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128" r:id="rId2"/>
  </p:sldMasterIdLst>
  <p:notesMasterIdLst>
    <p:notesMasterId r:id="rId26"/>
  </p:notesMasterIdLst>
  <p:handoutMasterIdLst>
    <p:handoutMasterId r:id="rId27"/>
  </p:handoutMasterIdLst>
  <p:sldIdLst>
    <p:sldId id="256" r:id="rId3"/>
    <p:sldId id="270" r:id="rId4"/>
    <p:sldId id="383" r:id="rId5"/>
    <p:sldId id="350" r:id="rId6"/>
    <p:sldId id="361" r:id="rId7"/>
    <p:sldId id="362" r:id="rId8"/>
    <p:sldId id="363" r:id="rId9"/>
    <p:sldId id="364" r:id="rId10"/>
    <p:sldId id="367" r:id="rId11"/>
    <p:sldId id="365" r:id="rId12"/>
    <p:sldId id="349" r:id="rId13"/>
    <p:sldId id="368" r:id="rId14"/>
    <p:sldId id="352" r:id="rId15"/>
    <p:sldId id="370" r:id="rId16"/>
    <p:sldId id="371" r:id="rId17"/>
    <p:sldId id="372" r:id="rId18"/>
    <p:sldId id="373" r:id="rId19"/>
    <p:sldId id="379" r:id="rId20"/>
    <p:sldId id="380" r:id="rId21"/>
    <p:sldId id="381" r:id="rId22"/>
    <p:sldId id="377" r:id="rId23"/>
    <p:sldId id="382" r:id="rId24"/>
    <p:sldId id="37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663300"/>
    <a:srgbClr val="FF6600"/>
    <a:srgbClr val="CC00CC"/>
    <a:srgbClr val="FFCC99"/>
    <a:srgbClr val="FFCC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7" autoAdjust="0"/>
    <p:restoredTop sz="83941" autoAdjust="0"/>
  </p:normalViewPr>
  <p:slideViewPr>
    <p:cSldViewPr>
      <p:cViewPr>
        <p:scale>
          <a:sx n="70" d="100"/>
          <a:sy n="70" d="100"/>
        </p:scale>
        <p:origin x="-1949" y="-1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092" y="16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solidFill>
                  <a:schemeClr val="tx1"/>
                </a:solidFill>
                <a:cs typeface="+mn-cs"/>
              </a:defRPr>
            </a:lvl1pPr>
          </a:lstStyle>
          <a:p>
            <a:pPr>
              <a:defRPr/>
            </a:pPr>
            <a:r>
              <a:rPr lang="en-US"/>
              <a:t>Synchronous Counters with MSI Gates</a:t>
            </a:r>
          </a:p>
        </p:txBody>
      </p:sp>
      <p:sp>
        <p:nvSpPr>
          <p:cNvPr id="3075" name="Rectangle 3"/>
          <p:cNvSpPr>
            <a:spLocks noGrp="1" noChangeArrowheads="1"/>
          </p:cNvSpPr>
          <p:nvPr>
            <p:ph type="dt" sz="quarter" idx="1"/>
          </p:nvPr>
        </p:nvSpPr>
        <p:spPr bwMode="auto">
          <a:xfrm>
            <a:off x="320040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50">
                <a:solidFill>
                  <a:schemeClr val="tx1"/>
                </a:solidFill>
                <a:cs typeface="+mn-cs"/>
              </a:defRPr>
            </a:lvl1pPr>
          </a:lstStyle>
          <a:p>
            <a:pPr>
              <a:defRPr/>
            </a:pPr>
            <a:r>
              <a:rPr lang="en-US"/>
              <a:t>Digital Electronics  </a:t>
            </a:r>
            <a:r>
              <a:rPr lang="en-US" baseline="30000"/>
              <a:t>TM</a:t>
            </a:r>
            <a:r>
              <a:rPr lang="en-US"/>
              <a:t>  </a:t>
            </a:r>
          </a:p>
          <a:p>
            <a:pPr>
              <a:defRPr/>
            </a:pPr>
            <a:r>
              <a:rPr lang="en-US"/>
              <a:t> 3.3 Synchronous Counters</a:t>
            </a:r>
          </a:p>
        </p:txBody>
      </p:sp>
      <p:sp>
        <p:nvSpPr>
          <p:cNvPr id="3076" name="Rectangle 4"/>
          <p:cNvSpPr>
            <a:spLocks noGrp="1" noChangeArrowheads="1"/>
          </p:cNvSpPr>
          <p:nvPr>
            <p:ph type="ftr" sz="quarter" idx="2"/>
          </p:nvPr>
        </p:nvSpPr>
        <p:spPr bwMode="auto">
          <a:xfrm>
            <a:off x="0" y="86725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050">
                <a:solidFill>
                  <a:schemeClr val="tx1"/>
                </a:solidFill>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a:t>
            </a:r>
            <a:r>
              <a:rPr lang="en-US" smtClean="0"/>
              <a:t>2009</a:t>
            </a:r>
            <a:endParaRPr lang="en-US"/>
          </a:p>
        </p:txBody>
      </p:sp>
      <p:sp>
        <p:nvSpPr>
          <p:cNvPr id="3077" name="Rectangle 5"/>
          <p:cNvSpPr>
            <a:spLocks noGrp="1" noChangeArrowheads="1"/>
          </p:cNvSpPr>
          <p:nvPr>
            <p:ph type="sldNum" sz="quarter" idx="3"/>
          </p:nvPr>
        </p:nvSpPr>
        <p:spPr bwMode="auto">
          <a:xfrm>
            <a:off x="3884613"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DC0C8E52-3CC3-4BF7-919A-3EE5ABA8D228}" type="slidenum">
              <a:rPr lang="en-US"/>
              <a:pPr>
                <a:defRPr/>
              </a:pPr>
              <a:t>‹#›</a:t>
            </a:fld>
            <a:endParaRPr lang="en-US" dirty="0"/>
          </a:p>
        </p:txBody>
      </p:sp>
      <p:pic>
        <p:nvPicPr>
          <p:cNvPr id="63494" name="Picture 6"/>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096000" y="864235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61528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cs typeface="+mn-cs"/>
              </a:defRPr>
            </a:lvl1pPr>
          </a:lstStyle>
          <a:p>
            <a:pPr>
              <a:defRPr/>
            </a:pPr>
            <a:r>
              <a:rPr lang="en-US"/>
              <a:t>Synchronous Counters with MSI Gates</a:t>
            </a:r>
          </a:p>
        </p:txBody>
      </p:sp>
      <p:sp>
        <p:nvSpPr>
          <p:cNvPr id="13315" name="Rectangle 3"/>
          <p:cNvSpPr>
            <a:spLocks noGrp="1" noChangeArrowheads="1"/>
          </p:cNvSpPr>
          <p:nvPr>
            <p:ph type="dt" idx="1"/>
          </p:nvPr>
        </p:nvSpPr>
        <p:spPr bwMode="auto">
          <a:xfrm>
            <a:off x="320040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cs typeface="+mn-cs"/>
              </a:defRPr>
            </a:lvl1pPr>
          </a:lstStyle>
          <a:p>
            <a:pPr>
              <a:defRPr/>
            </a:pPr>
            <a:r>
              <a:rPr lang="en-US"/>
              <a:t>Digital Electronics  </a:t>
            </a:r>
            <a:r>
              <a:rPr lang="en-US" baseline="30000"/>
              <a:t>TM</a:t>
            </a:r>
            <a:r>
              <a:rPr lang="en-US"/>
              <a:t>  </a:t>
            </a:r>
          </a:p>
          <a:p>
            <a:pPr>
              <a:defRPr/>
            </a:pPr>
            <a:r>
              <a:rPr lang="en-US"/>
              <a:t> 3.3 Synchronous Counters</a:t>
            </a:r>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50">
                <a:cs typeface="Arial" charset="0"/>
              </a:defRPr>
            </a:lvl1pPr>
          </a:lstStyle>
          <a:p>
            <a:pPr>
              <a:defRPr/>
            </a:pPr>
            <a:r>
              <a:rPr lang="en-US"/>
              <a:t>Project Lead The Way, Inc.</a:t>
            </a:r>
            <a:endParaRPr lang="en-US" baseline="30000"/>
          </a:p>
          <a:p>
            <a:pPr>
              <a:defRPr/>
            </a:pPr>
            <a:r>
              <a:rPr lang="en-US"/>
              <a:t>Copyright 2009</a:t>
            </a:r>
          </a:p>
        </p:txBody>
      </p:sp>
      <p:sp>
        <p:nvSpPr>
          <p:cNvPr id="13319" name="Rectangle 7"/>
          <p:cNvSpPr>
            <a:spLocks noGrp="1" noChangeArrowheads="1"/>
          </p:cNvSpPr>
          <p:nvPr>
            <p:ph type="sldNum" sz="quarter" idx="5"/>
          </p:nvPr>
        </p:nvSpPr>
        <p:spPr bwMode="auto">
          <a:xfrm>
            <a:off x="3884613"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29F7EE05-2E13-4B39-B780-32745FA9B6B0}" type="slidenum">
              <a:rPr lang="en-US"/>
              <a:pPr>
                <a:defRPr/>
              </a:pPr>
              <a:t>‹#›</a:t>
            </a:fld>
            <a:endParaRPr lang="en-US" dirty="0"/>
          </a:p>
        </p:txBody>
      </p:sp>
      <p:pic>
        <p:nvPicPr>
          <p:cNvPr id="38920"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096000" y="864235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561204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10244" name="Footer Placeholder 5"/>
          <p:cNvSpPr>
            <a:spLocks noGrp="1"/>
          </p:cNvSpPr>
          <p:nvPr>
            <p:ph type="ftr" sz="quarter" idx="4"/>
          </p:nvPr>
        </p:nvSpPr>
        <p:spPr/>
        <p:txBody>
          <a:bodyPr/>
          <a:lstStyle/>
          <a:p>
            <a:pPr>
              <a:defRPr/>
            </a:pPr>
            <a:r>
              <a:rPr lang="en-US"/>
              <a:t>Project Lead The Way, Inc.</a:t>
            </a:r>
          </a:p>
          <a:p>
            <a:pPr>
              <a:defRPr/>
            </a:pPr>
            <a:r>
              <a:rPr lang="en-US"/>
              <a:t>Copyright 2009</a:t>
            </a:r>
          </a:p>
        </p:txBody>
      </p:sp>
      <p:sp>
        <p:nvSpPr>
          <p:cNvPr id="7" name="Slide Number Placeholder 6"/>
          <p:cNvSpPr>
            <a:spLocks noGrp="1"/>
          </p:cNvSpPr>
          <p:nvPr>
            <p:ph type="sldNum" sz="quarter" idx="5"/>
          </p:nvPr>
        </p:nvSpPr>
        <p:spPr/>
        <p:txBody>
          <a:bodyPr/>
          <a:lstStyle/>
          <a:p>
            <a:pPr>
              <a:defRPr/>
            </a:pPr>
            <a:fld id="{5EC69202-E9A2-42D2-9C93-BD16567D4C32}" type="slidenum">
              <a:rPr lang="en-US"/>
              <a:pPr>
                <a:defRPr/>
              </a:pPr>
              <a:t>1</a:t>
            </a:fld>
            <a:endParaRPr lang="en-US" dirty="0"/>
          </a:p>
        </p:txBody>
      </p:sp>
      <p:sp>
        <p:nvSpPr>
          <p:cNvPr id="39942" name="Slide Image Placeholder 11"/>
          <p:cNvSpPr>
            <a:spLocks noGrp="1" noRot="1" noChangeAspect="1" noTextEdit="1"/>
          </p:cNvSpPr>
          <p:nvPr>
            <p:ph type="sldImg"/>
          </p:nvPr>
        </p:nvSpPr>
        <p:spPr>
          <a:ln/>
        </p:spPr>
      </p:sp>
      <p:sp>
        <p:nvSpPr>
          <p:cNvPr id="39943" name="Notes Placeholder 1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Shown is the composite timing diagram for the 74LS163 &amp; 74LS161 counter.  Since we will only be discussing the 74LS163 the two waveform on the diagram the are for the 74LS161 can be ignored.</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3D9B8C44-2B51-45B6-B954-59B73336099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example, the 74LS163 is setup as a free running (i.e. no enable &amp; no clear) up counter from 0 to 15.  Note that the RCO is high when the count is F=15=1111.</a:t>
            </a:r>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F7F5A8B9-55F6-40DC-A62E-6A8140CF87AC}"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example, the 74LS163 is setup as a 3 to D (13) up counter.  Note, LOAD signal goes low when the count is 1101 (D). Because the LOAD signal is a synchronous input,  input data of 3 (0011) is not loaded until the next rising edge of the clock.</a:t>
            </a:r>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DCA03E85-11CF-4303-9EF9-E5AAAE36C664}"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Summary of 74LS193 Feature Set.</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ACF6FB2B-F872-4523-8CCE-AC74C64C34FC}"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74LS193 connection diagrams from circuit design software and manufacturer’s datasheet.</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BF3ECD83-7D63-44F2-8715-44580F0F1CA3}"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74LS193 signal descriptions</a:t>
            </a:r>
          </a:p>
          <a:p>
            <a:pPr lvl="1">
              <a:buFontTx/>
              <a:buChar char="•"/>
            </a:pPr>
            <a:r>
              <a:rPr lang="en-US" smtClean="0"/>
              <a:t>A, B, C, D : Are the data inputs, this is the data that can be load into the counter. This is how the up/lower limit of the count is set.</a:t>
            </a:r>
          </a:p>
          <a:p>
            <a:pPr lvl="1">
              <a:buFontTx/>
              <a:buChar char="•"/>
            </a:pPr>
            <a:r>
              <a:rPr lang="en-US" smtClean="0"/>
              <a:t>QA, QB, QC, QD : Are the data outputs.  This is the count of the counter.</a:t>
            </a:r>
          </a:p>
          <a:p>
            <a:pPr>
              <a:buFontTx/>
              <a:buChar char="•"/>
            </a:pPr>
            <a:endParaRPr lang="en-US" smtClean="0"/>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7A321E01-7332-4042-AD2D-69D174F6915F}"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74LS193 signal descriptions</a:t>
            </a:r>
          </a:p>
          <a:p>
            <a:pPr lvl="1">
              <a:buFontTx/>
              <a:buChar char="•"/>
            </a:pPr>
            <a:r>
              <a:rPr lang="en-US" smtClean="0"/>
              <a:t>UP : This is the clock input for the up counter.  DOWN must be held at a logic (1).</a:t>
            </a:r>
          </a:p>
          <a:p>
            <a:pPr lvl="1">
              <a:buFontTx/>
              <a:buChar char="•"/>
            </a:pPr>
            <a:r>
              <a:rPr lang="en-US" smtClean="0"/>
              <a:t>DOWN : This is the clock input for the down counter.  UP must be held at a logic (1).</a:t>
            </a:r>
          </a:p>
          <a:p>
            <a:pPr lvl="1">
              <a:buFontTx/>
              <a:buChar char="•"/>
            </a:pPr>
            <a:r>
              <a:rPr lang="en-US" smtClean="0"/>
              <a:t>LOAD : This is the load input.  When this input is a logic (0), the data on the Data Input lines is loaded into the counter.  Note, LOAD is an asynchronous input. Thus, the Data Input will be loaded immediately.</a:t>
            </a:r>
          </a:p>
          <a:p>
            <a:pPr lvl="1">
              <a:buFontTx/>
              <a:buChar char="•"/>
            </a:pPr>
            <a:r>
              <a:rPr lang="en-US" smtClean="0"/>
              <a:t> CLR : This is the clear input.  When this input is a logic (1), the counter will be cleared. Note, CLR is an asynchronous input. Thus, the Data Output will be cleared immediately.</a:t>
            </a:r>
          </a:p>
          <a:p>
            <a:pPr lvl="1">
              <a:buFontTx/>
              <a:buChar char="•"/>
            </a:pPr>
            <a:r>
              <a:rPr lang="en-US" smtClean="0"/>
              <a:t>CO : This is the Carry Output.  This output is a logic (0) when the counter is at it upper limit (1111) when the counter is an up counter.  This signal is typically used to when the multiple counters are cascaded.</a:t>
            </a:r>
          </a:p>
          <a:p>
            <a:pPr lvl="1">
              <a:buFontTx/>
              <a:buChar char="•"/>
            </a:pPr>
            <a:r>
              <a:rPr lang="en-US" smtClean="0"/>
              <a:t>BO : This is the Borrow Output.  This output is a logic (0) when the counter is at it lower (000) when the counter is a down counter.  This signal is typically used to when the multiple counters are cascaded.</a:t>
            </a:r>
          </a:p>
          <a:p>
            <a:pPr lvl="1">
              <a:buFontTx/>
              <a:buChar char="•"/>
            </a:pPr>
            <a:endParaRPr lang="en-US" smtClean="0"/>
          </a:p>
          <a:p>
            <a:endParaRPr lang="en-US" smtClean="0"/>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6C6637E6-44FD-40A5-8943-AE9CF1421165}"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74LS193 logic diagrams from manufacturer’s datasheet.  The students are not responsible for this material, but it is here just as a reference to show them the complexity of this MSI counter.  Also, point out the all the clocks are tied together, that is why this is a synchronous counter design.</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11C5F7C8-EED3-4614-B450-77A39811D698}"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Shown is the composite timing diagram for the 74LS193 counter.</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2CA8DD28-C99D-444C-BFB3-D270B0B90A0F}"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Shown is the composite timing diagram for the 74LS193 counter.</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37F8BD04-1080-4E91-894C-985D49FE47C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Introductory Slide / Overview of Presentation</a:t>
            </a:r>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DB1213E6-F8C8-4B9F-BC27-A7E063F0A8F9}"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Shown is the composite timing diagram for the 74LS193 counter.</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D536A8DE-5339-4577-A361-4FC3AE29C863}"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example, the 74LS193 is setup as a free running up counter (i.e. no enable &amp; no clear) from 0 to 15.  Note that the CO is low when the count is F=15=1111.</a:t>
            </a:r>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1EAE9BBA-D5AA-4206-B873-06DF7DC15F36}"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example, the 74LS193 is setup as a free running (i.e. no enable &amp; no clear) down counter from 15 to 0.  Note that the BO is low when the count is 0=0000.</a:t>
            </a:r>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6C535044-A827-46F6-ACC4-C3CE93E03531}"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example, the 74LS193 is setup as a D (13) to 3 down counter.  </a:t>
            </a:r>
          </a:p>
          <a:p>
            <a:r>
              <a:rPr lang="en-US" smtClean="0"/>
              <a:t>Note, LOAD signal goes low when the count is 2 (0010). Because the LOAD signal is an asynchronous input,  the output 2 (0010) is only at the output VERY briefly until the input data (D=13=1101) is loaded.  The LOAD signal is low so briefly, it doesn’t even show on the waveform.</a:t>
            </a:r>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4B028DC2-6367-45CE-965F-32606C0C52F3}" type="slidenum">
              <a:rPr lang="en-US" smtClean="0"/>
              <a:pPr>
                <a:defRPr/>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Summary of 74LS163 Feature Set.</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22036749-4CE1-482F-935B-7DC82BCB957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74LS163 connection diagrams from circuit design software and manufacturer’s datasheet.</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2DDD1947-4CD6-4F0E-8FB1-2DDD5A3E3F24}"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74LS163 signal descriptions</a:t>
            </a:r>
          </a:p>
          <a:p>
            <a:pPr lvl="1">
              <a:buFontTx/>
              <a:buChar char="•"/>
            </a:pPr>
            <a:r>
              <a:rPr lang="en-US" smtClean="0"/>
              <a:t>A, B, C, D : Are the data inputs, this is the data that can be load into the counter. This is how the lower limit of the count is set.</a:t>
            </a:r>
          </a:p>
          <a:p>
            <a:pPr lvl="1">
              <a:buFontTx/>
              <a:buChar char="•"/>
            </a:pPr>
            <a:r>
              <a:rPr lang="en-US" smtClean="0"/>
              <a:t>QA, QB, QC, QD : Are the data outputs.  This is the count of the counter.</a:t>
            </a:r>
          </a:p>
          <a:p>
            <a:pPr>
              <a:buFontTx/>
              <a:buChar char="•"/>
            </a:pPr>
            <a:endParaRPr lang="en-US" smtClean="0"/>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FC73BB0D-C669-41D1-A7CD-C103BA778A50}"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74LS163 signal descriptions</a:t>
            </a:r>
          </a:p>
          <a:p>
            <a:pPr lvl="1">
              <a:buFontTx/>
              <a:buChar char="•"/>
            </a:pPr>
            <a:r>
              <a:rPr lang="en-US" smtClean="0"/>
              <a:t>ENP &amp; ENT : These are enable inputs.  They both need to be a logic (1) for the counter to be enabled.  For most free running counters, these input will be tied high.  </a:t>
            </a:r>
          </a:p>
          <a:p>
            <a:pPr lvl="1">
              <a:buFontTx/>
              <a:buChar char="•"/>
            </a:pPr>
            <a:r>
              <a:rPr lang="en-US" smtClean="0"/>
              <a:t>LOAD : This is the load input.  When this input is a logic (0), the data on the Data Input lines is loaded into the counter.  Note, LOAD is a synchronous input. Thus, the Data Input will be loaded into the counter on the next rising edge of the clock when the LOAD input is a logic (0).</a:t>
            </a:r>
          </a:p>
          <a:p>
            <a:pPr lvl="1">
              <a:buFontTx/>
              <a:buChar char="•"/>
            </a:pPr>
            <a:r>
              <a:rPr lang="en-US" smtClean="0"/>
              <a:t> CLEAR : This is the clear input.  When this input is a logic (0), and the counter is disabled, the counter will be cleared.  Another words, you can’t clear an enabled counter.  The counter must first be disabled, then cleared.</a:t>
            </a:r>
          </a:p>
          <a:p>
            <a:pPr lvl="1">
              <a:buFontTx/>
              <a:buChar char="•"/>
            </a:pPr>
            <a:r>
              <a:rPr lang="en-US" smtClean="0"/>
              <a:t>CLOCK : This is the clock input.  It is a positive edge trigger clock.</a:t>
            </a:r>
          </a:p>
          <a:p>
            <a:pPr lvl="1">
              <a:buFontTx/>
              <a:buChar char="•"/>
            </a:pPr>
            <a:r>
              <a:rPr lang="en-US" smtClean="0"/>
              <a:t>RCO : This is the Ripple Carry Output.  This output is a logic (1) when the counter is at it upper limit (1111).  This signal is typically used to when the multiple counters are cascaded.</a:t>
            </a:r>
          </a:p>
          <a:p>
            <a:endParaRPr lang="en-US" smtClean="0"/>
          </a:p>
          <a:p>
            <a:endParaRPr lang="en-US" smtClean="0"/>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0421E043-7838-405A-9C37-50D594D3B878}"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74LS163 logic diagrams from manufacturer’s datasheet.  The students are not responsible for this material, but it is here just as a reference to show them the complexity of this MSI counter.  Also, point out the all the clocks are tied together, that is why this is a synchronous counter design.</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454CBA1F-29EA-4B08-BACA-1AA4AA13CD49}"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Shown is the composite timing diagram for the 74LS163 &amp; 74LS161 counter.  Since we will only be discussing the 74LS163 the two waveform on the diagram the are for the 74LS161 can be ignored.</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1F1EF8E4-6ED5-4BD2-99F9-F5AF101F3D05}"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Shown is the composite timing diagram for the 74LS163 &amp; 74LS161 counter.  Since we will only be discussing the 74LS163 the two waveform on the diagram the are for the 74LS161 can be ignored.</a:t>
            </a:r>
          </a:p>
        </p:txBody>
      </p:sp>
      <p:sp>
        <p:nvSpPr>
          <p:cNvPr id="4" name="Header Placeholder 3"/>
          <p:cNvSpPr>
            <a:spLocks noGrp="1"/>
          </p:cNvSpPr>
          <p:nvPr>
            <p:ph type="hdr" sz="quarter"/>
          </p:nvPr>
        </p:nvSpPr>
        <p:spPr/>
        <p:txBody>
          <a:bodyPr/>
          <a:lstStyle/>
          <a:p>
            <a:pPr>
              <a:defRPr/>
            </a:pPr>
            <a:r>
              <a:rPr lang="en-US"/>
              <a:t>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 3.3 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6250536D-CFE5-460A-B007-6ECDC2E6E810}"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7" descr="3x3_PLTW_Logo_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flipH="1">
            <a:off x="2514600" y="4876800"/>
            <a:ext cx="4191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3200" smtClean="0"/>
              <a:t>Digital Electronics</a:t>
            </a:r>
          </a:p>
        </p:txBody>
      </p:sp>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7BC5D19-21E7-4A87-A99F-D1CDFFB2B259}" type="slidenum">
              <a:rPr lang="en-US"/>
              <a:pPr>
                <a:defRPr/>
              </a:pPr>
              <a:t>‹#›</a:t>
            </a:fld>
            <a:endParaRPr lang="en-US" dirty="0"/>
          </a:p>
        </p:txBody>
      </p:sp>
    </p:spTree>
    <p:extLst>
      <p:ext uri="{BB962C8B-B14F-4D97-AF65-F5344CB8AC3E}">
        <p14:creationId xmlns:p14="http://schemas.microsoft.com/office/powerpoint/2010/main" val="4040996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67B8C0D-EEC1-4EDD-BADC-CC251EBD8AEB}" type="slidenum">
              <a:rPr lang="en-US"/>
              <a:pPr>
                <a:defRPr/>
              </a:pPr>
              <a:t>‹#›</a:t>
            </a:fld>
            <a:endParaRPr lang="en-US" dirty="0"/>
          </a:p>
        </p:txBody>
      </p:sp>
    </p:spTree>
    <p:extLst>
      <p:ext uri="{BB962C8B-B14F-4D97-AF65-F5344CB8AC3E}">
        <p14:creationId xmlns:p14="http://schemas.microsoft.com/office/powerpoint/2010/main" val="35760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7FDBC9-4369-400F-8603-A00A75CE76C0}" type="slidenum">
              <a:rPr lang="en-US"/>
              <a:pPr>
                <a:defRPr/>
              </a:pPr>
              <a:t>‹#›</a:t>
            </a:fld>
            <a:endParaRPr lang="en-US" dirty="0"/>
          </a:p>
        </p:txBody>
      </p:sp>
    </p:spTree>
    <p:extLst>
      <p:ext uri="{BB962C8B-B14F-4D97-AF65-F5344CB8AC3E}">
        <p14:creationId xmlns:p14="http://schemas.microsoft.com/office/powerpoint/2010/main" val="3941194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64B8D1E-368D-4A32-A463-8D7C0273A0A3}" type="slidenum">
              <a:rPr lang="en-US"/>
              <a:pPr>
                <a:defRPr/>
              </a:pPr>
              <a:t>‹#›</a:t>
            </a:fld>
            <a:endParaRPr lang="en-US" dirty="0"/>
          </a:p>
        </p:txBody>
      </p:sp>
      <p:sp>
        <p:nvSpPr>
          <p:cNvPr id="8" name="TextBox 7"/>
          <p:cNvSpPr txBox="1"/>
          <p:nvPr userDrawn="1"/>
        </p:nvSpPr>
        <p:spPr>
          <a:xfrm flipH="1">
            <a:off x="0" y="2667000"/>
            <a:ext cx="9144000" cy="584200"/>
          </a:xfrm>
          <a:prstGeom prst="rect">
            <a:avLst/>
          </a:prstGeom>
          <a:noFill/>
        </p:spPr>
        <p:txBody>
          <a:bodyPr wrap="square">
            <a:spAutoFit/>
          </a:bodyPr>
          <a:lstStyle/>
          <a:p>
            <a:pPr algn="ctr">
              <a:defRPr/>
            </a:pPr>
            <a:r>
              <a:rPr lang="en-US" sz="3200" dirty="0">
                <a:latin typeface="+mn-lt"/>
              </a:rPr>
              <a:t>Digital Electronics</a:t>
            </a:r>
          </a:p>
        </p:txBody>
      </p:sp>
      <p:pic>
        <p:nvPicPr>
          <p:cNvPr id="9"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7" y="3484562"/>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4367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9BB9AFE-1538-45BA-8A12-6A5BF184AE8A}" type="slidenum">
              <a:rPr lang="en-US"/>
              <a:pPr>
                <a:defRPr/>
              </a:pPr>
              <a:t>‹#›</a:t>
            </a:fld>
            <a:endParaRPr lang="en-US" dirty="0"/>
          </a:p>
        </p:txBody>
      </p:sp>
    </p:spTree>
    <p:extLst>
      <p:ext uri="{BB962C8B-B14F-4D97-AF65-F5344CB8AC3E}">
        <p14:creationId xmlns:p14="http://schemas.microsoft.com/office/powerpoint/2010/main" val="2204073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6ADB51-51DC-4655-A4BA-5DCDD1886B01}" type="slidenum">
              <a:rPr lang="en-US"/>
              <a:pPr>
                <a:defRPr/>
              </a:pPr>
              <a:t>‹#›</a:t>
            </a:fld>
            <a:endParaRPr lang="en-US" dirty="0"/>
          </a:p>
        </p:txBody>
      </p:sp>
    </p:spTree>
    <p:extLst>
      <p:ext uri="{BB962C8B-B14F-4D97-AF65-F5344CB8AC3E}">
        <p14:creationId xmlns:p14="http://schemas.microsoft.com/office/powerpoint/2010/main" val="3038588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021EE04D-8B39-4863-9C7F-75D8CFA3BF16}" type="slidenum">
              <a:rPr lang="en-US"/>
              <a:pPr>
                <a:defRPr/>
              </a:pPr>
              <a:t>‹#›</a:t>
            </a:fld>
            <a:endParaRPr lang="en-US" dirty="0"/>
          </a:p>
        </p:txBody>
      </p:sp>
    </p:spTree>
    <p:extLst>
      <p:ext uri="{BB962C8B-B14F-4D97-AF65-F5344CB8AC3E}">
        <p14:creationId xmlns:p14="http://schemas.microsoft.com/office/powerpoint/2010/main" val="993230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7A3C8245-9D66-4ACC-BD22-FC97C0CE7082}" type="slidenum">
              <a:rPr lang="en-US"/>
              <a:pPr>
                <a:defRPr/>
              </a:pPr>
              <a:t>‹#›</a:t>
            </a:fld>
            <a:endParaRPr lang="en-US" dirty="0"/>
          </a:p>
        </p:txBody>
      </p:sp>
    </p:spTree>
    <p:extLst>
      <p:ext uri="{BB962C8B-B14F-4D97-AF65-F5344CB8AC3E}">
        <p14:creationId xmlns:p14="http://schemas.microsoft.com/office/powerpoint/2010/main" val="899032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9144000" cy="1227137"/>
          </a:xfrm>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E507110-6EF2-4E50-BF91-586F68045D6A}" type="slidenum">
              <a:rPr lang="en-US"/>
              <a:pPr>
                <a:defRPr/>
              </a:pPr>
              <a:t>‹#›</a:t>
            </a:fld>
            <a:endParaRPr lang="en-US" dirty="0"/>
          </a:p>
        </p:txBody>
      </p:sp>
    </p:spTree>
    <p:extLst>
      <p:ext uri="{BB962C8B-B14F-4D97-AF65-F5344CB8AC3E}">
        <p14:creationId xmlns:p14="http://schemas.microsoft.com/office/powerpoint/2010/main" val="114576768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BA362F-416F-4908-8591-5C5B3678A062}" type="slidenum">
              <a:rPr lang="en-US"/>
              <a:pPr>
                <a:defRPr/>
              </a:pPr>
              <a:t>‹#›</a:t>
            </a:fld>
            <a:endParaRPr lang="en-US" dirty="0"/>
          </a:p>
        </p:txBody>
      </p:sp>
    </p:spTree>
    <p:extLst>
      <p:ext uri="{BB962C8B-B14F-4D97-AF65-F5344CB8AC3E}">
        <p14:creationId xmlns:p14="http://schemas.microsoft.com/office/powerpoint/2010/main" val="2742839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941DDD-1CAA-49BC-A3B8-28E08C66ADDB}" type="slidenum">
              <a:rPr lang="en-US"/>
              <a:pPr>
                <a:defRPr/>
              </a:pPr>
              <a:t>‹#›</a:t>
            </a:fld>
            <a:endParaRPr lang="en-US" dirty="0"/>
          </a:p>
        </p:txBody>
      </p:sp>
    </p:spTree>
    <p:extLst>
      <p:ext uri="{BB962C8B-B14F-4D97-AF65-F5344CB8AC3E}">
        <p14:creationId xmlns:p14="http://schemas.microsoft.com/office/powerpoint/2010/main" val="195987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942C238-206A-459C-B69F-D733B445E7E7}" type="slidenum">
              <a:rPr lang="en-US"/>
              <a:pPr>
                <a:defRPr/>
              </a:pPr>
              <a:t>‹#›</a:t>
            </a:fld>
            <a:endParaRPr lang="en-US" dirty="0"/>
          </a:p>
        </p:txBody>
      </p:sp>
    </p:spTree>
    <p:extLst>
      <p:ext uri="{BB962C8B-B14F-4D97-AF65-F5344CB8AC3E}">
        <p14:creationId xmlns:p14="http://schemas.microsoft.com/office/powerpoint/2010/main" val="24009536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7C17C-AFB5-40D3-9BBF-D0B8808998FE}" type="slidenum">
              <a:rPr lang="en-US"/>
              <a:pPr>
                <a:defRPr/>
              </a:pPr>
              <a:t>‹#›</a:t>
            </a:fld>
            <a:endParaRPr lang="en-US" dirty="0"/>
          </a:p>
        </p:txBody>
      </p:sp>
    </p:spTree>
    <p:extLst>
      <p:ext uri="{BB962C8B-B14F-4D97-AF65-F5344CB8AC3E}">
        <p14:creationId xmlns:p14="http://schemas.microsoft.com/office/powerpoint/2010/main" val="59803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BAA1E9A-8C9F-417B-9AB1-D98C98212C4C}" type="slidenum">
              <a:rPr lang="en-US"/>
              <a:pPr>
                <a:defRPr/>
              </a:pPr>
              <a:t>‹#›</a:t>
            </a:fld>
            <a:endParaRPr lang="en-US" dirty="0"/>
          </a:p>
        </p:txBody>
      </p:sp>
    </p:spTree>
    <p:extLst>
      <p:ext uri="{BB962C8B-B14F-4D97-AF65-F5344CB8AC3E}">
        <p14:creationId xmlns:p14="http://schemas.microsoft.com/office/powerpoint/2010/main" val="2763025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73F74E-AD1D-4095-86A9-E6AF18C957ED}" type="slidenum">
              <a:rPr lang="en-US"/>
              <a:pPr>
                <a:defRPr/>
              </a:pPr>
              <a:t>‹#›</a:t>
            </a:fld>
            <a:endParaRPr lang="en-US" dirty="0"/>
          </a:p>
        </p:txBody>
      </p:sp>
    </p:spTree>
    <p:extLst>
      <p:ext uri="{BB962C8B-B14F-4D97-AF65-F5344CB8AC3E}">
        <p14:creationId xmlns:p14="http://schemas.microsoft.com/office/powerpoint/2010/main" val="2048618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024D0AF-1206-4B63-8233-64BC8844C0FC}" type="slidenum">
              <a:rPr lang="en-US"/>
              <a:pPr>
                <a:defRPr/>
              </a:pPr>
              <a:t>‹#›</a:t>
            </a:fld>
            <a:endParaRPr lang="en-US" dirty="0"/>
          </a:p>
        </p:txBody>
      </p:sp>
    </p:spTree>
    <p:extLst>
      <p:ext uri="{BB962C8B-B14F-4D97-AF65-F5344CB8AC3E}">
        <p14:creationId xmlns:p14="http://schemas.microsoft.com/office/powerpoint/2010/main" val="13919381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43E8C63-F6A7-4BC6-BEE5-C2EA9EBAE56C}" type="slidenum">
              <a:rPr lang="en-US"/>
              <a:pPr>
                <a:defRPr/>
              </a:pPr>
              <a:t>‹#›</a:t>
            </a:fld>
            <a:endParaRPr lang="en-US" dirty="0"/>
          </a:p>
        </p:txBody>
      </p:sp>
    </p:spTree>
    <p:extLst>
      <p:ext uri="{BB962C8B-B14F-4D97-AF65-F5344CB8AC3E}">
        <p14:creationId xmlns:p14="http://schemas.microsoft.com/office/powerpoint/2010/main" val="66229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50FF61-6820-4D4D-9CD7-E16D9BA557E4}" type="slidenum">
              <a:rPr lang="en-US"/>
              <a:pPr>
                <a:defRPr/>
              </a:pPr>
              <a:t>‹#›</a:t>
            </a:fld>
            <a:endParaRPr lang="en-US" dirty="0"/>
          </a:p>
        </p:txBody>
      </p:sp>
    </p:spTree>
    <p:extLst>
      <p:ext uri="{BB962C8B-B14F-4D97-AF65-F5344CB8AC3E}">
        <p14:creationId xmlns:p14="http://schemas.microsoft.com/office/powerpoint/2010/main" val="281586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0841EF48-4BEC-4C7F-910C-2F2F47113173}" type="slidenum">
              <a:rPr lang="en-US"/>
              <a:pPr>
                <a:defRPr/>
              </a:pPr>
              <a:t>‹#›</a:t>
            </a:fld>
            <a:endParaRPr lang="en-US" dirty="0"/>
          </a:p>
        </p:txBody>
      </p:sp>
    </p:spTree>
    <p:extLst>
      <p:ext uri="{BB962C8B-B14F-4D97-AF65-F5344CB8AC3E}">
        <p14:creationId xmlns:p14="http://schemas.microsoft.com/office/powerpoint/2010/main" val="392154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A93C4223-AA46-48BB-8932-9C001A1AC439}" type="slidenum">
              <a:rPr lang="en-US"/>
              <a:pPr>
                <a:defRPr/>
              </a:pPr>
              <a:t>‹#›</a:t>
            </a:fld>
            <a:endParaRPr lang="en-US" dirty="0"/>
          </a:p>
        </p:txBody>
      </p:sp>
    </p:spTree>
    <p:extLst>
      <p:ext uri="{BB962C8B-B14F-4D97-AF65-F5344CB8AC3E}">
        <p14:creationId xmlns:p14="http://schemas.microsoft.com/office/powerpoint/2010/main" val="3066997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6947791-ECB0-418C-B4AA-C9FBA49E22CA}" type="slidenum">
              <a:rPr lang="en-US"/>
              <a:pPr>
                <a:defRPr/>
              </a:pPr>
              <a:t>‹#›</a:t>
            </a:fld>
            <a:endParaRPr lang="en-US" dirty="0"/>
          </a:p>
        </p:txBody>
      </p:sp>
    </p:spTree>
    <p:extLst>
      <p:ext uri="{BB962C8B-B14F-4D97-AF65-F5344CB8AC3E}">
        <p14:creationId xmlns:p14="http://schemas.microsoft.com/office/powerpoint/2010/main" val="627557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8A959C-EAF8-4E09-8DDC-D0026F554C27}" type="slidenum">
              <a:rPr lang="en-US"/>
              <a:pPr>
                <a:defRPr/>
              </a:pPr>
              <a:t>‹#›</a:t>
            </a:fld>
            <a:endParaRPr lang="en-US" dirty="0"/>
          </a:p>
        </p:txBody>
      </p:sp>
    </p:spTree>
    <p:extLst>
      <p:ext uri="{BB962C8B-B14F-4D97-AF65-F5344CB8AC3E}">
        <p14:creationId xmlns:p14="http://schemas.microsoft.com/office/powerpoint/2010/main" val="62692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0CDF92-D42F-4595-9B35-D8D096DF2CFE}" type="slidenum">
              <a:rPr lang="en-US"/>
              <a:pPr>
                <a:defRPr/>
              </a:pPr>
              <a:t>‹#›</a:t>
            </a:fld>
            <a:endParaRPr lang="en-US" dirty="0"/>
          </a:p>
        </p:txBody>
      </p:sp>
    </p:spTree>
    <p:extLst>
      <p:ext uri="{BB962C8B-B14F-4D97-AF65-F5344CB8AC3E}">
        <p14:creationId xmlns:p14="http://schemas.microsoft.com/office/powerpoint/2010/main" val="158625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E30230-0889-4B27-B2C5-85B2AB99EF26}" type="slidenum">
              <a:rPr lang="en-US"/>
              <a:pPr>
                <a:defRPr/>
              </a:pPr>
              <a:t>‹#›</a:t>
            </a:fld>
            <a:endParaRPr lang="en-US" dirty="0"/>
          </a:p>
        </p:txBody>
      </p:sp>
    </p:spTree>
    <p:extLst>
      <p:ext uri="{BB962C8B-B14F-4D97-AF65-F5344CB8AC3E}">
        <p14:creationId xmlns:p14="http://schemas.microsoft.com/office/powerpoint/2010/main" val="11683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AE0D205-854F-4DDA-B15C-7FD9C849C9AF}" type="slidenum">
              <a:rPr lang="en-US"/>
              <a:pPr>
                <a:defRPr/>
              </a:pPr>
              <a:t>‹#›</a:t>
            </a:fld>
            <a:endParaRPr lang="en-US" dirty="0"/>
          </a:p>
        </p:txBody>
      </p:sp>
      <p:pic>
        <p:nvPicPr>
          <p:cNvPr id="1031"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26" r:id="rId1"/>
    <p:sldLayoutId id="2147485427" r:id="rId2"/>
    <p:sldLayoutId id="2147485414" r:id="rId3"/>
    <p:sldLayoutId id="2147485428" r:id="rId4"/>
    <p:sldLayoutId id="2147485429" r:id="rId5"/>
    <p:sldLayoutId id="2147485430" r:id="rId6"/>
    <p:sldLayoutId id="2147485415" r:id="rId7"/>
    <p:sldLayoutId id="2147485416" r:id="rId8"/>
    <p:sldLayoutId id="2147485417" r:id="rId9"/>
    <p:sldLayoutId id="2147485431" r:id="rId10"/>
    <p:sldLayoutId id="214748541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0DC820FD-4E13-4724-B3BE-28F8AE262FD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432" r:id="rId1"/>
    <p:sldLayoutId id="2147485433" r:id="rId2"/>
    <p:sldLayoutId id="2147485419" r:id="rId3"/>
    <p:sldLayoutId id="2147485434" r:id="rId4"/>
    <p:sldLayoutId id="2147485435" r:id="rId5"/>
    <p:sldLayoutId id="2147485436" r:id="rId6"/>
    <p:sldLayoutId id="2147485420" r:id="rId7"/>
    <p:sldLayoutId id="2147485421" r:id="rId8"/>
    <p:sldLayoutId id="2147485422" r:id="rId9"/>
    <p:sldLayoutId id="2147485437" r:id="rId10"/>
    <p:sldLayoutId id="2147485423" r:id="rId11"/>
    <p:sldLayoutId id="2147485424" r:id="rId12"/>
    <p:sldLayoutId id="214748542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7.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17.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17.xml"/><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17.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400800" cy="8382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Synchronous Counters</a:t>
            </a:r>
          </a:p>
          <a:p>
            <a:pPr marL="0" indent="0" algn="ctr">
              <a:buNone/>
            </a:pPr>
            <a:r>
              <a:rPr lang="en-US" b="1" kern="0" dirty="0" smtClean="0">
                <a:solidFill>
                  <a:srgbClr val="002060"/>
                </a:solidFill>
                <a:latin typeface="Arial" panose="020B0604020202020204" pitchFamily="34" charset="0"/>
                <a:cs typeface="Arial" panose="020B0604020202020204" pitchFamily="34" charset="0"/>
              </a:rPr>
              <a:t>With MSI Gates</a:t>
            </a:r>
            <a:endParaRPr lang="en-US" b="1" kern="0" dirty="0">
              <a:solidFill>
                <a:srgbClr val="002060"/>
              </a:solidFill>
              <a:latin typeface="Arial" panose="020B0604020202020204" pitchFamily="34" charset="0"/>
              <a:cs typeface="Arial" panose="020B0604020202020204" pitchFamily="34" charset="0"/>
            </a:endParaRPr>
          </a:p>
        </p:txBody>
      </p:sp>
      <p:pic>
        <p:nvPicPr>
          <p:cNvPr id="5"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r>
              <a:rPr lang="en-US" sz="800" smtClean="0">
                <a:solidFill>
                  <a:schemeClr val="bg1">
                    <a:lumMod val="50000"/>
                  </a:schemeClr>
                </a:solidFill>
                <a:latin typeface="Arial" panose="020B0604020202020204" pitchFamily="34" charset="0"/>
                <a:cs typeface="Arial" panose="020B0604020202020204" pitchFamily="34" charset="0"/>
              </a:rPr>
              <a:t>© 2014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7"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Digital Electronics</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6"/>
          <p:cNvSpPr>
            <a:spLocks noGrp="1"/>
          </p:cNvSpPr>
          <p:nvPr>
            <p:ph idx="1"/>
          </p:nvPr>
        </p:nvSpPr>
        <p:spPr>
          <a:xfrm>
            <a:off x="5029200" y="1295400"/>
            <a:ext cx="3657600" cy="4830763"/>
          </a:xfrm>
        </p:spPr>
        <p:txBody>
          <a:bodyPr/>
          <a:lstStyle/>
          <a:p>
            <a:pPr marL="514350" indent="-514350">
              <a:buFontTx/>
              <a:buAutoNum type="alphaUcPeriod" startAt="4"/>
            </a:pPr>
            <a:r>
              <a:rPr lang="en-US" sz="2400" smtClean="0"/>
              <a:t>ENP set to a logic (0); Counting is disabled.</a:t>
            </a:r>
          </a:p>
          <a:p>
            <a:pPr marL="514350" indent="-514350">
              <a:buFontTx/>
              <a:buNone/>
            </a:pPr>
            <a:endParaRPr lang="en-US" sz="2400" smtClean="0"/>
          </a:p>
          <a:p>
            <a:pPr marL="514350" indent="-514350">
              <a:buFontTx/>
              <a:buAutoNum type="alphaUcPeriod" startAt="4"/>
            </a:pPr>
            <a:r>
              <a:rPr lang="en-US" sz="2400" smtClean="0"/>
              <a:t>ENT set to a logic (0); Counting is disabled.</a:t>
            </a:r>
          </a:p>
        </p:txBody>
      </p:sp>
      <p:sp>
        <p:nvSpPr>
          <p:cNvPr id="4" name="Slide Number Placeholder 3"/>
          <p:cNvSpPr>
            <a:spLocks noGrp="1"/>
          </p:cNvSpPr>
          <p:nvPr>
            <p:ph type="sldNum" sz="quarter" idx="12"/>
          </p:nvPr>
        </p:nvSpPr>
        <p:spPr/>
        <p:txBody>
          <a:bodyPr/>
          <a:lstStyle/>
          <a:p>
            <a:pPr>
              <a:defRPr/>
            </a:pPr>
            <a:fld id="{C9A9C63A-1410-4052-88D7-CAC4561FBD61}" type="slidenum">
              <a:rPr lang="en-US" smtClean="0"/>
              <a:pPr>
                <a:defRPr/>
              </a:pPr>
              <a:t>10</a:t>
            </a:fld>
            <a:endParaRPr lang="en-US" dirty="0"/>
          </a:p>
        </p:txBody>
      </p:sp>
      <p:pic>
        <p:nvPicPr>
          <p:cNvPr id="245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1268413"/>
            <a:ext cx="4960937" cy="505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5"/>
          <p:cNvGrpSpPr>
            <a:grpSpLocks/>
          </p:cNvGrpSpPr>
          <p:nvPr/>
        </p:nvGrpSpPr>
        <p:grpSpPr bwMode="auto">
          <a:xfrm>
            <a:off x="3429000" y="1295400"/>
            <a:ext cx="914400" cy="5486400"/>
            <a:chOff x="5562600" y="1295400"/>
            <a:chExt cx="914400" cy="5486400"/>
          </a:xfrm>
        </p:grpSpPr>
        <p:sp>
          <p:nvSpPr>
            <p:cNvPr id="14" name="Rectangle 13"/>
            <p:cNvSpPr/>
            <p:nvPr/>
          </p:nvSpPr>
          <p:spPr>
            <a:xfrm>
              <a:off x="5562600" y="1295400"/>
              <a:ext cx="9144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4587" name="TextBox 8"/>
            <p:cNvSpPr txBox="1">
              <a:spLocks noChangeArrowheads="1"/>
            </p:cNvSpPr>
            <p:nvPr/>
          </p:nvSpPr>
          <p:spPr bwMode="auto">
            <a:xfrm>
              <a:off x="5844111" y="6411178"/>
              <a:ext cx="31451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a:t>
              </a:r>
            </a:p>
          </p:txBody>
        </p:sp>
      </p:grpSp>
      <p:grpSp>
        <p:nvGrpSpPr>
          <p:cNvPr id="3" name="Group 16"/>
          <p:cNvGrpSpPr>
            <a:grpSpLocks/>
          </p:cNvGrpSpPr>
          <p:nvPr/>
        </p:nvGrpSpPr>
        <p:grpSpPr bwMode="auto">
          <a:xfrm>
            <a:off x="4343400" y="1295400"/>
            <a:ext cx="685800" cy="5486400"/>
            <a:chOff x="6477000" y="1295400"/>
            <a:chExt cx="685800" cy="5486400"/>
          </a:xfrm>
        </p:grpSpPr>
        <p:sp>
          <p:nvSpPr>
            <p:cNvPr id="15" name="Rectangle 14"/>
            <p:cNvSpPr/>
            <p:nvPr/>
          </p:nvSpPr>
          <p:spPr>
            <a:xfrm>
              <a:off x="6477000" y="1295400"/>
              <a:ext cx="6858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4585" name="TextBox 9"/>
            <p:cNvSpPr txBox="1">
              <a:spLocks noChangeArrowheads="1"/>
            </p:cNvSpPr>
            <p:nvPr/>
          </p:nvSpPr>
          <p:spPr bwMode="auto">
            <a:xfrm>
              <a:off x="6650623" y="6411178"/>
              <a:ext cx="30489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E</a:t>
              </a:r>
            </a:p>
          </p:txBody>
        </p:sp>
      </p:grpSp>
      <p:sp>
        <p:nvSpPr>
          <p:cNvPr id="24583" name="Title 4"/>
          <p:cNvSpPr>
            <a:spLocks noGrp="1"/>
          </p:cNvSpPr>
          <p:nvPr>
            <p:ph type="title"/>
          </p:nvPr>
        </p:nvSpPr>
        <p:spPr>
          <a:xfrm>
            <a:off x="0" y="0"/>
            <a:ext cx="9144000" cy="1219200"/>
          </a:xfrm>
        </p:spPr>
        <p:txBody>
          <a:bodyPr/>
          <a:lstStyle/>
          <a:p>
            <a:r>
              <a:rPr lang="en-US" dirty="0" smtClean="0"/>
              <a:t>74LS163 Timing Diagram</a:t>
            </a:r>
            <a:br>
              <a:rPr lang="en-US" dirty="0" smtClean="0"/>
            </a:br>
            <a:r>
              <a:rPr lang="en-US" sz="2400" dirty="0" smtClean="0"/>
              <a:t>(3 of 3)</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2000"/>
                                        <p:tgtEl>
                                          <p:spTgt spid="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7">
                                            <p:txEl>
                                              <p:pRg st="2" end="2"/>
                                            </p:txEl>
                                          </p:spTgt>
                                        </p:tgtEl>
                                        <p:attrNameLst>
                                          <p:attrName>style.visibility</p:attrName>
                                        </p:attrNameLst>
                                      </p:cBhvr>
                                      <p:to>
                                        <p:strVal val="visible"/>
                                      </p:to>
                                    </p:set>
                                    <p:animEffect transition="in" filter="fade">
                                      <p:cBhvr>
                                        <p:cTn id="15" dur="2000"/>
                                        <p:tgtEl>
                                          <p:spTgt spid="2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r>
              <a:rPr lang="en-US" dirty="0" smtClean="0"/>
              <a:t>74LS163 Design Example #1</a:t>
            </a:r>
          </a:p>
        </p:txBody>
      </p:sp>
      <p:sp>
        <p:nvSpPr>
          <p:cNvPr id="4" name="Slide Number Placeholder 3"/>
          <p:cNvSpPr>
            <a:spLocks noGrp="1"/>
          </p:cNvSpPr>
          <p:nvPr>
            <p:ph type="sldNum" sz="quarter" idx="12"/>
          </p:nvPr>
        </p:nvSpPr>
        <p:spPr/>
        <p:txBody>
          <a:bodyPr/>
          <a:lstStyle/>
          <a:p>
            <a:pPr>
              <a:defRPr/>
            </a:pPr>
            <a:fld id="{404671BF-1957-47BC-A389-DC81260E04C0}" type="slidenum">
              <a:rPr lang="en-US" smtClean="0"/>
              <a:pPr>
                <a:defRPr/>
              </a:pPr>
              <a:t>11</a:t>
            </a:fld>
            <a:endParaRPr lang="en-US" dirty="0"/>
          </a:p>
        </p:txBody>
      </p:sp>
      <p:sp>
        <p:nvSpPr>
          <p:cNvPr id="25604" name="TextBox 8"/>
          <p:cNvSpPr txBox="1">
            <a:spLocks noChangeArrowheads="1"/>
          </p:cNvSpPr>
          <p:nvPr/>
        </p:nvSpPr>
        <p:spPr bwMode="auto">
          <a:xfrm>
            <a:off x="769938" y="5073650"/>
            <a:ext cx="639762"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Aft>
                <a:spcPts val="200"/>
              </a:spcAft>
            </a:pPr>
            <a:r>
              <a:rPr lang="en-US" sz="1600"/>
              <a:t>RCO</a:t>
            </a:r>
          </a:p>
          <a:p>
            <a:pPr algn="r" eaLnBrk="1" hangingPunct="1">
              <a:spcAft>
                <a:spcPts val="200"/>
              </a:spcAft>
            </a:pPr>
            <a:r>
              <a:rPr lang="en-US" sz="1600"/>
              <a:t>QD</a:t>
            </a:r>
          </a:p>
          <a:p>
            <a:pPr algn="r" eaLnBrk="1" hangingPunct="1">
              <a:spcAft>
                <a:spcPts val="200"/>
              </a:spcAft>
            </a:pPr>
            <a:r>
              <a:rPr lang="en-US" sz="1600"/>
              <a:t>QC</a:t>
            </a:r>
          </a:p>
          <a:p>
            <a:pPr algn="r" eaLnBrk="1" hangingPunct="1">
              <a:spcAft>
                <a:spcPts val="200"/>
              </a:spcAft>
            </a:pPr>
            <a:r>
              <a:rPr lang="en-US" sz="1600"/>
              <a:t>QB</a:t>
            </a:r>
          </a:p>
          <a:p>
            <a:pPr algn="r" eaLnBrk="1" hangingPunct="1">
              <a:spcAft>
                <a:spcPts val="200"/>
              </a:spcAft>
            </a:pPr>
            <a:r>
              <a:rPr lang="en-US" sz="1600"/>
              <a:t>QA</a:t>
            </a:r>
          </a:p>
          <a:p>
            <a:pPr algn="r" eaLnBrk="1" hangingPunct="1">
              <a:spcAft>
                <a:spcPts val="200"/>
              </a:spcAft>
            </a:pPr>
            <a:r>
              <a:rPr lang="en-US" sz="1600"/>
              <a:t>CLK</a:t>
            </a:r>
          </a:p>
        </p:txBody>
      </p:sp>
      <p:sp>
        <p:nvSpPr>
          <p:cNvPr id="25605" name="TextBox 47"/>
          <p:cNvSpPr txBox="1">
            <a:spLocks noChangeArrowheads="1"/>
          </p:cNvSpPr>
          <p:nvPr/>
        </p:nvSpPr>
        <p:spPr bwMode="auto">
          <a:xfrm>
            <a:off x="7886700" y="4648200"/>
            <a:ext cx="9525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Repeats →</a:t>
            </a:r>
            <a:endParaRPr lang="en-US"/>
          </a:p>
        </p:txBody>
      </p:sp>
      <p:sp>
        <p:nvSpPr>
          <p:cNvPr id="25606" name="TextBox 63"/>
          <p:cNvSpPr txBox="1">
            <a:spLocks noChangeArrowheads="1"/>
          </p:cNvSpPr>
          <p:nvPr/>
        </p:nvSpPr>
        <p:spPr bwMode="auto">
          <a:xfrm>
            <a:off x="1319213" y="457200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sp>
        <p:nvSpPr>
          <p:cNvPr id="25607" name="TextBox 64"/>
          <p:cNvSpPr txBox="1">
            <a:spLocks noChangeArrowheads="1"/>
          </p:cNvSpPr>
          <p:nvPr/>
        </p:nvSpPr>
        <p:spPr bwMode="auto">
          <a:xfrm>
            <a:off x="2095500" y="45720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p>
        </p:txBody>
      </p:sp>
      <p:sp>
        <p:nvSpPr>
          <p:cNvPr id="25608" name="TextBox 65"/>
          <p:cNvSpPr txBox="1">
            <a:spLocks noChangeArrowheads="1"/>
          </p:cNvSpPr>
          <p:nvPr/>
        </p:nvSpPr>
        <p:spPr bwMode="auto">
          <a:xfrm>
            <a:off x="2813050" y="45720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25609" name="TextBox 66"/>
          <p:cNvSpPr txBox="1">
            <a:spLocks noChangeArrowheads="1"/>
          </p:cNvSpPr>
          <p:nvPr/>
        </p:nvSpPr>
        <p:spPr bwMode="auto">
          <a:xfrm>
            <a:off x="3567113" y="45720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p>
        </p:txBody>
      </p:sp>
      <p:sp>
        <p:nvSpPr>
          <p:cNvPr id="25610" name="TextBox 63"/>
          <p:cNvSpPr txBox="1">
            <a:spLocks noChangeArrowheads="1"/>
          </p:cNvSpPr>
          <p:nvPr/>
        </p:nvSpPr>
        <p:spPr bwMode="auto">
          <a:xfrm>
            <a:off x="1714500" y="45720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p>
        </p:txBody>
      </p:sp>
      <p:sp>
        <p:nvSpPr>
          <p:cNvPr id="25611" name="TextBox 64"/>
          <p:cNvSpPr txBox="1">
            <a:spLocks noChangeArrowheads="1"/>
          </p:cNvSpPr>
          <p:nvPr/>
        </p:nvSpPr>
        <p:spPr bwMode="auto">
          <a:xfrm>
            <a:off x="2459038" y="45720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25612" name="TextBox 65"/>
          <p:cNvSpPr txBox="1">
            <a:spLocks noChangeArrowheads="1"/>
          </p:cNvSpPr>
          <p:nvPr/>
        </p:nvSpPr>
        <p:spPr bwMode="auto">
          <a:xfrm>
            <a:off x="3209925" y="45720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sp>
        <p:nvSpPr>
          <p:cNvPr id="113" name="Right Brace 112"/>
          <p:cNvSpPr/>
          <p:nvPr/>
        </p:nvSpPr>
        <p:spPr>
          <a:xfrm rot="16200000">
            <a:off x="1813720" y="4755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5614" name="TextBox 63"/>
          <p:cNvSpPr txBox="1">
            <a:spLocks noChangeArrowheads="1"/>
          </p:cNvSpPr>
          <p:nvPr/>
        </p:nvSpPr>
        <p:spPr bwMode="auto">
          <a:xfrm>
            <a:off x="3956050" y="4575175"/>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p>
        </p:txBody>
      </p:sp>
      <p:sp>
        <p:nvSpPr>
          <p:cNvPr id="25615" name="TextBox 64"/>
          <p:cNvSpPr txBox="1">
            <a:spLocks noChangeArrowheads="1"/>
          </p:cNvSpPr>
          <p:nvPr/>
        </p:nvSpPr>
        <p:spPr bwMode="auto">
          <a:xfrm>
            <a:off x="4710113" y="457517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“9”</a:t>
            </a:r>
          </a:p>
        </p:txBody>
      </p:sp>
      <p:sp>
        <p:nvSpPr>
          <p:cNvPr id="25616" name="TextBox 65"/>
          <p:cNvSpPr txBox="1">
            <a:spLocks noChangeArrowheads="1"/>
          </p:cNvSpPr>
          <p:nvPr/>
        </p:nvSpPr>
        <p:spPr bwMode="auto">
          <a:xfrm>
            <a:off x="5441950" y="4575175"/>
            <a:ext cx="423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a:t>
            </a:r>
          </a:p>
        </p:txBody>
      </p:sp>
      <p:sp>
        <p:nvSpPr>
          <p:cNvPr id="25617" name="TextBox 66"/>
          <p:cNvSpPr txBox="1">
            <a:spLocks noChangeArrowheads="1"/>
          </p:cNvSpPr>
          <p:nvPr/>
        </p:nvSpPr>
        <p:spPr bwMode="auto">
          <a:xfrm>
            <a:off x="6192838" y="4575175"/>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25618" name="TextBox 63"/>
          <p:cNvSpPr txBox="1">
            <a:spLocks noChangeArrowheads="1"/>
          </p:cNvSpPr>
          <p:nvPr/>
        </p:nvSpPr>
        <p:spPr bwMode="auto">
          <a:xfrm>
            <a:off x="4321175" y="4575175"/>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p>
        </p:txBody>
      </p:sp>
      <p:sp>
        <p:nvSpPr>
          <p:cNvPr id="25619" name="TextBox 64"/>
          <p:cNvSpPr txBox="1">
            <a:spLocks noChangeArrowheads="1"/>
          </p:cNvSpPr>
          <p:nvPr/>
        </p:nvSpPr>
        <p:spPr bwMode="auto">
          <a:xfrm>
            <a:off x="5086350" y="4575175"/>
            <a:ext cx="42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sp>
        <p:nvSpPr>
          <p:cNvPr id="25620" name="TextBox 65"/>
          <p:cNvSpPr txBox="1">
            <a:spLocks noChangeArrowheads="1"/>
          </p:cNvSpPr>
          <p:nvPr/>
        </p:nvSpPr>
        <p:spPr bwMode="auto">
          <a:xfrm>
            <a:off x="5802313" y="4575175"/>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129" name="Right Brace 128"/>
          <p:cNvSpPr/>
          <p:nvPr/>
        </p:nvSpPr>
        <p:spPr>
          <a:xfrm rot="16200000">
            <a:off x="2187576" y="4754562"/>
            <a:ext cx="182562" cy="366713"/>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0" name="Right Brace 129"/>
          <p:cNvSpPr/>
          <p:nvPr/>
        </p:nvSpPr>
        <p:spPr>
          <a:xfrm rot="16200000">
            <a:off x="2560638" y="4754563"/>
            <a:ext cx="182562" cy="366712"/>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1" name="Right Brace 130"/>
          <p:cNvSpPr/>
          <p:nvPr/>
        </p:nvSpPr>
        <p:spPr>
          <a:xfrm rot="16200000">
            <a:off x="2933701" y="4754562"/>
            <a:ext cx="182562" cy="366713"/>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2" name="Right Brace 131"/>
          <p:cNvSpPr/>
          <p:nvPr/>
        </p:nvSpPr>
        <p:spPr>
          <a:xfrm rot="16200000">
            <a:off x="4426745" y="4755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3" name="Right Brace 132"/>
          <p:cNvSpPr/>
          <p:nvPr/>
        </p:nvSpPr>
        <p:spPr>
          <a:xfrm rot="16200000">
            <a:off x="3307557" y="4755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4" name="Right Brace 133"/>
          <p:cNvSpPr/>
          <p:nvPr/>
        </p:nvSpPr>
        <p:spPr>
          <a:xfrm rot="16200000">
            <a:off x="3680620" y="4755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5" name="Right Brace 134"/>
          <p:cNvSpPr/>
          <p:nvPr/>
        </p:nvSpPr>
        <p:spPr>
          <a:xfrm rot="16200000">
            <a:off x="4053682" y="4755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6" name="Right Brace 135"/>
          <p:cNvSpPr/>
          <p:nvPr/>
        </p:nvSpPr>
        <p:spPr>
          <a:xfrm rot="16200000">
            <a:off x="4799807" y="4755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7" name="Right Brace 136"/>
          <p:cNvSpPr/>
          <p:nvPr/>
        </p:nvSpPr>
        <p:spPr>
          <a:xfrm rot="16200000">
            <a:off x="5173663" y="4754563"/>
            <a:ext cx="182562" cy="366712"/>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8" name="Right Brace 137"/>
          <p:cNvSpPr/>
          <p:nvPr/>
        </p:nvSpPr>
        <p:spPr>
          <a:xfrm rot="16200000">
            <a:off x="5546726" y="4754562"/>
            <a:ext cx="182562" cy="366713"/>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9" name="Right Brace 138"/>
          <p:cNvSpPr/>
          <p:nvPr/>
        </p:nvSpPr>
        <p:spPr>
          <a:xfrm rot="16200000">
            <a:off x="5919788" y="4754563"/>
            <a:ext cx="182562" cy="366712"/>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0" name="Right Brace 139"/>
          <p:cNvSpPr/>
          <p:nvPr/>
        </p:nvSpPr>
        <p:spPr>
          <a:xfrm rot="16200000">
            <a:off x="6292851" y="4754562"/>
            <a:ext cx="182562" cy="366713"/>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1" name="Right Brace 140"/>
          <p:cNvSpPr/>
          <p:nvPr/>
        </p:nvSpPr>
        <p:spPr>
          <a:xfrm rot="16200000">
            <a:off x="6666707" y="4755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2" name="Right Brace 141"/>
          <p:cNvSpPr/>
          <p:nvPr/>
        </p:nvSpPr>
        <p:spPr>
          <a:xfrm rot="16200000">
            <a:off x="7039770" y="4755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3" name="Right Brace 142"/>
          <p:cNvSpPr/>
          <p:nvPr/>
        </p:nvSpPr>
        <p:spPr>
          <a:xfrm rot="16200000">
            <a:off x="7412832" y="4755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4" name="Right Brace 143"/>
          <p:cNvSpPr/>
          <p:nvPr/>
        </p:nvSpPr>
        <p:spPr>
          <a:xfrm rot="16200000">
            <a:off x="1440657" y="4755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5637" name="TextBox 65"/>
          <p:cNvSpPr txBox="1">
            <a:spLocks noChangeArrowheads="1"/>
          </p:cNvSpPr>
          <p:nvPr/>
        </p:nvSpPr>
        <p:spPr bwMode="auto">
          <a:xfrm>
            <a:off x="6931025" y="4572000"/>
            <a:ext cx="411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“F”</a:t>
            </a:r>
          </a:p>
        </p:txBody>
      </p:sp>
      <p:sp>
        <p:nvSpPr>
          <p:cNvPr id="25638" name="TextBox 64"/>
          <p:cNvSpPr txBox="1">
            <a:spLocks noChangeArrowheads="1"/>
          </p:cNvSpPr>
          <p:nvPr/>
        </p:nvSpPr>
        <p:spPr bwMode="auto">
          <a:xfrm>
            <a:off x="6559550" y="4572000"/>
            <a:ext cx="423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a:t>
            </a:r>
          </a:p>
        </p:txBody>
      </p:sp>
      <p:sp>
        <p:nvSpPr>
          <p:cNvPr id="25639" name="TextBox 65"/>
          <p:cNvSpPr txBox="1">
            <a:spLocks noChangeArrowheads="1"/>
          </p:cNvSpPr>
          <p:nvPr/>
        </p:nvSpPr>
        <p:spPr bwMode="auto">
          <a:xfrm>
            <a:off x="7307263" y="457200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pic>
        <p:nvPicPr>
          <p:cNvPr id="256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9588" y="1295400"/>
            <a:ext cx="5281612" cy="315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41" name="Picture 2"/>
          <p:cNvPicPr>
            <a:picLocks noChangeAspect="1"/>
          </p:cNvPicPr>
          <p:nvPr/>
        </p:nvPicPr>
        <p:blipFill>
          <a:blip r:embed="rId4">
            <a:extLst>
              <a:ext uri="{28A0092B-C50C-407E-A947-70E740481C1C}">
                <a14:useLocalDpi xmlns:a14="http://schemas.microsoft.com/office/drawing/2010/main" val="0"/>
              </a:ext>
            </a:extLst>
          </a:blip>
          <a:srcRect l="19957" t="16168" r="17067" b="7590"/>
          <a:stretch>
            <a:fillRect/>
          </a:stretch>
        </p:blipFill>
        <p:spPr bwMode="auto">
          <a:xfrm>
            <a:off x="1371600" y="5064125"/>
            <a:ext cx="6337300" cy="179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p:txBody>
          <a:bodyPr/>
          <a:lstStyle/>
          <a:p>
            <a:r>
              <a:rPr lang="en-US" dirty="0" smtClean="0"/>
              <a:t>74LS163 Design Example #2</a:t>
            </a:r>
          </a:p>
        </p:txBody>
      </p:sp>
      <p:sp>
        <p:nvSpPr>
          <p:cNvPr id="4" name="Slide Number Placeholder 3"/>
          <p:cNvSpPr>
            <a:spLocks noGrp="1"/>
          </p:cNvSpPr>
          <p:nvPr>
            <p:ph type="sldNum" sz="quarter" idx="12"/>
          </p:nvPr>
        </p:nvSpPr>
        <p:spPr/>
        <p:txBody>
          <a:bodyPr/>
          <a:lstStyle/>
          <a:p>
            <a:pPr>
              <a:defRPr/>
            </a:pPr>
            <a:fld id="{618D3F38-E722-4704-AD40-6F6D86F4F940}" type="slidenum">
              <a:rPr lang="en-US" smtClean="0"/>
              <a:pPr>
                <a:defRPr/>
              </a:pPr>
              <a:t>12</a:t>
            </a:fld>
            <a:endParaRPr lang="en-US" dirty="0"/>
          </a:p>
        </p:txBody>
      </p:sp>
      <p:sp>
        <p:nvSpPr>
          <p:cNvPr id="26628" name="TextBox 8"/>
          <p:cNvSpPr txBox="1">
            <a:spLocks noChangeArrowheads="1"/>
          </p:cNvSpPr>
          <p:nvPr/>
        </p:nvSpPr>
        <p:spPr bwMode="auto">
          <a:xfrm>
            <a:off x="685800" y="4678363"/>
            <a:ext cx="742950"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Aft>
                <a:spcPts val="300"/>
              </a:spcAft>
            </a:pPr>
            <a:r>
              <a:rPr lang="en-US" sz="1600"/>
              <a:t>RCO</a:t>
            </a:r>
          </a:p>
          <a:p>
            <a:pPr algn="r" eaLnBrk="1" hangingPunct="1">
              <a:spcAft>
                <a:spcPts val="300"/>
              </a:spcAft>
            </a:pPr>
            <a:r>
              <a:rPr lang="en-US" sz="1600"/>
              <a:t>QD</a:t>
            </a:r>
          </a:p>
          <a:p>
            <a:pPr algn="r" eaLnBrk="1" hangingPunct="1">
              <a:spcAft>
                <a:spcPts val="300"/>
              </a:spcAft>
            </a:pPr>
            <a:r>
              <a:rPr lang="en-US" sz="1600"/>
              <a:t>QC</a:t>
            </a:r>
          </a:p>
          <a:p>
            <a:pPr algn="r" eaLnBrk="1" hangingPunct="1">
              <a:spcAft>
                <a:spcPts val="300"/>
              </a:spcAft>
            </a:pPr>
            <a:r>
              <a:rPr lang="en-US" sz="1600"/>
              <a:t>QB</a:t>
            </a:r>
          </a:p>
          <a:p>
            <a:pPr algn="r" eaLnBrk="1" hangingPunct="1">
              <a:spcAft>
                <a:spcPts val="300"/>
              </a:spcAft>
            </a:pPr>
            <a:r>
              <a:rPr lang="en-US" sz="1600"/>
              <a:t>QA</a:t>
            </a:r>
          </a:p>
          <a:p>
            <a:pPr algn="r" eaLnBrk="1" hangingPunct="1">
              <a:spcAft>
                <a:spcPts val="300"/>
              </a:spcAft>
            </a:pPr>
            <a:r>
              <a:rPr lang="en-US" sz="1600"/>
              <a:t>LOAD</a:t>
            </a:r>
          </a:p>
          <a:p>
            <a:pPr algn="r" eaLnBrk="1" hangingPunct="1">
              <a:spcAft>
                <a:spcPts val="300"/>
              </a:spcAft>
            </a:pPr>
            <a:r>
              <a:rPr lang="en-US" sz="1600"/>
              <a:t>CLK</a:t>
            </a:r>
          </a:p>
        </p:txBody>
      </p:sp>
      <p:sp>
        <p:nvSpPr>
          <p:cNvPr id="26629" name="TextBox 63"/>
          <p:cNvSpPr txBox="1">
            <a:spLocks noChangeArrowheads="1"/>
          </p:cNvSpPr>
          <p:nvPr/>
        </p:nvSpPr>
        <p:spPr bwMode="auto">
          <a:xfrm>
            <a:off x="1354138" y="4205288"/>
            <a:ext cx="42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a:t>
            </a:r>
          </a:p>
        </p:txBody>
      </p:sp>
      <p:sp>
        <p:nvSpPr>
          <p:cNvPr id="26630" name="TextBox 64"/>
          <p:cNvSpPr txBox="1">
            <a:spLocks noChangeArrowheads="1"/>
          </p:cNvSpPr>
          <p:nvPr/>
        </p:nvSpPr>
        <p:spPr bwMode="auto">
          <a:xfrm>
            <a:off x="2130425" y="4205288"/>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26631" name="TextBox 65"/>
          <p:cNvSpPr txBox="1">
            <a:spLocks noChangeArrowheads="1"/>
          </p:cNvSpPr>
          <p:nvPr/>
        </p:nvSpPr>
        <p:spPr bwMode="auto">
          <a:xfrm>
            <a:off x="2847975" y="4205288"/>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26632" name="TextBox 66"/>
          <p:cNvSpPr txBox="1">
            <a:spLocks noChangeArrowheads="1"/>
          </p:cNvSpPr>
          <p:nvPr/>
        </p:nvSpPr>
        <p:spPr bwMode="auto">
          <a:xfrm>
            <a:off x="3602038" y="4205288"/>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p>
        </p:txBody>
      </p:sp>
      <p:sp>
        <p:nvSpPr>
          <p:cNvPr id="26633" name="TextBox 63"/>
          <p:cNvSpPr txBox="1">
            <a:spLocks noChangeArrowheads="1"/>
          </p:cNvSpPr>
          <p:nvPr/>
        </p:nvSpPr>
        <p:spPr bwMode="auto">
          <a:xfrm>
            <a:off x="1749425" y="4205288"/>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26634" name="TextBox 64"/>
          <p:cNvSpPr txBox="1">
            <a:spLocks noChangeArrowheads="1"/>
          </p:cNvSpPr>
          <p:nvPr/>
        </p:nvSpPr>
        <p:spPr bwMode="auto">
          <a:xfrm>
            <a:off x="2493963" y="4205288"/>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26635" name="TextBox 65"/>
          <p:cNvSpPr txBox="1">
            <a:spLocks noChangeArrowheads="1"/>
          </p:cNvSpPr>
          <p:nvPr/>
        </p:nvSpPr>
        <p:spPr bwMode="auto">
          <a:xfrm>
            <a:off x="3243263" y="4205288"/>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sp>
        <p:nvSpPr>
          <p:cNvPr id="113" name="Right Brace 112"/>
          <p:cNvSpPr/>
          <p:nvPr/>
        </p:nvSpPr>
        <p:spPr>
          <a:xfrm rot="16200000">
            <a:off x="1848644" y="4388644"/>
            <a:ext cx="182563"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6637" name="TextBox 63"/>
          <p:cNvSpPr txBox="1">
            <a:spLocks noChangeArrowheads="1"/>
          </p:cNvSpPr>
          <p:nvPr/>
        </p:nvSpPr>
        <p:spPr bwMode="auto">
          <a:xfrm>
            <a:off x="3990975" y="4208463"/>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p>
        </p:txBody>
      </p:sp>
      <p:sp>
        <p:nvSpPr>
          <p:cNvPr id="26638" name="TextBox 64"/>
          <p:cNvSpPr txBox="1">
            <a:spLocks noChangeArrowheads="1"/>
          </p:cNvSpPr>
          <p:nvPr/>
        </p:nvSpPr>
        <p:spPr bwMode="auto">
          <a:xfrm>
            <a:off x="4745038" y="4208463"/>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“9”</a:t>
            </a:r>
          </a:p>
        </p:txBody>
      </p:sp>
      <p:sp>
        <p:nvSpPr>
          <p:cNvPr id="26639" name="TextBox 65"/>
          <p:cNvSpPr txBox="1">
            <a:spLocks noChangeArrowheads="1"/>
          </p:cNvSpPr>
          <p:nvPr/>
        </p:nvSpPr>
        <p:spPr bwMode="auto">
          <a:xfrm>
            <a:off x="5475288" y="4208463"/>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a:t>
            </a:r>
          </a:p>
        </p:txBody>
      </p:sp>
      <p:sp>
        <p:nvSpPr>
          <p:cNvPr id="26640" name="TextBox 66"/>
          <p:cNvSpPr txBox="1">
            <a:spLocks noChangeArrowheads="1"/>
          </p:cNvSpPr>
          <p:nvPr/>
        </p:nvSpPr>
        <p:spPr bwMode="auto">
          <a:xfrm>
            <a:off x="6227763" y="4208463"/>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26641" name="TextBox 63"/>
          <p:cNvSpPr txBox="1">
            <a:spLocks noChangeArrowheads="1"/>
          </p:cNvSpPr>
          <p:nvPr/>
        </p:nvSpPr>
        <p:spPr bwMode="auto">
          <a:xfrm>
            <a:off x="4356100" y="4208463"/>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p>
        </p:txBody>
      </p:sp>
      <p:sp>
        <p:nvSpPr>
          <p:cNvPr id="26642" name="TextBox 64"/>
          <p:cNvSpPr txBox="1">
            <a:spLocks noChangeArrowheads="1"/>
          </p:cNvSpPr>
          <p:nvPr/>
        </p:nvSpPr>
        <p:spPr bwMode="auto">
          <a:xfrm>
            <a:off x="5121275" y="4208463"/>
            <a:ext cx="42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sp>
        <p:nvSpPr>
          <p:cNvPr id="26643" name="TextBox 65"/>
          <p:cNvSpPr txBox="1">
            <a:spLocks noChangeArrowheads="1"/>
          </p:cNvSpPr>
          <p:nvPr/>
        </p:nvSpPr>
        <p:spPr bwMode="auto">
          <a:xfrm>
            <a:off x="5837238" y="4208463"/>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129" name="Right Brace 128"/>
          <p:cNvSpPr/>
          <p:nvPr/>
        </p:nvSpPr>
        <p:spPr>
          <a:xfrm rot="16200000">
            <a:off x="2221706" y="4388644"/>
            <a:ext cx="182563"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0" name="Right Brace 129"/>
          <p:cNvSpPr/>
          <p:nvPr/>
        </p:nvSpPr>
        <p:spPr>
          <a:xfrm rot="16200000">
            <a:off x="2594769" y="4388644"/>
            <a:ext cx="182563"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1" name="Right Brace 130"/>
          <p:cNvSpPr/>
          <p:nvPr/>
        </p:nvSpPr>
        <p:spPr>
          <a:xfrm rot="16200000">
            <a:off x="2967831" y="4388644"/>
            <a:ext cx="182563"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2" name="Right Brace 131"/>
          <p:cNvSpPr/>
          <p:nvPr/>
        </p:nvSpPr>
        <p:spPr>
          <a:xfrm rot="16200000">
            <a:off x="4461669" y="4388644"/>
            <a:ext cx="182563"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3" name="Right Brace 132"/>
          <p:cNvSpPr/>
          <p:nvPr/>
        </p:nvSpPr>
        <p:spPr>
          <a:xfrm rot="16200000">
            <a:off x="3341687" y="4387851"/>
            <a:ext cx="182563" cy="366712"/>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4" name="Right Brace 133"/>
          <p:cNvSpPr/>
          <p:nvPr/>
        </p:nvSpPr>
        <p:spPr>
          <a:xfrm rot="16200000">
            <a:off x="3714750" y="4387850"/>
            <a:ext cx="182563" cy="366713"/>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5" name="Right Brace 134"/>
          <p:cNvSpPr/>
          <p:nvPr/>
        </p:nvSpPr>
        <p:spPr>
          <a:xfrm rot="16200000">
            <a:off x="4087812" y="4387851"/>
            <a:ext cx="182563" cy="366712"/>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6" name="Right Brace 135"/>
          <p:cNvSpPr/>
          <p:nvPr/>
        </p:nvSpPr>
        <p:spPr>
          <a:xfrm rot="16200000">
            <a:off x="4834731" y="4388644"/>
            <a:ext cx="182563"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7" name="Right Brace 136"/>
          <p:cNvSpPr/>
          <p:nvPr/>
        </p:nvSpPr>
        <p:spPr>
          <a:xfrm rot="16200000">
            <a:off x="5207794" y="4388644"/>
            <a:ext cx="182563"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8" name="Right Brace 137"/>
          <p:cNvSpPr/>
          <p:nvPr/>
        </p:nvSpPr>
        <p:spPr>
          <a:xfrm rot="16200000">
            <a:off x="5580856" y="4388644"/>
            <a:ext cx="182563"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9" name="Right Brace 138"/>
          <p:cNvSpPr/>
          <p:nvPr/>
        </p:nvSpPr>
        <p:spPr>
          <a:xfrm rot="16200000">
            <a:off x="5953919" y="4388644"/>
            <a:ext cx="182563"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0" name="Right Brace 139"/>
          <p:cNvSpPr/>
          <p:nvPr/>
        </p:nvSpPr>
        <p:spPr>
          <a:xfrm rot="16200000">
            <a:off x="6327775" y="4387850"/>
            <a:ext cx="182563" cy="366713"/>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1" name="Right Brace 140"/>
          <p:cNvSpPr/>
          <p:nvPr/>
        </p:nvSpPr>
        <p:spPr>
          <a:xfrm rot="16200000">
            <a:off x="6700837" y="4387851"/>
            <a:ext cx="182563" cy="366712"/>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2" name="Right Brace 141"/>
          <p:cNvSpPr/>
          <p:nvPr/>
        </p:nvSpPr>
        <p:spPr>
          <a:xfrm rot="16200000">
            <a:off x="7073900" y="4387850"/>
            <a:ext cx="182563" cy="366713"/>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3" name="Right Brace 142"/>
          <p:cNvSpPr/>
          <p:nvPr/>
        </p:nvSpPr>
        <p:spPr>
          <a:xfrm rot="16200000">
            <a:off x="7446962" y="4387851"/>
            <a:ext cx="182563" cy="366712"/>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4" name="Right Brace 143"/>
          <p:cNvSpPr/>
          <p:nvPr/>
        </p:nvSpPr>
        <p:spPr>
          <a:xfrm rot="16200000">
            <a:off x="1475581" y="4388644"/>
            <a:ext cx="182563"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6660" name="TextBox 65"/>
          <p:cNvSpPr txBox="1">
            <a:spLocks noChangeArrowheads="1"/>
          </p:cNvSpPr>
          <p:nvPr/>
        </p:nvSpPr>
        <p:spPr bwMode="auto">
          <a:xfrm>
            <a:off x="6964363" y="4205288"/>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26661" name="TextBox 64"/>
          <p:cNvSpPr txBox="1">
            <a:spLocks noChangeArrowheads="1"/>
          </p:cNvSpPr>
          <p:nvPr/>
        </p:nvSpPr>
        <p:spPr bwMode="auto">
          <a:xfrm>
            <a:off x="6594475" y="4205288"/>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26662" name="TextBox 65"/>
          <p:cNvSpPr txBox="1">
            <a:spLocks noChangeArrowheads="1"/>
          </p:cNvSpPr>
          <p:nvPr/>
        </p:nvSpPr>
        <p:spPr bwMode="auto">
          <a:xfrm>
            <a:off x="7340600" y="4205288"/>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sp>
        <p:nvSpPr>
          <p:cNvPr id="26663" name="TextBox 47"/>
          <p:cNvSpPr txBox="1">
            <a:spLocks noChangeArrowheads="1"/>
          </p:cNvSpPr>
          <p:nvPr/>
        </p:nvSpPr>
        <p:spPr bwMode="auto">
          <a:xfrm>
            <a:off x="8077200" y="4191000"/>
            <a:ext cx="9525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Repeats →</a:t>
            </a:r>
            <a:endParaRPr lang="en-US"/>
          </a:p>
        </p:txBody>
      </p:sp>
      <p:pic>
        <p:nvPicPr>
          <p:cNvPr id="26664"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285875"/>
            <a:ext cx="4895850"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5"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6363" y="4724400"/>
            <a:ext cx="6367462" cy="213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1219200"/>
          </a:xfrm>
        </p:spPr>
        <p:txBody>
          <a:bodyPr/>
          <a:lstStyle/>
          <a:p>
            <a:r>
              <a:rPr lang="en-US" sz="3600" dirty="0" smtClean="0"/>
              <a:t>74LS193 Synchronous Binary Up/Down </a:t>
            </a:r>
            <a:r>
              <a:rPr lang="en-US" sz="3600" dirty="0" err="1" smtClean="0"/>
              <a:t>Ctr</a:t>
            </a:r>
            <a:endParaRPr lang="en-US" sz="3600" dirty="0" smtClean="0"/>
          </a:p>
        </p:txBody>
      </p:sp>
      <p:sp>
        <p:nvSpPr>
          <p:cNvPr id="27651" name="Content Placeholder 2"/>
          <p:cNvSpPr>
            <a:spLocks noGrp="1"/>
          </p:cNvSpPr>
          <p:nvPr>
            <p:ph idx="1"/>
          </p:nvPr>
        </p:nvSpPr>
        <p:spPr>
          <a:xfrm>
            <a:off x="457200" y="1295400"/>
            <a:ext cx="8229600" cy="4830763"/>
          </a:xfrm>
        </p:spPr>
        <p:txBody>
          <a:bodyPr/>
          <a:lstStyle/>
          <a:p>
            <a:pPr>
              <a:spcBef>
                <a:spcPct val="0"/>
              </a:spcBef>
              <a:spcAft>
                <a:spcPts val="1200"/>
              </a:spcAft>
            </a:pPr>
            <a:r>
              <a:rPr lang="en-US" sz="2800" smtClean="0"/>
              <a:t>Four Bit Synchronous Up / Down Counting.</a:t>
            </a:r>
          </a:p>
          <a:p>
            <a:pPr>
              <a:spcBef>
                <a:spcPct val="0"/>
              </a:spcBef>
              <a:spcAft>
                <a:spcPts val="1200"/>
              </a:spcAft>
            </a:pPr>
            <a:r>
              <a:rPr lang="en-US" sz="2800" smtClean="0"/>
              <a:t>Separate Clock Inputs for Up &amp; Down Counting</a:t>
            </a:r>
          </a:p>
          <a:p>
            <a:pPr>
              <a:spcBef>
                <a:spcPct val="0"/>
              </a:spcBef>
              <a:spcAft>
                <a:spcPts val="1200"/>
              </a:spcAft>
            </a:pPr>
            <a:r>
              <a:rPr lang="en-US" sz="2800" smtClean="0"/>
              <a:t>Pre-loadable Count Start</a:t>
            </a:r>
          </a:p>
          <a:p>
            <a:pPr>
              <a:spcBef>
                <a:spcPct val="0"/>
              </a:spcBef>
              <a:spcAft>
                <a:spcPts val="1200"/>
              </a:spcAft>
            </a:pPr>
            <a:r>
              <a:rPr lang="en-US" sz="2800" smtClean="0"/>
              <a:t>Asynchronous Load</a:t>
            </a:r>
          </a:p>
          <a:p>
            <a:pPr>
              <a:spcBef>
                <a:spcPct val="0"/>
              </a:spcBef>
              <a:spcAft>
                <a:spcPts val="1200"/>
              </a:spcAft>
            </a:pPr>
            <a:r>
              <a:rPr lang="en-US" sz="2800" smtClean="0"/>
              <a:t>Asynchronous Clear</a:t>
            </a:r>
          </a:p>
          <a:p>
            <a:pPr>
              <a:spcBef>
                <a:spcPct val="0"/>
              </a:spcBef>
              <a:spcAft>
                <a:spcPts val="1200"/>
              </a:spcAft>
            </a:pPr>
            <a:r>
              <a:rPr lang="en-US" sz="2800" smtClean="0"/>
              <a:t>Carry-Out Signal for Counter Cascading Up Counters</a:t>
            </a:r>
          </a:p>
          <a:p>
            <a:pPr>
              <a:spcBef>
                <a:spcPct val="0"/>
              </a:spcBef>
              <a:spcAft>
                <a:spcPts val="1200"/>
              </a:spcAft>
            </a:pPr>
            <a:r>
              <a:rPr lang="en-US" sz="2800" smtClean="0"/>
              <a:t>Borrow-Out Signal for Counter Cascading Down Counters</a:t>
            </a:r>
          </a:p>
          <a:p>
            <a:pPr>
              <a:spcBef>
                <a:spcPct val="0"/>
              </a:spcBef>
              <a:spcAft>
                <a:spcPts val="1200"/>
              </a:spcAft>
            </a:pPr>
            <a:endParaRPr lang="en-US" sz="2800" smtClean="0"/>
          </a:p>
          <a:p>
            <a:pPr>
              <a:spcBef>
                <a:spcPct val="0"/>
              </a:spcBef>
              <a:spcAft>
                <a:spcPts val="1200"/>
              </a:spcAft>
              <a:buFontTx/>
              <a:buNone/>
            </a:pPr>
            <a:endParaRPr lang="en-US" sz="2000" smtClean="0"/>
          </a:p>
        </p:txBody>
      </p:sp>
      <p:sp>
        <p:nvSpPr>
          <p:cNvPr id="4" name="Slide Number Placeholder 3"/>
          <p:cNvSpPr>
            <a:spLocks noGrp="1"/>
          </p:cNvSpPr>
          <p:nvPr>
            <p:ph type="sldNum" sz="quarter" idx="12"/>
          </p:nvPr>
        </p:nvSpPr>
        <p:spPr/>
        <p:txBody>
          <a:bodyPr/>
          <a:lstStyle/>
          <a:p>
            <a:pPr>
              <a:defRPr/>
            </a:pPr>
            <a:fld id="{F6A9278C-0A4B-4647-8E82-89EEC3CF12F9}"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p:txBody>
          <a:bodyPr/>
          <a:lstStyle/>
          <a:p>
            <a:r>
              <a:rPr lang="en-US" dirty="0" smtClean="0"/>
              <a:t>74LS193 Component Diagram</a:t>
            </a:r>
          </a:p>
        </p:txBody>
      </p:sp>
      <p:sp>
        <p:nvSpPr>
          <p:cNvPr id="4" name="Slide Number Placeholder 3"/>
          <p:cNvSpPr>
            <a:spLocks noGrp="1"/>
          </p:cNvSpPr>
          <p:nvPr>
            <p:ph type="sldNum" sz="quarter" idx="12"/>
          </p:nvPr>
        </p:nvSpPr>
        <p:spPr/>
        <p:txBody>
          <a:bodyPr/>
          <a:lstStyle/>
          <a:p>
            <a:pPr>
              <a:defRPr/>
            </a:pPr>
            <a:fld id="{A4D28010-CADE-45E0-A044-CECF2838FD96}" type="slidenum">
              <a:rPr lang="en-US" smtClean="0"/>
              <a:pPr>
                <a:defRPr/>
              </a:pPr>
              <a:t>14</a:t>
            </a:fld>
            <a:endParaRPr lang="en-US" dirty="0"/>
          </a:p>
        </p:txBody>
      </p:sp>
      <p:sp>
        <p:nvSpPr>
          <p:cNvPr id="28676" name="TextBox 8"/>
          <p:cNvSpPr txBox="1">
            <a:spLocks noChangeArrowheads="1"/>
          </p:cNvSpPr>
          <p:nvPr/>
        </p:nvSpPr>
        <p:spPr bwMode="auto">
          <a:xfrm>
            <a:off x="5405438" y="1371600"/>
            <a:ext cx="25241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74LS193</a:t>
            </a:r>
          </a:p>
          <a:p>
            <a:pPr algn="ctr" eaLnBrk="1" hangingPunct="1"/>
            <a:r>
              <a:rPr lang="en-US" sz="2000">
                <a:solidFill>
                  <a:srgbClr val="0000FF"/>
                </a:solidFill>
              </a:rPr>
              <a:t>Connection Diagram</a:t>
            </a:r>
          </a:p>
          <a:p>
            <a:pPr algn="ctr" eaLnBrk="1" hangingPunct="1"/>
            <a:r>
              <a:rPr lang="en-US" sz="2000">
                <a:solidFill>
                  <a:srgbClr val="0000FF"/>
                </a:solidFill>
              </a:rPr>
              <a:t>From Datasheet</a:t>
            </a:r>
          </a:p>
        </p:txBody>
      </p:sp>
      <p:sp>
        <p:nvSpPr>
          <p:cNvPr id="28677" name="TextBox 8"/>
          <p:cNvSpPr txBox="1">
            <a:spLocks noChangeArrowheads="1"/>
          </p:cNvSpPr>
          <p:nvPr/>
        </p:nvSpPr>
        <p:spPr bwMode="auto">
          <a:xfrm>
            <a:off x="973138" y="1371600"/>
            <a:ext cx="25495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74LS193</a:t>
            </a:r>
          </a:p>
          <a:p>
            <a:pPr algn="ctr" eaLnBrk="1" hangingPunct="1"/>
            <a:r>
              <a:rPr lang="en-US" sz="2000">
                <a:solidFill>
                  <a:srgbClr val="0000FF"/>
                </a:solidFill>
              </a:rPr>
              <a:t>Component Diagram</a:t>
            </a:r>
          </a:p>
          <a:p>
            <a:pPr algn="ctr" eaLnBrk="1" hangingPunct="1"/>
            <a:r>
              <a:rPr lang="en-US" sz="2000">
                <a:solidFill>
                  <a:srgbClr val="0000FF"/>
                </a:solidFill>
              </a:rPr>
              <a:t>From CDS</a:t>
            </a:r>
          </a:p>
        </p:txBody>
      </p:sp>
      <p:pic>
        <p:nvPicPr>
          <p:cNvPr id="286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52700"/>
            <a:ext cx="283368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547938"/>
            <a:ext cx="3886200" cy="33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a:xfrm>
            <a:off x="0" y="0"/>
            <a:ext cx="9144000" cy="1219200"/>
          </a:xfrm>
        </p:spPr>
        <p:txBody>
          <a:bodyPr/>
          <a:lstStyle/>
          <a:p>
            <a:r>
              <a:rPr lang="en-US" dirty="0" smtClean="0"/>
              <a:t>74LS193 Signal Descriptions</a:t>
            </a:r>
            <a:br>
              <a:rPr lang="en-US" dirty="0" smtClean="0"/>
            </a:br>
            <a:r>
              <a:rPr lang="en-US" sz="2400" dirty="0" smtClean="0"/>
              <a:t>(1 of 2)</a:t>
            </a:r>
            <a:endParaRPr lang="en-US" dirty="0" smtClean="0"/>
          </a:p>
        </p:txBody>
      </p:sp>
      <p:sp>
        <p:nvSpPr>
          <p:cNvPr id="9" name="Content Placeholder 8"/>
          <p:cNvSpPr>
            <a:spLocks noGrp="1"/>
          </p:cNvSpPr>
          <p:nvPr>
            <p:ph idx="1"/>
          </p:nvPr>
        </p:nvSpPr>
        <p:spPr>
          <a:xfrm>
            <a:off x="457200" y="1295400"/>
            <a:ext cx="5638800" cy="4830763"/>
          </a:xfrm>
        </p:spPr>
        <p:txBody>
          <a:bodyPr/>
          <a:lstStyle/>
          <a:p>
            <a:pPr>
              <a:buFontTx/>
              <a:buNone/>
              <a:defRPr/>
            </a:pPr>
            <a:r>
              <a:rPr lang="en-US" sz="2800" dirty="0" smtClean="0"/>
              <a:t>Signal Name:</a:t>
            </a:r>
          </a:p>
          <a:p>
            <a:pPr marL="465138" indent="-241300">
              <a:defRPr/>
            </a:pPr>
            <a:r>
              <a:rPr lang="en-US" sz="2400" dirty="0" smtClean="0"/>
              <a:t>A : Data Input (LSB)</a:t>
            </a:r>
          </a:p>
          <a:p>
            <a:pPr marL="465138" indent="-241300">
              <a:defRPr/>
            </a:pPr>
            <a:r>
              <a:rPr lang="en-US" sz="2400" dirty="0" smtClean="0"/>
              <a:t>B : Data Input</a:t>
            </a:r>
          </a:p>
          <a:p>
            <a:pPr marL="465138" indent="-241300">
              <a:defRPr/>
            </a:pPr>
            <a:r>
              <a:rPr lang="en-US" sz="2400" dirty="0" smtClean="0"/>
              <a:t>C : Data Input</a:t>
            </a:r>
          </a:p>
          <a:p>
            <a:pPr marL="465138" indent="-241300">
              <a:defRPr/>
            </a:pPr>
            <a:r>
              <a:rPr lang="en-US" sz="2400" dirty="0" smtClean="0"/>
              <a:t>D : Data Input (MSB)</a:t>
            </a:r>
          </a:p>
          <a:p>
            <a:pPr marL="465138" indent="-241300">
              <a:defRPr/>
            </a:pPr>
            <a:endParaRPr lang="en-US" sz="2400" dirty="0" smtClean="0"/>
          </a:p>
          <a:p>
            <a:pPr marL="465138" indent="-241300">
              <a:defRPr/>
            </a:pPr>
            <a:r>
              <a:rPr lang="en-US" sz="2400" dirty="0" smtClean="0"/>
              <a:t>QA : Data Output (LSB)</a:t>
            </a:r>
          </a:p>
          <a:p>
            <a:pPr marL="465138" indent="-241300">
              <a:defRPr/>
            </a:pPr>
            <a:r>
              <a:rPr lang="en-US" sz="2400" dirty="0" smtClean="0"/>
              <a:t>QB : Data Output</a:t>
            </a:r>
          </a:p>
          <a:p>
            <a:pPr marL="465138" indent="-241300">
              <a:defRPr/>
            </a:pPr>
            <a:r>
              <a:rPr lang="en-US" sz="2400" dirty="0" smtClean="0"/>
              <a:t>QC : Data Output</a:t>
            </a:r>
          </a:p>
          <a:p>
            <a:pPr marL="465138" indent="-241300">
              <a:defRPr/>
            </a:pPr>
            <a:r>
              <a:rPr lang="en-US" sz="2400" dirty="0" smtClean="0"/>
              <a:t>QD : Data Output (MSB)</a:t>
            </a:r>
          </a:p>
          <a:p>
            <a:pPr marL="465138" indent="-241300">
              <a:defRPr/>
            </a:pPr>
            <a:endParaRPr lang="en-US" dirty="0" smtClean="0"/>
          </a:p>
        </p:txBody>
      </p:sp>
      <p:sp>
        <p:nvSpPr>
          <p:cNvPr id="4" name="Slide Number Placeholder 3"/>
          <p:cNvSpPr>
            <a:spLocks noGrp="1"/>
          </p:cNvSpPr>
          <p:nvPr>
            <p:ph type="sldNum" sz="quarter" idx="12"/>
          </p:nvPr>
        </p:nvSpPr>
        <p:spPr/>
        <p:txBody>
          <a:bodyPr/>
          <a:lstStyle/>
          <a:p>
            <a:pPr>
              <a:defRPr/>
            </a:pPr>
            <a:fld id="{84590F03-7E4F-49BF-B441-CD9E9780B7E8}" type="slidenum">
              <a:rPr lang="en-US" smtClean="0"/>
              <a:pPr>
                <a:defRPr/>
              </a:pPr>
              <a:t>15</a:t>
            </a:fld>
            <a:endParaRPr lang="en-US" dirty="0"/>
          </a:p>
        </p:txBody>
      </p:sp>
      <p:pic>
        <p:nvPicPr>
          <p:cNvPr id="2970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057400"/>
            <a:ext cx="283368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a:xfrm>
            <a:off x="0" y="0"/>
            <a:ext cx="9144000" cy="1219200"/>
          </a:xfrm>
        </p:spPr>
        <p:txBody>
          <a:bodyPr/>
          <a:lstStyle/>
          <a:p>
            <a:r>
              <a:rPr lang="en-US" dirty="0" smtClean="0"/>
              <a:t>74LS193 Signal Descriptions</a:t>
            </a:r>
            <a:br>
              <a:rPr lang="en-US" dirty="0" smtClean="0"/>
            </a:br>
            <a:r>
              <a:rPr lang="en-US" sz="2400" dirty="0" smtClean="0"/>
              <a:t>(2 of 2)</a:t>
            </a:r>
            <a:endParaRPr lang="en-US" dirty="0" smtClean="0"/>
          </a:p>
        </p:txBody>
      </p:sp>
      <p:sp>
        <p:nvSpPr>
          <p:cNvPr id="9" name="Content Placeholder 8"/>
          <p:cNvSpPr>
            <a:spLocks noGrp="1"/>
          </p:cNvSpPr>
          <p:nvPr>
            <p:ph idx="1"/>
          </p:nvPr>
        </p:nvSpPr>
        <p:spPr>
          <a:xfrm>
            <a:off x="457200" y="1295400"/>
            <a:ext cx="5638800" cy="4830763"/>
          </a:xfrm>
        </p:spPr>
        <p:txBody>
          <a:bodyPr/>
          <a:lstStyle/>
          <a:p>
            <a:pPr>
              <a:buFontTx/>
              <a:buNone/>
              <a:defRPr/>
            </a:pPr>
            <a:r>
              <a:rPr lang="en-US" sz="2800" dirty="0" smtClean="0"/>
              <a:t>Signal Name:</a:t>
            </a:r>
          </a:p>
          <a:p>
            <a:pPr marL="465138" indent="-241300">
              <a:spcBef>
                <a:spcPts val="0"/>
              </a:spcBef>
              <a:spcAft>
                <a:spcPts val="600"/>
              </a:spcAft>
              <a:defRPr/>
            </a:pPr>
            <a:r>
              <a:rPr lang="en-US" sz="2400" dirty="0" smtClean="0"/>
              <a:t>UP : Up Counter Clock Input</a:t>
            </a:r>
          </a:p>
          <a:p>
            <a:pPr marL="465138" indent="-241300">
              <a:spcBef>
                <a:spcPts val="0"/>
              </a:spcBef>
              <a:spcAft>
                <a:spcPts val="600"/>
              </a:spcAft>
              <a:defRPr/>
            </a:pPr>
            <a:r>
              <a:rPr lang="en-US" sz="2400" dirty="0" smtClean="0"/>
              <a:t>DOWN : Down Counter Clock Input</a:t>
            </a:r>
          </a:p>
          <a:p>
            <a:pPr marL="465138" indent="-241300">
              <a:spcBef>
                <a:spcPts val="0"/>
              </a:spcBef>
              <a:spcAft>
                <a:spcPts val="600"/>
              </a:spcAft>
              <a:defRPr/>
            </a:pPr>
            <a:endParaRPr lang="en-US" sz="2400" dirty="0" smtClean="0"/>
          </a:p>
          <a:p>
            <a:pPr marL="465138" indent="-241300">
              <a:spcBef>
                <a:spcPts val="0"/>
              </a:spcBef>
              <a:spcAft>
                <a:spcPts val="600"/>
              </a:spcAft>
              <a:defRPr/>
            </a:pPr>
            <a:r>
              <a:rPr lang="en-US" sz="2400" dirty="0" smtClean="0"/>
              <a:t>~LOAD : Data Load</a:t>
            </a:r>
          </a:p>
          <a:p>
            <a:pPr marL="465138" indent="-241300">
              <a:spcBef>
                <a:spcPts val="0"/>
              </a:spcBef>
              <a:spcAft>
                <a:spcPts val="600"/>
              </a:spcAft>
              <a:defRPr/>
            </a:pPr>
            <a:r>
              <a:rPr lang="en-US" sz="2400" dirty="0" smtClean="0"/>
              <a:t>CLR : Clears The Counter</a:t>
            </a:r>
          </a:p>
          <a:p>
            <a:pPr marL="465138" indent="-241300">
              <a:spcBef>
                <a:spcPts val="0"/>
              </a:spcBef>
              <a:spcAft>
                <a:spcPts val="600"/>
              </a:spcAft>
              <a:buFontTx/>
              <a:buNone/>
              <a:defRPr/>
            </a:pPr>
            <a:endParaRPr lang="en-US" sz="2400" dirty="0" smtClean="0"/>
          </a:p>
          <a:p>
            <a:pPr marL="465138" indent="-241300">
              <a:spcBef>
                <a:spcPts val="0"/>
              </a:spcBef>
              <a:spcAft>
                <a:spcPts val="600"/>
              </a:spcAft>
              <a:defRPr/>
            </a:pPr>
            <a:r>
              <a:rPr lang="en-US" sz="2400" dirty="0" smtClean="0"/>
              <a:t>~BO :  Borrow Output</a:t>
            </a:r>
          </a:p>
          <a:p>
            <a:pPr marL="465138" indent="-241300">
              <a:spcBef>
                <a:spcPts val="0"/>
              </a:spcBef>
              <a:spcAft>
                <a:spcPts val="600"/>
              </a:spcAft>
              <a:defRPr/>
            </a:pPr>
            <a:r>
              <a:rPr lang="en-US" sz="2400" dirty="0" smtClean="0"/>
              <a:t>~CO : Carry Output</a:t>
            </a:r>
          </a:p>
          <a:p>
            <a:pPr marL="465138" indent="-241300">
              <a:buFontTx/>
              <a:buNone/>
              <a:defRPr/>
            </a:pPr>
            <a:endParaRPr lang="en-US" dirty="0" smtClean="0"/>
          </a:p>
        </p:txBody>
      </p:sp>
      <p:sp>
        <p:nvSpPr>
          <p:cNvPr id="4" name="Slide Number Placeholder 3"/>
          <p:cNvSpPr>
            <a:spLocks noGrp="1"/>
          </p:cNvSpPr>
          <p:nvPr>
            <p:ph type="sldNum" sz="quarter" idx="12"/>
          </p:nvPr>
        </p:nvSpPr>
        <p:spPr/>
        <p:txBody>
          <a:bodyPr/>
          <a:lstStyle/>
          <a:p>
            <a:pPr>
              <a:defRPr/>
            </a:pPr>
            <a:fld id="{E418F746-A349-43CA-ACC4-81C986C2C882}" type="slidenum">
              <a:rPr lang="en-US" smtClean="0"/>
              <a:pPr>
                <a:defRPr/>
              </a:pPr>
              <a:t>16</a:t>
            </a:fld>
            <a:endParaRPr lang="en-US" dirty="0"/>
          </a:p>
        </p:txBody>
      </p:sp>
      <p:pic>
        <p:nvPicPr>
          <p:cNvPr id="307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057400"/>
            <a:ext cx="283368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p:txBody>
          <a:bodyPr/>
          <a:lstStyle/>
          <a:p>
            <a:r>
              <a:rPr lang="en-US" dirty="0" smtClean="0"/>
              <a:t>74LS193 Logic Diagram</a:t>
            </a:r>
          </a:p>
        </p:txBody>
      </p:sp>
      <p:sp>
        <p:nvSpPr>
          <p:cNvPr id="4" name="Slide Number Placeholder 3"/>
          <p:cNvSpPr>
            <a:spLocks noGrp="1"/>
          </p:cNvSpPr>
          <p:nvPr>
            <p:ph type="sldNum" sz="quarter" idx="12"/>
          </p:nvPr>
        </p:nvSpPr>
        <p:spPr/>
        <p:txBody>
          <a:bodyPr/>
          <a:lstStyle/>
          <a:p>
            <a:pPr>
              <a:defRPr/>
            </a:pPr>
            <a:fld id="{3B9A0D48-A2C2-4531-A41E-F1FDB5296354}" type="slidenum">
              <a:rPr lang="en-US" smtClean="0"/>
              <a:pPr>
                <a:defRPr/>
              </a:pPr>
              <a:t>17</a:t>
            </a:fld>
            <a:endParaRPr lang="en-US" dirty="0"/>
          </a:p>
        </p:txBody>
      </p:sp>
      <p:pic>
        <p:nvPicPr>
          <p:cNvPr id="317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285875"/>
            <a:ext cx="3924300"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4"/>
          <p:cNvSpPr>
            <a:spLocks noGrp="1"/>
          </p:cNvSpPr>
          <p:nvPr>
            <p:ph type="title"/>
          </p:nvPr>
        </p:nvSpPr>
        <p:spPr>
          <a:xfrm>
            <a:off x="0" y="0"/>
            <a:ext cx="9144000" cy="1219200"/>
          </a:xfrm>
        </p:spPr>
        <p:txBody>
          <a:bodyPr/>
          <a:lstStyle/>
          <a:p>
            <a:r>
              <a:rPr lang="en-US" dirty="0" smtClean="0"/>
              <a:t>74LS193 Timing Diagram</a:t>
            </a:r>
            <a:br>
              <a:rPr lang="en-US" dirty="0" smtClean="0"/>
            </a:br>
            <a:r>
              <a:rPr lang="en-US" sz="2400" dirty="0" smtClean="0"/>
              <a:t>(1 of 3)</a:t>
            </a:r>
            <a:endParaRPr lang="en-US" dirty="0" smtClean="0"/>
          </a:p>
        </p:txBody>
      </p:sp>
      <p:sp>
        <p:nvSpPr>
          <p:cNvPr id="27" name="Content Placeholder 26"/>
          <p:cNvSpPr>
            <a:spLocks noGrp="1"/>
          </p:cNvSpPr>
          <p:nvPr>
            <p:ph idx="1"/>
          </p:nvPr>
        </p:nvSpPr>
        <p:spPr>
          <a:xfrm>
            <a:off x="5029200" y="1600200"/>
            <a:ext cx="3657600" cy="4648200"/>
          </a:xfrm>
        </p:spPr>
        <p:txBody>
          <a:bodyPr/>
          <a:lstStyle/>
          <a:p>
            <a:pPr marL="514350" indent="-514350">
              <a:buFontTx/>
              <a:buAutoNum type="alphaUcPeriod"/>
            </a:pPr>
            <a:r>
              <a:rPr lang="en-US" sz="2400" dirty="0" smtClean="0"/>
              <a:t>CLEAR set to a logic (1); Outputs are cleared immediately. CLEAR is an asynchronous input.</a:t>
            </a:r>
          </a:p>
          <a:p>
            <a:pPr marL="514350" indent="-514350">
              <a:buFontTx/>
              <a:buAutoNum type="alphaUcPeriod"/>
            </a:pPr>
            <a:r>
              <a:rPr lang="en-US" sz="2400" dirty="0" smtClean="0"/>
              <a:t>LOAD set to a logic (0); Outputs are loaded with input data immediately.  In this </a:t>
            </a:r>
            <a:r>
              <a:rPr lang="en-US" sz="2400" dirty="0" smtClean="0"/>
              <a:t>case 13 </a:t>
            </a:r>
            <a:r>
              <a:rPr lang="en-US" sz="2400" dirty="0" smtClean="0"/>
              <a:t>(1101). LOAD is an asynchronous input.</a:t>
            </a:r>
          </a:p>
        </p:txBody>
      </p:sp>
      <p:sp>
        <p:nvSpPr>
          <p:cNvPr id="4" name="Slide Number Placeholder 3"/>
          <p:cNvSpPr>
            <a:spLocks noGrp="1"/>
          </p:cNvSpPr>
          <p:nvPr>
            <p:ph type="sldNum" sz="quarter" idx="12"/>
          </p:nvPr>
        </p:nvSpPr>
        <p:spPr/>
        <p:txBody>
          <a:bodyPr/>
          <a:lstStyle/>
          <a:p>
            <a:pPr>
              <a:defRPr/>
            </a:pPr>
            <a:fld id="{E8CA5D45-F769-467B-97DA-0BF7E06D0607}" type="slidenum">
              <a:rPr lang="en-US" smtClean="0"/>
              <a:pPr>
                <a:defRPr/>
              </a:pPr>
              <a:t>18</a:t>
            </a:fld>
            <a:endParaRPr lang="en-US" dirty="0"/>
          </a:p>
        </p:txBody>
      </p:sp>
      <p:pic>
        <p:nvPicPr>
          <p:cNvPr id="3277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750"/>
            <a:ext cx="502920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9"/>
          <p:cNvGrpSpPr>
            <a:grpSpLocks/>
          </p:cNvGrpSpPr>
          <p:nvPr/>
        </p:nvGrpSpPr>
        <p:grpSpPr bwMode="auto">
          <a:xfrm>
            <a:off x="609600" y="1295400"/>
            <a:ext cx="457200" cy="5486400"/>
            <a:chOff x="1021596" y="1295400"/>
            <a:chExt cx="457200" cy="5486400"/>
          </a:xfrm>
        </p:grpSpPr>
        <p:sp>
          <p:nvSpPr>
            <p:cNvPr id="21" name="Rectangle 20"/>
            <p:cNvSpPr/>
            <p:nvPr/>
          </p:nvSpPr>
          <p:spPr>
            <a:xfrm>
              <a:off x="1021596" y="1295400"/>
              <a:ext cx="4572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2779" name="TextBox 21"/>
            <p:cNvSpPr txBox="1">
              <a:spLocks noChangeArrowheads="1"/>
            </p:cNvSpPr>
            <p:nvPr/>
          </p:nvSpPr>
          <p:spPr bwMode="auto">
            <a:xfrm>
              <a:off x="1097750" y="6416566"/>
              <a:ext cx="30489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grpSp>
      <p:grpSp>
        <p:nvGrpSpPr>
          <p:cNvPr id="3" name="Group 28"/>
          <p:cNvGrpSpPr>
            <a:grpSpLocks/>
          </p:cNvGrpSpPr>
          <p:nvPr/>
        </p:nvGrpSpPr>
        <p:grpSpPr bwMode="auto">
          <a:xfrm>
            <a:off x="1066800" y="1293813"/>
            <a:ext cx="457200" cy="5486400"/>
            <a:chOff x="1615440" y="1294110"/>
            <a:chExt cx="457200" cy="5486400"/>
          </a:xfrm>
        </p:grpSpPr>
        <p:sp>
          <p:nvSpPr>
            <p:cNvPr id="12" name="Rectangle 11"/>
            <p:cNvSpPr/>
            <p:nvPr/>
          </p:nvSpPr>
          <p:spPr>
            <a:xfrm>
              <a:off x="1615440" y="1294110"/>
              <a:ext cx="4572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2777" name="TextBox 6"/>
            <p:cNvSpPr txBox="1">
              <a:spLocks noChangeArrowheads="1"/>
            </p:cNvSpPr>
            <p:nvPr/>
          </p:nvSpPr>
          <p:spPr bwMode="auto">
            <a:xfrm>
              <a:off x="1671793" y="6411178"/>
              <a:ext cx="310896" cy="301752"/>
            </a:xfrm>
            <a:prstGeom prst="rect">
              <a:avLst/>
            </a:prstGeom>
            <a:solidFill>
              <a:schemeClr val="bg1"/>
            </a:solidFill>
            <a:ln w="9525">
              <a:solidFill>
                <a:schemeClr val="bg1"/>
              </a:solidFill>
              <a:miter lim="800000"/>
              <a:headEnd/>
              <a:tailEnd/>
            </a:ln>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B</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2000"/>
                                        <p:tgtEl>
                                          <p:spTgt spid="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7">
                                            <p:txEl>
                                              <p:pRg st="1" end="1"/>
                                            </p:txEl>
                                          </p:spTgt>
                                        </p:tgtEl>
                                        <p:attrNameLst>
                                          <p:attrName>style.visibility</p:attrName>
                                        </p:attrNameLst>
                                      </p:cBhvr>
                                      <p:to>
                                        <p:strVal val="visible"/>
                                      </p:to>
                                    </p:set>
                                    <p:animEffect transition="in" filter="fade">
                                      <p:cBhvr>
                                        <p:cTn id="15" dur="2000"/>
                                        <p:tgtEl>
                                          <p:spTgt spid="27">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a:xfrm>
            <a:off x="0" y="0"/>
            <a:ext cx="9144000" cy="1219200"/>
          </a:xfrm>
        </p:spPr>
        <p:txBody>
          <a:bodyPr/>
          <a:lstStyle/>
          <a:p>
            <a:r>
              <a:rPr lang="en-US" dirty="0" smtClean="0"/>
              <a:t>74LS193 Timing Diagram</a:t>
            </a:r>
            <a:br>
              <a:rPr lang="en-US" dirty="0" smtClean="0"/>
            </a:br>
            <a:r>
              <a:rPr lang="en-US" sz="2400" dirty="0" smtClean="0"/>
              <a:t>(2 of 3)</a:t>
            </a:r>
            <a:endParaRPr lang="en-US" dirty="0" smtClean="0"/>
          </a:p>
        </p:txBody>
      </p:sp>
      <p:sp>
        <p:nvSpPr>
          <p:cNvPr id="33795" name="Content Placeholder 26"/>
          <p:cNvSpPr>
            <a:spLocks noGrp="1"/>
          </p:cNvSpPr>
          <p:nvPr>
            <p:ph idx="1"/>
          </p:nvPr>
        </p:nvSpPr>
        <p:spPr>
          <a:xfrm>
            <a:off x="5029200" y="1600200"/>
            <a:ext cx="3657600" cy="4648200"/>
          </a:xfrm>
        </p:spPr>
        <p:txBody>
          <a:bodyPr/>
          <a:lstStyle/>
          <a:p>
            <a:pPr marL="514350" indent="-514350">
              <a:buFontTx/>
              <a:buAutoNum type="alphaUcPeriod" startAt="3"/>
            </a:pPr>
            <a:r>
              <a:rPr lang="en-US" sz="2400" smtClean="0"/>
              <a:t>COUNT UP is clocked and COUNT DOWN is a logic (1). On every rising edge of clock, the output count is incremented by one. In this example 13, 14, 15, 0, 1, 2.  Note, when the count is 15, CARRY is a logic (0) for ½ the clock cycle .</a:t>
            </a:r>
          </a:p>
        </p:txBody>
      </p:sp>
      <p:sp>
        <p:nvSpPr>
          <p:cNvPr id="4" name="Slide Number Placeholder 3"/>
          <p:cNvSpPr>
            <a:spLocks noGrp="1"/>
          </p:cNvSpPr>
          <p:nvPr>
            <p:ph type="sldNum" sz="quarter" idx="12"/>
          </p:nvPr>
        </p:nvSpPr>
        <p:spPr/>
        <p:txBody>
          <a:bodyPr/>
          <a:lstStyle/>
          <a:p>
            <a:pPr>
              <a:defRPr/>
            </a:pPr>
            <a:fld id="{50360E2E-F1B2-41A6-9563-1C9FA3FBED28}" type="slidenum">
              <a:rPr lang="en-US" smtClean="0"/>
              <a:pPr>
                <a:defRPr/>
              </a:pPr>
              <a:t>19</a:t>
            </a:fld>
            <a:endParaRPr lang="en-US" dirty="0"/>
          </a:p>
        </p:txBody>
      </p:sp>
      <p:pic>
        <p:nvPicPr>
          <p:cNvPr id="3379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750"/>
            <a:ext cx="502920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798" name="Group 18"/>
          <p:cNvGrpSpPr>
            <a:grpSpLocks/>
          </p:cNvGrpSpPr>
          <p:nvPr/>
        </p:nvGrpSpPr>
        <p:grpSpPr bwMode="auto">
          <a:xfrm>
            <a:off x="1536700" y="1295400"/>
            <a:ext cx="1676400" cy="5486400"/>
            <a:chOff x="3886200" y="1295400"/>
            <a:chExt cx="1676400" cy="5486400"/>
          </a:xfrm>
        </p:grpSpPr>
        <p:sp>
          <p:nvSpPr>
            <p:cNvPr id="14" name="Rectangle 13"/>
            <p:cNvSpPr/>
            <p:nvPr/>
          </p:nvSpPr>
          <p:spPr>
            <a:xfrm>
              <a:off x="3886200" y="1295400"/>
              <a:ext cx="16764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3800" name="TextBox 14"/>
            <p:cNvSpPr txBox="1">
              <a:spLocks noChangeArrowheads="1"/>
            </p:cNvSpPr>
            <p:nvPr/>
          </p:nvSpPr>
          <p:spPr bwMode="auto">
            <a:xfrm>
              <a:off x="4548711" y="6411178"/>
              <a:ext cx="31451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C</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Synchronous MSI Counter</a:t>
            </a:r>
          </a:p>
        </p:txBody>
      </p:sp>
      <p:sp>
        <p:nvSpPr>
          <p:cNvPr id="5" name="Slide Number Placeholder 4"/>
          <p:cNvSpPr>
            <a:spLocks noGrp="1"/>
          </p:cNvSpPr>
          <p:nvPr>
            <p:ph type="sldNum" sz="quarter" idx="12"/>
          </p:nvPr>
        </p:nvSpPr>
        <p:spPr/>
        <p:txBody>
          <a:bodyPr/>
          <a:lstStyle/>
          <a:p>
            <a:pPr>
              <a:defRPr/>
            </a:pPr>
            <a:fld id="{07F097DC-00EA-4BCA-B068-C0255E4568C8}" type="slidenum">
              <a:rPr lang="en-US" smtClean="0"/>
              <a:pPr>
                <a:defRPr/>
              </a:pPr>
              <a:t>2</a:t>
            </a:fld>
            <a:endParaRPr lang="en-US" dirty="0"/>
          </a:p>
        </p:txBody>
      </p:sp>
      <p:sp>
        <p:nvSpPr>
          <p:cNvPr id="16388" name="Content Placeholder 2"/>
          <p:cNvSpPr txBox="1">
            <a:spLocks/>
          </p:cNvSpPr>
          <p:nvPr/>
        </p:nvSpPr>
        <p:spPr bwMode="auto">
          <a:xfrm>
            <a:off x="457200" y="1295400"/>
            <a:ext cx="8686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800"/>
              </a:spcAft>
            </a:pPr>
            <a:r>
              <a:rPr lang="en-US" sz="2800" dirty="0"/>
              <a:t>This presentation will</a:t>
            </a:r>
          </a:p>
          <a:p>
            <a:pPr eaLnBrk="1" hangingPunct="1">
              <a:spcAft>
                <a:spcPts val="600"/>
              </a:spcAft>
              <a:buFont typeface="Arial" charset="0"/>
              <a:buChar char="•"/>
            </a:pPr>
            <a:r>
              <a:rPr lang="en-US" sz="2400" dirty="0"/>
              <a:t>Introduce the 74LS163 Synchronous 4-Bit Binary Up Counter.</a:t>
            </a:r>
          </a:p>
          <a:p>
            <a:pPr eaLnBrk="1" hangingPunct="1">
              <a:spcAft>
                <a:spcPts val="600"/>
              </a:spcAft>
              <a:buFont typeface="Arial" charset="0"/>
              <a:buChar char="•"/>
            </a:pPr>
            <a:r>
              <a:rPr lang="en-US" sz="2400" dirty="0"/>
              <a:t>Review the 74LS163’s connection diagrams, signal descriptions, logic and timing diagrams.</a:t>
            </a:r>
          </a:p>
          <a:p>
            <a:pPr eaLnBrk="1" hangingPunct="1">
              <a:spcAft>
                <a:spcPts val="600"/>
              </a:spcAft>
              <a:buFont typeface="Arial" charset="0"/>
              <a:buChar char="•"/>
            </a:pPr>
            <a:r>
              <a:rPr lang="en-US" sz="2400" dirty="0"/>
              <a:t>Provide an examples of a counter application implemented with the 74LS163.</a:t>
            </a:r>
          </a:p>
          <a:p>
            <a:pPr eaLnBrk="1" hangingPunct="1">
              <a:spcAft>
                <a:spcPts val="600"/>
              </a:spcAft>
              <a:buFont typeface="Arial" charset="0"/>
              <a:buChar char="•"/>
            </a:pPr>
            <a:r>
              <a:rPr lang="en-US" sz="2400" dirty="0"/>
              <a:t>Introduce the 74LS193 Synchronous 4-Bit Binary Up/Down Counter.</a:t>
            </a:r>
          </a:p>
          <a:p>
            <a:pPr eaLnBrk="1" hangingPunct="1">
              <a:spcAft>
                <a:spcPts val="600"/>
              </a:spcAft>
              <a:buFont typeface="Arial" charset="0"/>
              <a:buChar char="•"/>
            </a:pPr>
            <a:r>
              <a:rPr lang="en-US" sz="2400" dirty="0"/>
              <a:t>Review the 74LS193’s connection diagrams, signal descriptions, logic and timing diagrams.</a:t>
            </a:r>
          </a:p>
          <a:p>
            <a:pPr eaLnBrk="1" hangingPunct="1">
              <a:spcAft>
                <a:spcPts val="600"/>
              </a:spcAft>
              <a:buFont typeface="Arial" charset="0"/>
              <a:buChar char="•"/>
            </a:pPr>
            <a:r>
              <a:rPr lang="en-US" sz="2400" dirty="0"/>
              <a:t>Provide an examples of a counter application implemented with the 74LS193.</a:t>
            </a:r>
          </a:p>
          <a:p>
            <a:pPr eaLnBrk="1" hangingPunct="1">
              <a:spcAft>
                <a:spcPts val="1200"/>
              </a:spcAft>
              <a:buFont typeface="Arial" charset="0"/>
              <a:buChar char="•"/>
            </a:pPr>
            <a:endParaRPr lang="en-US" sz="2800" dirty="0"/>
          </a:p>
          <a:p>
            <a:pPr eaLnBrk="1" hangingPunct="1">
              <a:spcAft>
                <a:spcPts val="600"/>
              </a:spcAft>
              <a:buFontTx/>
              <a:buChar char="•"/>
            </a:pPr>
            <a:endParaRPr lang="en-US" sz="2400" dirty="0"/>
          </a:p>
          <a:p>
            <a:pPr eaLnBrk="1" hangingPunct="1">
              <a:spcBef>
                <a:spcPct val="20000"/>
              </a:spcBef>
              <a:buFontTx/>
              <a:buChar char="•"/>
            </a:pPr>
            <a:endParaRPr lang="en-US" sz="3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title"/>
          </p:nvPr>
        </p:nvSpPr>
        <p:spPr>
          <a:xfrm>
            <a:off x="0" y="0"/>
            <a:ext cx="9144000" cy="1219200"/>
          </a:xfrm>
        </p:spPr>
        <p:txBody>
          <a:bodyPr/>
          <a:lstStyle/>
          <a:p>
            <a:r>
              <a:rPr lang="en-US" dirty="0" smtClean="0"/>
              <a:t>74LS193 Timing Diagram</a:t>
            </a:r>
            <a:br>
              <a:rPr lang="en-US" dirty="0" smtClean="0"/>
            </a:br>
            <a:r>
              <a:rPr lang="en-US" sz="2400" dirty="0" smtClean="0"/>
              <a:t>(3 of 3)</a:t>
            </a:r>
            <a:endParaRPr lang="en-US" dirty="0" smtClean="0"/>
          </a:p>
        </p:txBody>
      </p:sp>
      <p:sp>
        <p:nvSpPr>
          <p:cNvPr id="34819" name="Content Placeholder 26"/>
          <p:cNvSpPr>
            <a:spLocks noGrp="1"/>
          </p:cNvSpPr>
          <p:nvPr>
            <p:ph idx="1"/>
          </p:nvPr>
        </p:nvSpPr>
        <p:spPr>
          <a:xfrm>
            <a:off x="5029200" y="1600200"/>
            <a:ext cx="3657600" cy="4876800"/>
          </a:xfrm>
        </p:spPr>
        <p:txBody>
          <a:bodyPr/>
          <a:lstStyle/>
          <a:p>
            <a:pPr marL="514350" indent="-514350">
              <a:buFontTx/>
              <a:buAutoNum type="alphaUcPeriod" startAt="4"/>
            </a:pPr>
            <a:r>
              <a:rPr lang="en-US" sz="2400" smtClean="0"/>
              <a:t>COUNT DOWN is clocked and COUNT UP is a logic (1). On every rising edge of clock, the output count is decremented by one. In this example 2, 1, 0, 15, 14, 13.  Note, when the count is 0, BORROW is a logic (0) for ½ the clock cycle .</a:t>
            </a:r>
          </a:p>
        </p:txBody>
      </p:sp>
      <p:sp>
        <p:nvSpPr>
          <p:cNvPr id="4" name="Slide Number Placeholder 3"/>
          <p:cNvSpPr>
            <a:spLocks noGrp="1"/>
          </p:cNvSpPr>
          <p:nvPr>
            <p:ph type="sldNum" sz="quarter" idx="12"/>
          </p:nvPr>
        </p:nvSpPr>
        <p:spPr/>
        <p:txBody>
          <a:bodyPr/>
          <a:lstStyle/>
          <a:p>
            <a:pPr>
              <a:defRPr/>
            </a:pPr>
            <a:fld id="{E97BF129-8EBD-40C3-8577-F05E524CADA5}" type="slidenum">
              <a:rPr lang="en-US" smtClean="0"/>
              <a:pPr>
                <a:defRPr/>
              </a:pPr>
              <a:t>20</a:t>
            </a:fld>
            <a:endParaRPr lang="en-US" dirty="0"/>
          </a:p>
        </p:txBody>
      </p:sp>
      <p:pic>
        <p:nvPicPr>
          <p:cNvPr id="348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750"/>
            <a:ext cx="502920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822" name="Group 18"/>
          <p:cNvGrpSpPr>
            <a:grpSpLocks/>
          </p:cNvGrpSpPr>
          <p:nvPr/>
        </p:nvGrpSpPr>
        <p:grpSpPr bwMode="auto">
          <a:xfrm>
            <a:off x="3260725" y="1295400"/>
            <a:ext cx="1676400" cy="5486400"/>
            <a:chOff x="3886200" y="1295400"/>
            <a:chExt cx="1676400" cy="5486400"/>
          </a:xfrm>
        </p:grpSpPr>
        <p:sp>
          <p:nvSpPr>
            <p:cNvPr id="14" name="Rectangle 13"/>
            <p:cNvSpPr/>
            <p:nvPr/>
          </p:nvSpPr>
          <p:spPr>
            <a:xfrm>
              <a:off x="3886200" y="1295400"/>
              <a:ext cx="16764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4824" name="TextBox 14"/>
            <p:cNvSpPr txBox="1">
              <a:spLocks noChangeArrowheads="1"/>
            </p:cNvSpPr>
            <p:nvPr/>
          </p:nvSpPr>
          <p:spPr bwMode="auto">
            <a:xfrm>
              <a:off x="4548711" y="6411178"/>
              <a:ext cx="31451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D</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0" y="-1"/>
            <a:ext cx="9144000" cy="1219201"/>
          </a:xfrm>
        </p:spPr>
        <p:txBody>
          <a:bodyPr/>
          <a:lstStyle/>
          <a:p>
            <a:r>
              <a:rPr lang="en-US" dirty="0" smtClean="0"/>
              <a:t>74LS193 Design Example #1</a:t>
            </a:r>
          </a:p>
        </p:txBody>
      </p:sp>
      <p:sp>
        <p:nvSpPr>
          <p:cNvPr id="4" name="Slide Number Placeholder 3"/>
          <p:cNvSpPr>
            <a:spLocks noGrp="1"/>
          </p:cNvSpPr>
          <p:nvPr>
            <p:ph type="sldNum" sz="quarter" idx="12"/>
          </p:nvPr>
        </p:nvSpPr>
        <p:spPr/>
        <p:txBody>
          <a:bodyPr/>
          <a:lstStyle/>
          <a:p>
            <a:pPr>
              <a:defRPr/>
            </a:pPr>
            <a:fld id="{E0542F69-75FE-4BB0-BA79-4CDD0D665585}" type="slidenum">
              <a:rPr lang="en-US" smtClean="0"/>
              <a:pPr>
                <a:defRPr/>
              </a:pPr>
              <a:t>21</a:t>
            </a:fld>
            <a:endParaRPr lang="en-US" dirty="0"/>
          </a:p>
        </p:txBody>
      </p:sp>
      <p:sp>
        <p:nvSpPr>
          <p:cNvPr id="35844" name="TextBox 8"/>
          <p:cNvSpPr txBox="1">
            <a:spLocks noChangeArrowheads="1"/>
          </p:cNvSpPr>
          <p:nvPr/>
        </p:nvSpPr>
        <p:spPr bwMode="auto">
          <a:xfrm>
            <a:off x="1333500" y="4568825"/>
            <a:ext cx="582613"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Aft>
                <a:spcPts val="400"/>
              </a:spcAft>
            </a:pPr>
            <a:r>
              <a:rPr lang="en-US" sz="1600"/>
              <a:t>CO</a:t>
            </a:r>
          </a:p>
          <a:p>
            <a:pPr algn="r" eaLnBrk="1" hangingPunct="1">
              <a:spcAft>
                <a:spcPts val="400"/>
              </a:spcAft>
            </a:pPr>
            <a:r>
              <a:rPr lang="en-US" sz="1600"/>
              <a:t>BO</a:t>
            </a:r>
          </a:p>
          <a:p>
            <a:pPr algn="r" eaLnBrk="1" hangingPunct="1">
              <a:spcAft>
                <a:spcPts val="400"/>
              </a:spcAft>
            </a:pPr>
            <a:r>
              <a:rPr lang="en-US" sz="1600"/>
              <a:t>QD</a:t>
            </a:r>
          </a:p>
          <a:p>
            <a:pPr algn="r" eaLnBrk="1" hangingPunct="1">
              <a:spcAft>
                <a:spcPts val="400"/>
              </a:spcAft>
            </a:pPr>
            <a:r>
              <a:rPr lang="en-US" sz="1600"/>
              <a:t>QC</a:t>
            </a:r>
          </a:p>
          <a:p>
            <a:pPr algn="r" eaLnBrk="1" hangingPunct="1">
              <a:spcAft>
                <a:spcPts val="400"/>
              </a:spcAft>
            </a:pPr>
            <a:r>
              <a:rPr lang="en-US" sz="1600"/>
              <a:t>QB</a:t>
            </a:r>
          </a:p>
          <a:p>
            <a:pPr algn="r" eaLnBrk="1" hangingPunct="1">
              <a:spcAft>
                <a:spcPts val="400"/>
              </a:spcAft>
            </a:pPr>
            <a:r>
              <a:rPr lang="en-US" sz="1600"/>
              <a:t>QA</a:t>
            </a:r>
          </a:p>
          <a:p>
            <a:pPr algn="r" eaLnBrk="1" hangingPunct="1">
              <a:spcAft>
                <a:spcPts val="400"/>
              </a:spcAft>
            </a:pPr>
            <a:r>
              <a:rPr lang="en-US" sz="1600"/>
              <a:t>CLK</a:t>
            </a:r>
          </a:p>
        </p:txBody>
      </p:sp>
      <p:pic>
        <p:nvPicPr>
          <p:cNvPr id="3584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00" y="1282700"/>
            <a:ext cx="65659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900" y="4449763"/>
            <a:ext cx="6019800" cy="23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TextBox 63"/>
          <p:cNvSpPr txBox="1">
            <a:spLocks noChangeArrowheads="1"/>
          </p:cNvSpPr>
          <p:nvPr/>
        </p:nvSpPr>
        <p:spPr bwMode="auto">
          <a:xfrm>
            <a:off x="1749425" y="3943350"/>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35848" name="TextBox 64"/>
          <p:cNvSpPr txBox="1">
            <a:spLocks noChangeArrowheads="1"/>
          </p:cNvSpPr>
          <p:nvPr/>
        </p:nvSpPr>
        <p:spPr bwMode="auto">
          <a:xfrm>
            <a:off x="2293938" y="3943350"/>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a:t>
            </a:r>
          </a:p>
        </p:txBody>
      </p:sp>
      <p:sp>
        <p:nvSpPr>
          <p:cNvPr id="35849" name="TextBox 65"/>
          <p:cNvSpPr txBox="1">
            <a:spLocks noChangeArrowheads="1"/>
          </p:cNvSpPr>
          <p:nvPr/>
        </p:nvSpPr>
        <p:spPr bwMode="auto">
          <a:xfrm>
            <a:off x="3052763"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p>
        </p:txBody>
      </p:sp>
      <p:sp>
        <p:nvSpPr>
          <p:cNvPr id="35850" name="TextBox 66"/>
          <p:cNvSpPr txBox="1">
            <a:spLocks noChangeArrowheads="1"/>
          </p:cNvSpPr>
          <p:nvPr/>
        </p:nvSpPr>
        <p:spPr bwMode="auto">
          <a:xfrm>
            <a:off x="3536950"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35851" name="TextBox 63"/>
          <p:cNvSpPr txBox="1">
            <a:spLocks noChangeArrowheads="1"/>
          </p:cNvSpPr>
          <p:nvPr/>
        </p:nvSpPr>
        <p:spPr bwMode="auto">
          <a:xfrm>
            <a:off x="2022475" y="3943350"/>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35852" name="TextBox 64"/>
          <p:cNvSpPr txBox="1">
            <a:spLocks noChangeArrowheads="1"/>
          </p:cNvSpPr>
          <p:nvPr/>
        </p:nvSpPr>
        <p:spPr bwMode="auto">
          <a:xfrm>
            <a:off x="2557463" y="3943350"/>
            <a:ext cx="412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“F”</a:t>
            </a:r>
          </a:p>
        </p:txBody>
      </p:sp>
      <p:sp>
        <p:nvSpPr>
          <p:cNvPr id="35853" name="TextBox 65"/>
          <p:cNvSpPr txBox="1">
            <a:spLocks noChangeArrowheads="1"/>
          </p:cNvSpPr>
          <p:nvPr/>
        </p:nvSpPr>
        <p:spPr bwMode="auto">
          <a:xfrm>
            <a:off x="3295650" y="394335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p>
        </p:txBody>
      </p:sp>
      <p:sp>
        <p:nvSpPr>
          <p:cNvPr id="35854" name="TextBox 63"/>
          <p:cNvSpPr txBox="1">
            <a:spLocks noChangeArrowheads="1"/>
          </p:cNvSpPr>
          <p:nvPr/>
        </p:nvSpPr>
        <p:spPr bwMode="auto">
          <a:xfrm>
            <a:off x="3779838"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35855" name="TextBox 64"/>
          <p:cNvSpPr txBox="1">
            <a:spLocks noChangeArrowheads="1"/>
          </p:cNvSpPr>
          <p:nvPr/>
        </p:nvSpPr>
        <p:spPr bwMode="auto">
          <a:xfrm>
            <a:off x="4265613" y="394335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p>
        </p:txBody>
      </p:sp>
      <p:sp>
        <p:nvSpPr>
          <p:cNvPr id="35856" name="TextBox 65"/>
          <p:cNvSpPr txBox="1">
            <a:spLocks noChangeArrowheads="1"/>
          </p:cNvSpPr>
          <p:nvPr/>
        </p:nvSpPr>
        <p:spPr bwMode="auto">
          <a:xfrm>
            <a:off x="4749800"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p>
        </p:txBody>
      </p:sp>
      <p:sp>
        <p:nvSpPr>
          <p:cNvPr id="35857" name="TextBox 66"/>
          <p:cNvSpPr txBox="1">
            <a:spLocks noChangeArrowheads="1"/>
          </p:cNvSpPr>
          <p:nvPr/>
        </p:nvSpPr>
        <p:spPr bwMode="auto">
          <a:xfrm>
            <a:off x="5235575" y="3943350"/>
            <a:ext cx="42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sp>
        <p:nvSpPr>
          <p:cNvPr id="35858" name="TextBox 63"/>
          <p:cNvSpPr txBox="1">
            <a:spLocks noChangeArrowheads="1"/>
          </p:cNvSpPr>
          <p:nvPr/>
        </p:nvSpPr>
        <p:spPr bwMode="auto">
          <a:xfrm>
            <a:off x="4022725"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sp>
        <p:nvSpPr>
          <p:cNvPr id="35859" name="TextBox 64"/>
          <p:cNvSpPr txBox="1">
            <a:spLocks noChangeArrowheads="1"/>
          </p:cNvSpPr>
          <p:nvPr/>
        </p:nvSpPr>
        <p:spPr bwMode="auto">
          <a:xfrm>
            <a:off x="4506913"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p>
        </p:txBody>
      </p:sp>
      <p:sp>
        <p:nvSpPr>
          <p:cNvPr id="35860" name="TextBox 65"/>
          <p:cNvSpPr txBox="1">
            <a:spLocks noChangeArrowheads="1"/>
          </p:cNvSpPr>
          <p:nvPr/>
        </p:nvSpPr>
        <p:spPr bwMode="auto">
          <a:xfrm>
            <a:off x="4992688"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“9”</a:t>
            </a:r>
          </a:p>
        </p:txBody>
      </p:sp>
      <p:sp>
        <p:nvSpPr>
          <p:cNvPr id="144" name="Right Brace 143"/>
          <p:cNvSpPr/>
          <p:nvPr/>
        </p:nvSpPr>
        <p:spPr>
          <a:xfrm rot="16200000">
            <a:off x="18954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5862" name="TextBox 64"/>
          <p:cNvSpPr txBox="1">
            <a:spLocks noChangeArrowheads="1"/>
          </p:cNvSpPr>
          <p:nvPr/>
        </p:nvSpPr>
        <p:spPr bwMode="auto">
          <a:xfrm>
            <a:off x="5497513" y="3943350"/>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a:t>
            </a:r>
          </a:p>
        </p:txBody>
      </p:sp>
      <p:sp>
        <p:nvSpPr>
          <p:cNvPr id="45" name="Right Brace 44"/>
          <p:cNvSpPr/>
          <p:nvPr/>
        </p:nvSpPr>
        <p:spPr>
          <a:xfrm rot="16200000">
            <a:off x="21463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6" name="Right Brace 45"/>
          <p:cNvSpPr/>
          <p:nvPr/>
        </p:nvSpPr>
        <p:spPr>
          <a:xfrm rot="16200000">
            <a:off x="23971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7" name="Right Brace 46"/>
          <p:cNvSpPr/>
          <p:nvPr/>
        </p:nvSpPr>
        <p:spPr>
          <a:xfrm rot="16200000">
            <a:off x="26479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8" name="Right Brace 47"/>
          <p:cNvSpPr/>
          <p:nvPr/>
        </p:nvSpPr>
        <p:spPr>
          <a:xfrm rot="16200000">
            <a:off x="28987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9" name="Right Brace 48"/>
          <p:cNvSpPr/>
          <p:nvPr/>
        </p:nvSpPr>
        <p:spPr>
          <a:xfrm rot="16200000">
            <a:off x="31496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0" name="Right Brace 49"/>
          <p:cNvSpPr/>
          <p:nvPr/>
        </p:nvSpPr>
        <p:spPr>
          <a:xfrm rot="16200000">
            <a:off x="34004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1" name="Right Brace 50"/>
          <p:cNvSpPr/>
          <p:nvPr/>
        </p:nvSpPr>
        <p:spPr>
          <a:xfrm rot="16200000">
            <a:off x="36512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2" name="Right Brace 51"/>
          <p:cNvSpPr/>
          <p:nvPr/>
        </p:nvSpPr>
        <p:spPr>
          <a:xfrm rot="16200000">
            <a:off x="39020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3" name="Right Brace 52"/>
          <p:cNvSpPr/>
          <p:nvPr/>
        </p:nvSpPr>
        <p:spPr>
          <a:xfrm rot="16200000">
            <a:off x="41529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4" name="Right Brace 53"/>
          <p:cNvSpPr/>
          <p:nvPr/>
        </p:nvSpPr>
        <p:spPr>
          <a:xfrm rot="16200000">
            <a:off x="44037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5" name="Right Brace 54"/>
          <p:cNvSpPr/>
          <p:nvPr/>
        </p:nvSpPr>
        <p:spPr>
          <a:xfrm rot="16200000">
            <a:off x="46545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6" name="Right Brace 55"/>
          <p:cNvSpPr/>
          <p:nvPr/>
        </p:nvSpPr>
        <p:spPr>
          <a:xfrm rot="16200000">
            <a:off x="49053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7" name="Right Brace 56"/>
          <p:cNvSpPr/>
          <p:nvPr/>
        </p:nvSpPr>
        <p:spPr>
          <a:xfrm rot="16200000">
            <a:off x="51562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8" name="Right Brace 57"/>
          <p:cNvSpPr/>
          <p:nvPr/>
        </p:nvSpPr>
        <p:spPr>
          <a:xfrm rot="16200000">
            <a:off x="54070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9" name="Right Brace 58"/>
          <p:cNvSpPr/>
          <p:nvPr/>
        </p:nvSpPr>
        <p:spPr>
          <a:xfrm rot="16200000">
            <a:off x="56578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0" name="Right Brace 59"/>
          <p:cNvSpPr/>
          <p:nvPr/>
        </p:nvSpPr>
        <p:spPr>
          <a:xfrm rot="16200000">
            <a:off x="59086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1" name="Right Brace 60"/>
          <p:cNvSpPr/>
          <p:nvPr/>
        </p:nvSpPr>
        <p:spPr>
          <a:xfrm rot="16200000">
            <a:off x="61595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2" name="Right Brace 61"/>
          <p:cNvSpPr/>
          <p:nvPr/>
        </p:nvSpPr>
        <p:spPr>
          <a:xfrm rot="16200000">
            <a:off x="64103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3" name="Right Brace 62"/>
          <p:cNvSpPr/>
          <p:nvPr/>
        </p:nvSpPr>
        <p:spPr>
          <a:xfrm rot="16200000">
            <a:off x="66611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4" name="Right Brace 63"/>
          <p:cNvSpPr/>
          <p:nvPr/>
        </p:nvSpPr>
        <p:spPr>
          <a:xfrm rot="16200000">
            <a:off x="69119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5" name="Right Brace 64"/>
          <p:cNvSpPr/>
          <p:nvPr/>
        </p:nvSpPr>
        <p:spPr>
          <a:xfrm rot="16200000">
            <a:off x="71628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6" name="Right Brace 65"/>
          <p:cNvSpPr/>
          <p:nvPr/>
        </p:nvSpPr>
        <p:spPr>
          <a:xfrm rot="16200000">
            <a:off x="74136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7" name="Right Brace 66"/>
          <p:cNvSpPr/>
          <p:nvPr/>
        </p:nvSpPr>
        <p:spPr>
          <a:xfrm rot="16200000">
            <a:off x="76644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5886" name="TextBox 63"/>
          <p:cNvSpPr txBox="1">
            <a:spLocks noChangeArrowheads="1"/>
          </p:cNvSpPr>
          <p:nvPr/>
        </p:nvSpPr>
        <p:spPr bwMode="auto">
          <a:xfrm>
            <a:off x="5761038" y="394335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35887" name="TextBox 64"/>
          <p:cNvSpPr txBox="1">
            <a:spLocks noChangeArrowheads="1"/>
          </p:cNvSpPr>
          <p:nvPr/>
        </p:nvSpPr>
        <p:spPr bwMode="auto">
          <a:xfrm>
            <a:off x="6307138" y="3943350"/>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a:t>
            </a:r>
          </a:p>
        </p:txBody>
      </p:sp>
      <p:sp>
        <p:nvSpPr>
          <p:cNvPr id="35888" name="TextBox 65"/>
          <p:cNvSpPr txBox="1">
            <a:spLocks noChangeArrowheads="1"/>
          </p:cNvSpPr>
          <p:nvPr/>
        </p:nvSpPr>
        <p:spPr bwMode="auto">
          <a:xfrm>
            <a:off x="6823075"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sp>
        <p:nvSpPr>
          <p:cNvPr id="35889" name="TextBox 66"/>
          <p:cNvSpPr txBox="1">
            <a:spLocks noChangeArrowheads="1"/>
          </p:cNvSpPr>
          <p:nvPr/>
        </p:nvSpPr>
        <p:spPr bwMode="auto">
          <a:xfrm>
            <a:off x="7307263"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p>
        </p:txBody>
      </p:sp>
      <p:sp>
        <p:nvSpPr>
          <p:cNvPr id="35890" name="TextBox 63"/>
          <p:cNvSpPr txBox="1">
            <a:spLocks noChangeArrowheads="1"/>
          </p:cNvSpPr>
          <p:nvPr/>
        </p:nvSpPr>
        <p:spPr bwMode="auto">
          <a:xfrm>
            <a:off x="6034088" y="394335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35891" name="TextBox 64"/>
          <p:cNvSpPr txBox="1">
            <a:spLocks noChangeArrowheads="1"/>
          </p:cNvSpPr>
          <p:nvPr/>
        </p:nvSpPr>
        <p:spPr bwMode="auto">
          <a:xfrm>
            <a:off x="6570663" y="3943350"/>
            <a:ext cx="412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“F”</a:t>
            </a:r>
          </a:p>
        </p:txBody>
      </p:sp>
      <p:sp>
        <p:nvSpPr>
          <p:cNvPr id="35892" name="TextBox 65"/>
          <p:cNvSpPr txBox="1">
            <a:spLocks noChangeArrowheads="1"/>
          </p:cNvSpPr>
          <p:nvPr/>
        </p:nvSpPr>
        <p:spPr bwMode="auto">
          <a:xfrm>
            <a:off x="7065963" y="394335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p>
        </p:txBody>
      </p:sp>
      <p:sp>
        <p:nvSpPr>
          <p:cNvPr id="35893" name="TextBox 64"/>
          <p:cNvSpPr txBox="1">
            <a:spLocks noChangeArrowheads="1"/>
          </p:cNvSpPr>
          <p:nvPr/>
        </p:nvSpPr>
        <p:spPr bwMode="auto">
          <a:xfrm>
            <a:off x="2809875"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sp>
        <p:nvSpPr>
          <p:cNvPr id="35894" name="TextBox 66"/>
          <p:cNvSpPr txBox="1">
            <a:spLocks noChangeArrowheads="1"/>
          </p:cNvSpPr>
          <p:nvPr/>
        </p:nvSpPr>
        <p:spPr bwMode="auto">
          <a:xfrm>
            <a:off x="7550150" y="394335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35895" name="TextBox 47"/>
          <p:cNvSpPr txBox="1">
            <a:spLocks noChangeArrowheads="1"/>
          </p:cNvSpPr>
          <p:nvPr/>
        </p:nvSpPr>
        <p:spPr bwMode="auto">
          <a:xfrm>
            <a:off x="7124700" y="5105400"/>
            <a:ext cx="9525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Repeats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95400"/>
            <a:ext cx="6600825"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itle 4"/>
          <p:cNvSpPr>
            <a:spLocks noGrp="1"/>
          </p:cNvSpPr>
          <p:nvPr>
            <p:ph type="title"/>
          </p:nvPr>
        </p:nvSpPr>
        <p:spPr/>
        <p:txBody>
          <a:bodyPr/>
          <a:lstStyle/>
          <a:p>
            <a:r>
              <a:rPr lang="en-US" dirty="0" smtClean="0"/>
              <a:t>74LS193 Design Example #2</a:t>
            </a:r>
          </a:p>
        </p:txBody>
      </p:sp>
      <p:sp>
        <p:nvSpPr>
          <p:cNvPr id="4" name="Slide Number Placeholder 3"/>
          <p:cNvSpPr>
            <a:spLocks noGrp="1"/>
          </p:cNvSpPr>
          <p:nvPr>
            <p:ph type="sldNum" sz="quarter" idx="12"/>
          </p:nvPr>
        </p:nvSpPr>
        <p:spPr/>
        <p:txBody>
          <a:bodyPr/>
          <a:lstStyle/>
          <a:p>
            <a:pPr>
              <a:defRPr/>
            </a:pPr>
            <a:fld id="{4404F514-B0E9-4953-AAE7-8B6E08B8F19D}" type="slidenum">
              <a:rPr lang="en-US" smtClean="0"/>
              <a:pPr>
                <a:defRPr/>
              </a:pPr>
              <a:t>22</a:t>
            </a:fld>
            <a:endParaRPr lang="en-US" dirty="0"/>
          </a:p>
        </p:txBody>
      </p:sp>
      <p:sp>
        <p:nvSpPr>
          <p:cNvPr id="36869" name="TextBox 8"/>
          <p:cNvSpPr txBox="1">
            <a:spLocks noChangeArrowheads="1"/>
          </p:cNvSpPr>
          <p:nvPr/>
        </p:nvSpPr>
        <p:spPr bwMode="auto">
          <a:xfrm>
            <a:off x="1333500" y="4568825"/>
            <a:ext cx="582613"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Aft>
                <a:spcPts val="400"/>
              </a:spcAft>
            </a:pPr>
            <a:r>
              <a:rPr lang="en-US" sz="1600"/>
              <a:t>CO</a:t>
            </a:r>
          </a:p>
          <a:p>
            <a:pPr algn="r" eaLnBrk="1" hangingPunct="1">
              <a:spcAft>
                <a:spcPts val="400"/>
              </a:spcAft>
            </a:pPr>
            <a:r>
              <a:rPr lang="en-US" sz="1600"/>
              <a:t>BO</a:t>
            </a:r>
          </a:p>
          <a:p>
            <a:pPr algn="r" eaLnBrk="1" hangingPunct="1">
              <a:spcAft>
                <a:spcPts val="400"/>
              </a:spcAft>
            </a:pPr>
            <a:r>
              <a:rPr lang="en-US" sz="1600"/>
              <a:t>QD</a:t>
            </a:r>
          </a:p>
          <a:p>
            <a:pPr algn="r" eaLnBrk="1" hangingPunct="1">
              <a:spcAft>
                <a:spcPts val="400"/>
              </a:spcAft>
            </a:pPr>
            <a:r>
              <a:rPr lang="en-US" sz="1600"/>
              <a:t>QC</a:t>
            </a:r>
          </a:p>
          <a:p>
            <a:pPr algn="r" eaLnBrk="1" hangingPunct="1">
              <a:spcAft>
                <a:spcPts val="400"/>
              </a:spcAft>
            </a:pPr>
            <a:r>
              <a:rPr lang="en-US" sz="1600"/>
              <a:t>QB</a:t>
            </a:r>
          </a:p>
          <a:p>
            <a:pPr algn="r" eaLnBrk="1" hangingPunct="1">
              <a:spcAft>
                <a:spcPts val="400"/>
              </a:spcAft>
            </a:pPr>
            <a:r>
              <a:rPr lang="en-US" sz="1600"/>
              <a:t>QA</a:t>
            </a:r>
          </a:p>
          <a:p>
            <a:pPr algn="r" eaLnBrk="1" hangingPunct="1">
              <a:spcAft>
                <a:spcPts val="400"/>
              </a:spcAft>
            </a:pPr>
            <a:r>
              <a:rPr lang="en-US" sz="1600"/>
              <a:t>CLK</a:t>
            </a:r>
          </a:p>
        </p:txBody>
      </p:sp>
      <p:sp>
        <p:nvSpPr>
          <p:cNvPr id="36870" name="TextBox 63"/>
          <p:cNvSpPr txBox="1">
            <a:spLocks noChangeArrowheads="1"/>
          </p:cNvSpPr>
          <p:nvPr/>
        </p:nvSpPr>
        <p:spPr bwMode="auto">
          <a:xfrm>
            <a:off x="1773238" y="396240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	</a:t>
            </a:r>
          </a:p>
        </p:txBody>
      </p:sp>
      <p:sp>
        <p:nvSpPr>
          <p:cNvPr id="36871" name="TextBox 64"/>
          <p:cNvSpPr txBox="1">
            <a:spLocks noChangeArrowheads="1"/>
          </p:cNvSpPr>
          <p:nvPr/>
        </p:nvSpPr>
        <p:spPr bwMode="auto">
          <a:xfrm>
            <a:off x="2286000"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p>
        </p:txBody>
      </p:sp>
      <p:sp>
        <p:nvSpPr>
          <p:cNvPr id="36872" name="TextBox 65"/>
          <p:cNvSpPr txBox="1">
            <a:spLocks noChangeArrowheads="1"/>
          </p:cNvSpPr>
          <p:nvPr/>
        </p:nvSpPr>
        <p:spPr bwMode="auto">
          <a:xfrm>
            <a:off x="3041650" y="3962400"/>
            <a:ext cx="423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a:t>
            </a:r>
          </a:p>
        </p:txBody>
      </p:sp>
      <p:sp>
        <p:nvSpPr>
          <p:cNvPr id="36873" name="TextBox 66"/>
          <p:cNvSpPr txBox="1">
            <a:spLocks noChangeArrowheads="1"/>
          </p:cNvSpPr>
          <p:nvPr/>
        </p:nvSpPr>
        <p:spPr bwMode="auto">
          <a:xfrm>
            <a:off x="3527425" y="3962400"/>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36874" name="TextBox 63"/>
          <p:cNvSpPr txBox="1">
            <a:spLocks noChangeArrowheads="1"/>
          </p:cNvSpPr>
          <p:nvPr/>
        </p:nvSpPr>
        <p:spPr bwMode="auto">
          <a:xfrm>
            <a:off x="2022475" y="39624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p>
        </p:txBody>
      </p:sp>
      <p:sp>
        <p:nvSpPr>
          <p:cNvPr id="36875" name="TextBox 64"/>
          <p:cNvSpPr txBox="1">
            <a:spLocks noChangeArrowheads="1"/>
          </p:cNvSpPr>
          <p:nvPr/>
        </p:nvSpPr>
        <p:spPr bwMode="auto">
          <a:xfrm>
            <a:off x="2547938" y="396240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sp>
        <p:nvSpPr>
          <p:cNvPr id="36876" name="TextBox 65"/>
          <p:cNvSpPr txBox="1">
            <a:spLocks noChangeArrowheads="1"/>
          </p:cNvSpPr>
          <p:nvPr/>
        </p:nvSpPr>
        <p:spPr bwMode="auto">
          <a:xfrm>
            <a:off x="3284538" y="3962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36877" name="TextBox 63"/>
          <p:cNvSpPr txBox="1">
            <a:spLocks noChangeArrowheads="1"/>
          </p:cNvSpPr>
          <p:nvPr/>
        </p:nvSpPr>
        <p:spPr bwMode="auto">
          <a:xfrm>
            <a:off x="3779838" y="3962400"/>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a:t>
            </a:r>
          </a:p>
        </p:txBody>
      </p:sp>
      <p:sp>
        <p:nvSpPr>
          <p:cNvPr id="36878" name="TextBox 64"/>
          <p:cNvSpPr txBox="1">
            <a:spLocks noChangeArrowheads="1"/>
          </p:cNvSpPr>
          <p:nvPr/>
        </p:nvSpPr>
        <p:spPr bwMode="auto">
          <a:xfrm>
            <a:off x="4289425" y="39624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“9”</a:t>
            </a:r>
          </a:p>
        </p:txBody>
      </p:sp>
      <p:sp>
        <p:nvSpPr>
          <p:cNvPr id="36879" name="TextBox 65"/>
          <p:cNvSpPr txBox="1">
            <a:spLocks noChangeArrowheads="1"/>
          </p:cNvSpPr>
          <p:nvPr/>
        </p:nvSpPr>
        <p:spPr bwMode="auto">
          <a:xfrm>
            <a:off x="4773613"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p>
        </p:txBody>
      </p:sp>
      <p:sp>
        <p:nvSpPr>
          <p:cNvPr id="36880" name="TextBox 66"/>
          <p:cNvSpPr txBox="1">
            <a:spLocks noChangeArrowheads="1"/>
          </p:cNvSpPr>
          <p:nvPr/>
        </p:nvSpPr>
        <p:spPr bwMode="auto">
          <a:xfrm>
            <a:off x="5299075" y="39624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sp>
        <p:nvSpPr>
          <p:cNvPr id="36881" name="TextBox 63"/>
          <p:cNvSpPr txBox="1">
            <a:spLocks noChangeArrowheads="1"/>
          </p:cNvSpPr>
          <p:nvPr/>
        </p:nvSpPr>
        <p:spPr bwMode="auto">
          <a:xfrm>
            <a:off x="4038600" y="3962400"/>
            <a:ext cx="423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sp>
        <p:nvSpPr>
          <p:cNvPr id="36882" name="TextBox 64"/>
          <p:cNvSpPr txBox="1">
            <a:spLocks noChangeArrowheads="1"/>
          </p:cNvSpPr>
          <p:nvPr/>
        </p:nvSpPr>
        <p:spPr bwMode="auto">
          <a:xfrm>
            <a:off x="4530725"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p>
        </p:txBody>
      </p:sp>
      <p:sp>
        <p:nvSpPr>
          <p:cNvPr id="36883" name="TextBox 65"/>
          <p:cNvSpPr txBox="1">
            <a:spLocks noChangeArrowheads="1"/>
          </p:cNvSpPr>
          <p:nvPr/>
        </p:nvSpPr>
        <p:spPr bwMode="auto">
          <a:xfrm>
            <a:off x="5040313"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p>
        </p:txBody>
      </p:sp>
      <p:sp>
        <p:nvSpPr>
          <p:cNvPr id="144" name="Right Brace 143"/>
          <p:cNvSpPr/>
          <p:nvPr/>
        </p:nvSpPr>
        <p:spPr>
          <a:xfrm rot="16200000">
            <a:off x="18954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6885" name="TextBox 64"/>
          <p:cNvSpPr txBox="1">
            <a:spLocks noChangeArrowheads="1"/>
          </p:cNvSpPr>
          <p:nvPr/>
        </p:nvSpPr>
        <p:spPr bwMode="auto">
          <a:xfrm>
            <a:off x="5546725" y="39624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45" name="Right Brace 44"/>
          <p:cNvSpPr/>
          <p:nvPr/>
        </p:nvSpPr>
        <p:spPr>
          <a:xfrm rot="16200000">
            <a:off x="21463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6" name="Right Brace 45"/>
          <p:cNvSpPr/>
          <p:nvPr/>
        </p:nvSpPr>
        <p:spPr>
          <a:xfrm rot="16200000">
            <a:off x="23971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7" name="Right Brace 46"/>
          <p:cNvSpPr/>
          <p:nvPr/>
        </p:nvSpPr>
        <p:spPr>
          <a:xfrm rot="16200000">
            <a:off x="26479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8" name="Right Brace 47"/>
          <p:cNvSpPr/>
          <p:nvPr/>
        </p:nvSpPr>
        <p:spPr>
          <a:xfrm rot="16200000">
            <a:off x="28987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9" name="Right Brace 48"/>
          <p:cNvSpPr/>
          <p:nvPr/>
        </p:nvSpPr>
        <p:spPr>
          <a:xfrm rot="16200000">
            <a:off x="31496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0" name="Right Brace 49"/>
          <p:cNvSpPr/>
          <p:nvPr/>
        </p:nvSpPr>
        <p:spPr>
          <a:xfrm rot="16200000">
            <a:off x="34004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1" name="Right Brace 50"/>
          <p:cNvSpPr/>
          <p:nvPr/>
        </p:nvSpPr>
        <p:spPr>
          <a:xfrm rot="16200000">
            <a:off x="36512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2" name="Right Brace 51"/>
          <p:cNvSpPr/>
          <p:nvPr/>
        </p:nvSpPr>
        <p:spPr>
          <a:xfrm rot="16200000">
            <a:off x="39020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3" name="Right Brace 52"/>
          <p:cNvSpPr/>
          <p:nvPr/>
        </p:nvSpPr>
        <p:spPr>
          <a:xfrm rot="16200000">
            <a:off x="41529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4" name="Right Brace 53"/>
          <p:cNvSpPr/>
          <p:nvPr/>
        </p:nvSpPr>
        <p:spPr>
          <a:xfrm rot="16200000">
            <a:off x="44037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5" name="Right Brace 54"/>
          <p:cNvSpPr/>
          <p:nvPr/>
        </p:nvSpPr>
        <p:spPr>
          <a:xfrm rot="16200000">
            <a:off x="46545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6" name="Right Brace 55"/>
          <p:cNvSpPr/>
          <p:nvPr/>
        </p:nvSpPr>
        <p:spPr>
          <a:xfrm rot="16200000">
            <a:off x="49053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7" name="Right Brace 56"/>
          <p:cNvSpPr/>
          <p:nvPr/>
        </p:nvSpPr>
        <p:spPr>
          <a:xfrm rot="16200000">
            <a:off x="51562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8" name="Right Brace 57"/>
          <p:cNvSpPr/>
          <p:nvPr/>
        </p:nvSpPr>
        <p:spPr>
          <a:xfrm rot="16200000">
            <a:off x="54070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9" name="Right Brace 58"/>
          <p:cNvSpPr/>
          <p:nvPr/>
        </p:nvSpPr>
        <p:spPr>
          <a:xfrm rot="16200000">
            <a:off x="56578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0" name="Right Brace 59"/>
          <p:cNvSpPr/>
          <p:nvPr/>
        </p:nvSpPr>
        <p:spPr>
          <a:xfrm rot="16200000">
            <a:off x="59086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1" name="Right Brace 60"/>
          <p:cNvSpPr/>
          <p:nvPr/>
        </p:nvSpPr>
        <p:spPr>
          <a:xfrm rot="16200000">
            <a:off x="61595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2" name="Right Brace 61"/>
          <p:cNvSpPr/>
          <p:nvPr/>
        </p:nvSpPr>
        <p:spPr>
          <a:xfrm rot="16200000">
            <a:off x="64103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3" name="Right Brace 62"/>
          <p:cNvSpPr/>
          <p:nvPr/>
        </p:nvSpPr>
        <p:spPr>
          <a:xfrm rot="16200000">
            <a:off x="66611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4" name="Right Brace 63"/>
          <p:cNvSpPr/>
          <p:nvPr/>
        </p:nvSpPr>
        <p:spPr>
          <a:xfrm rot="16200000">
            <a:off x="691197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5" name="Right Brace 64"/>
          <p:cNvSpPr/>
          <p:nvPr/>
        </p:nvSpPr>
        <p:spPr>
          <a:xfrm rot="16200000">
            <a:off x="716280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6" name="Right Brace 65"/>
          <p:cNvSpPr/>
          <p:nvPr/>
        </p:nvSpPr>
        <p:spPr>
          <a:xfrm rot="16200000">
            <a:off x="7413625" y="4241800"/>
            <a:ext cx="184150" cy="2286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7" name="Right Brace 66"/>
          <p:cNvSpPr/>
          <p:nvPr/>
        </p:nvSpPr>
        <p:spPr>
          <a:xfrm rot="16200000">
            <a:off x="7664450" y="4241800"/>
            <a:ext cx="184150" cy="2286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6909" name="TextBox 63"/>
          <p:cNvSpPr txBox="1">
            <a:spLocks noChangeArrowheads="1"/>
          </p:cNvSpPr>
          <p:nvPr/>
        </p:nvSpPr>
        <p:spPr bwMode="auto">
          <a:xfrm>
            <a:off x="5792788"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36910" name="TextBox 64"/>
          <p:cNvSpPr txBox="1">
            <a:spLocks noChangeArrowheads="1"/>
          </p:cNvSpPr>
          <p:nvPr/>
        </p:nvSpPr>
        <p:spPr bwMode="auto">
          <a:xfrm>
            <a:off x="6291263"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p>
        </p:txBody>
      </p:sp>
      <p:sp>
        <p:nvSpPr>
          <p:cNvPr id="36911" name="TextBox 65"/>
          <p:cNvSpPr txBox="1">
            <a:spLocks noChangeArrowheads="1"/>
          </p:cNvSpPr>
          <p:nvPr/>
        </p:nvSpPr>
        <p:spPr bwMode="auto">
          <a:xfrm>
            <a:off x="6823075" y="3962400"/>
            <a:ext cx="352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“F</a:t>
            </a:r>
          </a:p>
        </p:txBody>
      </p:sp>
      <p:sp>
        <p:nvSpPr>
          <p:cNvPr id="36912" name="TextBox 66"/>
          <p:cNvSpPr txBox="1">
            <a:spLocks noChangeArrowheads="1"/>
          </p:cNvSpPr>
          <p:nvPr/>
        </p:nvSpPr>
        <p:spPr bwMode="auto">
          <a:xfrm>
            <a:off x="7307263" y="3962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36913" name="TextBox 63"/>
          <p:cNvSpPr txBox="1">
            <a:spLocks noChangeArrowheads="1"/>
          </p:cNvSpPr>
          <p:nvPr/>
        </p:nvSpPr>
        <p:spPr bwMode="auto">
          <a:xfrm>
            <a:off x="6034088"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p>
        </p:txBody>
      </p:sp>
      <p:sp>
        <p:nvSpPr>
          <p:cNvPr id="36914" name="TextBox 64"/>
          <p:cNvSpPr txBox="1">
            <a:spLocks noChangeArrowheads="1"/>
          </p:cNvSpPr>
          <p:nvPr/>
        </p:nvSpPr>
        <p:spPr bwMode="auto">
          <a:xfrm>
            <a:off x="6554788" y="39624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sp>
        <p:nvSpPr>
          <p:cNvPr id="36915" name="TextBox 65"/>
          <p:cNvSpPr txBox="1">
            <a:spLocks noChangeArrowheads="1"/>
          </p:cNvSpPr>
          <p:nvPr/>
        </p:nvSpPr>
        <p:spPr bwMode="auto">
          <a:xfrm>
            <a:off x="7065963" y="3962400"/>
            <a:ext cx="42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a:t>
            </a:r>
          </a:p>
        </p:txBody>
      </p:sp>
      <p:sp>
        <p:nvSpPr>
          <p:cNvPr id="36916" name="TextBox 64"/>
          <p:cNvSpPr txBox="1">
            <a:spLocks noChangeArrowheads="1"/>
          </p:cNvSpPr>
          <p:nvPr/>
        </p:nvSpPr>
        <p:spPr bwMode="auto">
          <a:xfrm>
            <a:off x="2794000" y="3962400"/>
            <a:ext cx="412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“F”</a:t>
            </a:r>
          </a:p>
        </p:txBody>
      </p:sp>
      <p:sp>
        <p:nvSpPr>
          <p:cNvPr id="36917" name="TextBox 66"/>
          <p:cNvSpPr txBox="1">
            <a:spLocks noChangeArrowheads="1"/>
          </p:cNvSpPr>
          <p:nvPr/>
        </p:nvSpPr>
        <p:spPr bwMode="auto">
          <a:xfrm>
            <a:off x="7543800" y="3962400"/>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pic>
        <p:nvPicPr>
          <p:cNvPr id="369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75" y="4448175"/>
            <a:ext cx="599122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19" name="TextBox 47"/>
          <p:cNvSpPr txBox="1">
            <a:spLocks noChangeArrowheads="1"/>
          </p:cNvSpPr>
          <p:nvPr/>
        </p:nvSpPr>
        <p:spPr bwMode="auto">
          <a:xfrm>
            <a:off x="7991475" y="4219575"/>
            <a:ext cx="9525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Repeats →</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p:txBody>
          <a:bodyPr/>
          <a:lstStyle/>
          <a:p>
            <a:r>
              <a:rPr lang="en-US" dirty="0" smtClean="0"/>
              <a:t>74LS193 Design Example #2</a:t>
            </a:r>
          </a:p>
        </p:txBody>
      </p:sp>
      <p:sp>
        <p:nvSpPr>
          <p:cNvPr id="4" name="Slide Number Placeholder 3"/>
          <p:cNvSpPr>
            <a:spLocks noGrp="1"/>
          </p:cNvSpPr>
          <p:nvPr>
            <p:ph type="sldNum" sz="quarter" idx="12"/>
          </p:nvPr>
        </p:nvSpPr>
        <p:spPr/>
        <p:txBody>
          <a:bodyPr/>
          <a:lstStyle/>
          <a:p>
            <a:pPr>
              <a:defRPr/>
            </a:pPr>
            <a:fld id="{524CF2AE-9B72-404B-9E1E-F62330B44418}" type="slidenum">
              <a:rPr lang="en-US" smtClean="0"/>
              <a:pPr>
                <a:defRPr/>
              </a:pPr>
              <a:t>23</a:t>
            </a:fld>
            <a:endParaRPr lang="en-US" dirty="0"/>
          </a:p>
        </p:txBody>
      </p:sp>
      <p:sp>
        <p:nvSpPr>
          <p:cNvPr id="37892" name="TextBox 8"/>
          <p:cNvSpPr txBox="1">
            <a:spLocks noChangeArrowheads="1"/>
          </p:cNvSpPr>
          <p:nvPr/>
        </p:nvSpPr>
        <p:spPr bwMode="auto">
          <a:xfrm>
            <a:off x="686239" y="4297993"/>
            <a:ext cx="742511" cy="2495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ts val="2100"/>
              </a:lnSpc>
              <a:spcBef>
                <a:spcPts val="0"/>
              </a:spcBef>
              <a:spcAft>
                <a:spcPts val="300"/>
              </a:spcAft>
            </a:pPr>
            <a:r>
              <a:rPr lang="en-US" sz="1600" dirty="0" smtClean="0"/>
              <a:t>BO</a:t>
            </a:r>
            <a:endParaRPr lang="en-US" sz="1600" dirty="0" smtClean="0"/>
          </a:p>
          <a:p>
            <a:pPr algn="r" eaLnBrk="1" hangingPunct="1">
              <a:lnSpc>
                <a:spcPts val="2100"/>
              </a:lnSpc>
              <a:spcBef>
                <a:spcPts val="0"/>
              </a:spcBef>
              <a:spcAft>
                <a:spcPts val="300"/>
              </a:spcAft>
            </a:pPr>
            <a:r>
              <a:rPr lang="en-US" sz="1600" dirty="0" smtClean="0"/>
              <a:t>CO</a:t>
            </a:r>
            <a:endParaRPr lang="en-US" sz="1600" dirty="0"/>
          </a:p>
          <a:p>
            <a:pPr algn="r" eaLnBrk="1" hangingPunct="1">
              <a:lnSpc>
                <a:spcPts val="2100"/>
              </a:lnSpc>
              <a:spcBef>
                <a:spcPts val="0"/>
              </a:spcBef>
              <a:spcAft>
                <a:spcPts val="300"/>
              </a:spcAft>
            </a:pPr>
            <a:r>
              <a:rPr lang="en-US" sz="1600" dirty="0"/>
              <a:t>QD</a:t>
            </a:r>
          </a:p>
          <a:p>
            <a:pPr algn="r" eaLnBrk="1" hangingPunct="1">
              <a:lnSpc>
                <a:spcPts val="2100"/>
              </a:lnSpc>
              <a:spcBef>
                <a:spcPts val="0"/>
              </a:spcBef>
              <a:spcAft>
                <a:spcPts val="300"/>
              </a:spcAft>
            </a:pPr>
            <a:r>
              <a:rPr lang="en-US" sz="1600" dirty="0"/>
              <a:t>QC</a:t>
            </a:r>
          </a:p>
          <a:p>
            <a:pPr algn="r" eaLnBrk="1" hangingPunct="1">
              <a:lnSpc>
                <a:spcPts val="2100"/>
              </a:lnSpc>
              <a:spcBef>
                <a:spcPts val="0"/>
              </a:spcBef>
              <a:spcAft>
                <a:spcPts val="300"/>
              </a:spcAft>
            </a:pPr>
            <a:r>
              <a:rPr lang="en-US" sz="1600" dirty="0"/>
              <a:t>QB</a:t>
            </a:r>
          </a:p>
          <a:p>
            <a:pPr algn="r" eaLnBrk="1" hangingPunct="1">
              <a:lnSpc>
                <a:spcPts val="2100"/>
              </a:lnSpc>
              <a:spcBef>
                <a:spcPts val="0"/>
              </a:spcBef>
              <a:spcAft>
                <a:spcPts val="300"/>
              </a:spcAft>
            </a:pPr>
            <a:r>
              <a:rPr lang="en-US" sz="1600" dirty="0"/>
              <a:t>QA</a:t>
            </a:r>
          </a:p>
          <a:p>
            <a:pPr algn="r" eaLnBrk="1" hangingPunct="1">
              <a:lnSpc>
                <a:spcPts val="2100"/>
              </a:lnSpc>
              <a:spcBef>
                <a:spcPts val="0"/>
              </a:spcBef>
              <a:spcAft>
                <a:spcPts val="300"/>
              </a:spcAft>
            </a:pPr>
            <a:r>
              <a:rPr lang="en-US" sz="1600" dirty="0"/>
              <a:t>LOAD</a:t>
            </a:r>
          </a:p>
          <a:p>
            <a:pPr algn="r" eaLnBrk="1" hangingPunct="1">
              <a:lnSpc>
                <a:spcPts val="2100"/>
              </a:lnSpc>
              <a:spcBef>
                <a:spcPts val="0"/>
              </a:spcBef>
              <a:spcAft>
                <a:spcPts val="300"/>
              </a:spcAft>
            </a:pPr>
            <a:r>
              <a:rPr lang="en-US" sz="1600" dirty="0"/>
              <a:t>CLK</a:t>
            </a:r>
          </a:p>
        </p:txBody>
      </p:sp>
      <p:sp>
        <p:nvSpPr>
          <p:cNvPr id="37893" name="TextBox 63"/>
          <p:cNvSpPr txBox="1">
            <a:spLocks noChangeArrowheads="1"/>
          </p:cNvSpPr>
          <p:nvPr/>
        </p:nvSpPr>
        <p:spPr bwMode="auto">
          <a:xfrm>
            <a:off x="1354138" y="381000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sp>
        <p:nvSpPr>
          <p:cNvPr id="37894" name="TextBox 64"/>
          <p:cNvSpPr txBox="1">
            <a:spLocks noChangeArrowheads="1"/>
          </p:cNvSpPr>
          <p:nvPr/>
        </p:nvSpPr>
        <p:spPr bwMode="auto">
          <a:xfrm>
            <a:off x="2130425" y="38100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37895" name="TextBox 65"/>
          <p:cNvSpPr txBox="1">
            <a:spLocks noChangeArrowheads="1"/>
          </p:cNvSpPr>
          <p:nvPr/>
        </p:nvSpPr>
        <p:spPr bwMode="auto">
          <a:xfrm>
            <a:off x="2847975" y="3810000"/>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37896" name="TextBox 66"/>
          <p:cNvSpPr txBox="1">
            <a:spLocks noChangeArrowheads="1"/>
          </p:cNvSpPr>
          <p:nvPr/>
        </p:nvSpPr>
        <p:spPr bwMode="auto">
          <a:xfrm>
            <a:off x="3602038" y="3810000"/>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sp>
        <p:nvSpPr>
          <p:cNvPr id="37897" name="TextBox 63"/>
          <p:cNvSpPr txBox="1">
            <a:spLocks noChangeArrowheads="1"/>
          </p:cNvSpPr>
          <p:nvPr/>
        </p:nvSpPr>
        <p:spPr bwMode="auto">
          <a:xfrm>
            <a:off x="1749425" y="3810000"/>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37898" name="TextBox 64"/>
          <p:cNvSpPr txBox="1">
            <a:spLocks noChangeArrowheads="1"/>
          </p:cNvSpPr>
          <p:nvPr/>
        </p:nvSpPr>
        <p:spPr bwMode="auto">
          <a:xfrm>
            <a:off x="2493963" y="3810000"/>
            <a:ext cx="43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sp>
        <p:nvSpPr>
          <p:cNvPr id="37899" name="TextBox 65"/>
          <p:cNvSpPr txBox="1">
            <a:spLocks noChangeArrowheads="1"/>
          </p:cNvSpPr>
          <p:nvPr/>
        </p:nvSpPr>
        <p:spPr bwMode="auto">
          <a:xfrm>
            <a:off x="3243263" y="3810000"/>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a:t>
            </a:r>
          </a:p>
        </p:txBody>
      </p:sp>
      <p:sp>
        <p:nvSpPr>
          <p:cNvPr id="113" name="Right Brace 112"/>
          <p:cNvSpPr/>
          <p:nvPr/>
        </p:nvSpPr>
        <p:spPr>
          <a:xfrm rot="16200000">
            <a:off x="1848645" y="3993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7901" name="TextBox 63"/>
          <p:cNvSpPr txBox="1">
            <a:spLocks noChangeArrowheads="1"/>
          </p:cNvSpPr>
          <p:nvPr/>
        </p:nvSpPr>
        <p:spPr bwMode="auto">
          <a:xfrm>
            <a:off x="3990975" y="381317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“9”</a:t>
            </a:r>
          </a:p>
        </p:txBody>
      </p:sp>
      <p:sp>
        <p:nvSpPr>
          <p:cNvPr id="37902" name="TextBox 64"/>
          <p:cNvSpPr txBox="1">
            <a:spLocks noChangeArrowheads="1"/>
          </p:cNvSpPr>
          <p:nvPr/>
        </p:nvSpPr>
        <p:spPr bwMode="auto">
          <a:xfrm>
            <a:off x="4745038" y="381317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p>
        </p:txBody>
      </p:sp>
      <p:sp>
        <p:nvSpPr>
          <p:cNvPr id="37903" name="TextBox 65"/>
          <p:cNvSpPr txBox="1">
            <a:spLocks noChangeArrowheads="1"/>
          </p:cNvSpPr>
          <p:nvPr/>
        </p:nvSpPr>
        <p:spPr bwMode="auto">
          <a:xfrm>
            <a:off x="5475288" y="381317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sp>
        <p:nvSpPr>
          <p:cNvPr id="37904" name="TextBox 66"/>
          <p:cNvSpPr txBox="1">
            <a:spLocks noChangeArrowheads="1"/>
          </p:cNvSpPr>
          <p:nvPr/>
        </p:nvSpPr>
        <p:spPr bwMode="auto">
          <a:xfrm>
            <a:off x="6227763" y="381317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37905" name="TextBox 63"/>
          <p:cNvSpPr txBox="1">
            <a:spLocks noChangeArrowheads="1"/>
          </p:cNvSpPr>
          <p:nvPr/>
        </p:nvSpPr>
        <p:spPr bwMode="auto">
          <a:xfrm>
            <a:off x="4356100" y="3813175"/>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p>
        </p:txBody>
      </p:sp>
      <p:sp>
        <p:nvSpPr>
          <p:cNvPr id="37906" name="TextBox 64"/>
          <p:cNvSpPr txBox="1">
            <a:spLocks noChangeArrowheads="1"/>
          </p:cNvSpPr>
          <p:nvPr/>
        </p:nvSpPr>
        <p:spPr bwMode="auto">
          <a:xfrm>
            <a:off x="5121275" y="381317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p>
        </p:txBody>
      </p:sp>
      <p:sp>
        <p:nvSpPr>
          <p:cNvPr id="37907" name="TextBox 65"/>
          <p:cNvSpPr txBox="1">
            <a:spLocks noChangeArrowheads="1"/>
          </p:cNvSpPr>
          <p:nvPr/>
        </p:nvSpPr>
        <p:spPr bwMode="auto">
          <a:xfrm>
            <a:off x="5837238" y="3813175"/>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129" name="Right Brace 128"/>
          <p:cNvSpPr/>
          <p:nvPr/>
        </p:nvSpPr>
        <p:spPr>
          <a:xfrm rot="16200000">
            <a:off x="2221707" y="3993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0" name="Right Brace 129"/>
          <p:cNvSpPr/>
          <p:nvPr/>
        </p:nvSpPr>
        <p:spPr>
          <a:xfrm rot="16200000">
            <a:off x="2594770" y="3993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1" name="Right Brace 130"/>
          <p:cNvSpPr/>
          <p:nvPr/>
        </p:nvSpPr>
        <p:spPr>
          <a:xfrm rot="16200000">
            <a:off x="2967832" y="3993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2" name="Right Brace 131"/>
          <p:cNvSpPr/>
          <p:nvPr/>
        </p:nvSpPr>
        <p:spPr>
          <a:xfrm rot="16200000">
            <a:off x="4461670" y="3993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3" name="Right Brace 132"/>
          <p:cNvSpPr/>
          <p:nvPr/>
        </p:nvSpPr>
        <p:spPr>
          <a:xfrm rot="16200000">
            <a:off x="3341688" y="3992563"/>
            <a:ext cx="182562" cy="366712"/>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4" name="Right Brace 133"/>
          <p:cNvSpPr/>
          <p:nvPr/>
        </p:nvSpPr>
        <p:spPr>
          <a:xfrm rot="16200000">
            <a:off x="3714751" y="3992562"/>
            <a:ext cx="182562" cy="366713"/>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5" name="Right Brace 134"/>
          <p:cNvSpPr/>
          <p:nvPr/>
        </p:nvSpPr>
        <p:spPr>
          <a:xfrm rot="16200000">
            <a:off x="4087813" y="3992563"/>
            <a:ext cx="182562" cy="366712"/>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6" name="Right Brace 135"/>
          <p:cNvSpPr/>
          <p:nvPr/>
        </p:nvSpPr>
        <p:spPr>
          <a:xfrm rot="16200000">
            <a:off x="4834732" y="3993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7" name="Right Brace 136"/>
          <p:cNvSpPr/>
          <p:nvPr/>
        </p:nvSpPr>
        <p:spPr>
          <a:xfrm rot="16200000">
            <a:off x="5207795" y="3993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8" name="Right Brace 137"/>
          <p:cNvSpPr/>
          <p:nvPr/>
        </p:nvSpPr>
        <p:spPr>
          <a:xfrm rot="16200000">
            <a:off x="5580857" y="3993356"/>
            <a:ext cx="182562" cy="365125"/>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9" name="Right Brace 138"/>
          <p:cNvSpPr/>
          <p:nvPr/>
        </p:nvSpPr>
        <p:spPr>
          <a:xfrm rot="16200000">
            <a:off x="5953920" y="3993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0" name="Right Brace 139"/>
          <p:cNvSpPr/>
          <p:nvPr/>
        </p:nvSpPr>
        <p:spPr>
          <a:xfrm rot="16200000">
            <a:off x="6327776" y="3992562"/>
            <a:ext cx="182562" cy="366713"/>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1" name="Right Brace 140"/>
          <p:cNvSpPr/>
          <p:nvPr/>
        </p:nvSpPr>
        <p:spPr>
          <a:xfrm rot="16200000">
            <a:off x="6700838" y="3992563"/>
            <a:ext cx="182562" cy="366712"/>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2" name="Right Brace 141"/>
          <p:cNvSpPr/>
          <p:nvPr/>
        </p:nvSpPr>
        <p:spPr>
          <a:xfrm rot="16200000">
            <a:off x="7073901" y="3992562"/>
            <a:ext cx="182562" cy="366713"/>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4" name="Right Brace 143"/>
          <p:cNvSpPr/>
          <p:nvPr/>
        </p:nvSpPr>
        <p:spPr>
          <a:xfrm rot="16200000">
            <a:off x="1475582" y="3993356"/>
            <a:ext cx="182562" cy="365125"/>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7923" name="TextBox 65"/>
          <p:cNvSpPr txBox="1">
            <a:spLocks noChangeArrowheads="1"/>
          </p:cNvSpPr>
          <p:nvPr/>
        </p:nvSpPr>
        <p:spPr bwMode="auto">
          <a:xfrm>
            <a:off x="6964363" y="38100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sp>
        <p:nvSpPr>
          <p:cNvPr id="37924" name="TextBox 64"/>
          <p:cNvSpPr txBox="1">
            <a:spLocks noChangeArrowheads="1"/>
          </p:cNvSpPr>
          <p:nvPr/>
        </p:nvSpPr>
        <p:spPr bwMode="auto">
          <a:xfrm>
            <a:off x="6594475" y="3810000"/>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a:t>
            </a:r>
          </a:p>
        </p:txBody>
      </p:sp>
      <p:pic>
        <p:nvPicPr>
          <p:cNvPr id="379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95400"/>
            <a:ext cx="5257800"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0650" y="4343400"/>
            <a:ext cx="5989638"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27" name="TextBox 47"/>
          <p:cNvSpPr txBox="1">
            <a:spLocks noChangeArrowheads="1"/>
          </p:cNvSpPr>
          <p:nvPr/>
        </p:nvSpPr>
        <p:spPr bwMode="auto">
          <a:xfrm>
            <a:off x="6934200" y="5334000"/>
            <a:ext cx="9525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Repeats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219200"/>
          </a:xfrm>
        </p:spPr>
        <p:txBody>
          <a:bodyPr/>
          <a:lstStyle/>
          <a:p>
            <a:r>
              <a:rPr lang="en-US" sz="3600" dirty="0" smtClean="0"/>
              <a:t>74LS163 Synchronous Binary Up Counter</a:t>
            </a:r>
          </a:p>
        </p:txBody>
      </p:sp>
      <p:sp>
        <p:nvSpPr>
          <p:cNvPr id="17411" name="Content Placeholder 2"/>
          <p:cNvSpPr>
            <a:spLocks noGrp="1"/>
          </p:cNvSpPr>
          <p:nvPr>
            <p:ph idx="1"/>
          </p:nvPr>
        </p:nvSpPr>
        <p:spPr>
          <a:xfrm>
            <a:off x="457200" y="1295400"/>
            <a:ext cx="8229600" cy="4830763"/>
          </a:xfrm>
        </p:spPr>
        <p:txBody>
          <a:bodyPr/>
          <a:lstStyle/>
          <a:p>
            <a:pPr>
              <a:spcBef>
                <a:spcPct val="0"/>
              </a:spcBef>
              <a:spcAft>
                <a:spcPts val="1200"/>
              </a:spcAft>
            </a:pPr>
            <a:r>
              <a:rPr lang="en-US" sz="2800" smtClean="0"/>
              <a:t>Four Bit Synchronous Up Counting.</a:t>
            </a:r>
          </a:p>
          <a:p>
            <a:pPr>
              <a:spcBef>
                <a:spcPct val="0"/>
              </a:spcBef>
              <a:spcAft>
                <a:spcPts val="1200"/>
              </a:spcAft>
            </a:pPr>
            <a:r>
              <a:rPr lang="en-US" sz="2800" smtClean="0"/>
              <a:t>Pre-loadable Count Start</a:t>
            </a:r>
          </a:p>
          <a:p>
            <a:pPr>
              <a:spcBef>
                <a:spcPct val="0"/>
              </a:spcBef>
              <a:spcAft>
                <a:spcPts val="1200"/>
              </a:spcAft>
            </a:pPr>
            <a:r>
              <a:rPr lang="en-US" sz="2800" smtClean="0"/>
              <a:t>Synchronous Load</a:t>
            </a:r>
          </a:p>
          <a:p>
            <a:pPr>
              <a:spcBef>
                <a:spcPct val="0"/>
              </a:spcBef>
              <a:spcAft>
                <a:spcPts val="1200"/>
              </a:spcAft>
            </a:pPr>
            <a:r>
              <a:rPr lang="en-US" sz="2800" smtClean="0"/>
              <a:t>Synchronous Clear</a:t>
            </a:r>
          </a:p>
          <a:p>
            <a:pPr>
              <a:spcBef>
                <a:spcPct val="0"/>
              </a:spcBef>
              <a:spcAft>
                <a:spcPts val="1200"/>
              </a:spcAft>
            </a:pPr>
            <a:r>
              <a:rPr lang="en-US" sz="2800" smtClean="0"/>
              <a:t>Two Count Enable Inputs</a:t>
            </a:r>
          </a:p>
          <a:p>
            <a:pPr>
              <a:spcBef>
                <a:spcPct val="0"/>
              </a:spcBef>
              <a:spcAft>
                <a:spcPts val="1200"/>
              </a:spcAft>
            </a:pPr>
            <a:r>
              <a:rPr lang="en-US" sz="2800" smtClean="0"/>
              <a:t>Carry-Out Signal for Counter Cascading</a:t>
            </a:r>
          </a:p>
          <a:p>
            <a:pPr>
              <a:spcBef>
                <a:spcPct val="0"/>
              </a:spcBef>
              <a:spcAft>
                <a:spcPts val="1200"/>
              </a:spcAft>
              <a:buFontTx/>
              <a:buNone/>
            </a:pPr>
            <a:endParaRPr lang="en-US" sz="2000" smtClean="0"/>
          </a:p>
        </p:txBody>
      </p:sp>
      <p:sp>
        <p:nvSpPr>
          <p:cNvPr id="4" name="Slide Number Placeholder 3"/>
          <p:cNvSpPr>
            <a:spLocks noGrp="1"/>
          </p:cNvSpPr>
          <p:nvPr>
            <p:ph type="sldNum" sz="quarter" idx="12"/>
          </p:nvPr>
        </p:nvSpPr>
        <p:spPr/>
        <p:txBody>
          <a:bodyPr/>
          <a:lstStyle/>
          <a:p>
            <a:pPr>
              <a:defRPr/>
            </a:pPr>
            <a:fld id="{E61194DA-CFF0-4B31-B63D-D2E6D90C7430}"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r>
              <a:rPr lang="en-US" dirty="0" smtClean="0"/>
              <a:t>74LS163 Component Diagram</a:t>
            </a:r>
          </a:p>
        </p:txBody>
      </p:sp>
      <p:sp>
        <p:nvSpPr>
          <p:cNvPr id="4" name="Slide Number Placeholder 3"/>
          <p:cNvSpPr>
            <a:spLocks noGrp="1"/>
          </p:cNvSpPr>
          <p:nvPr>
            <p:ph type="sldNum" sz="quarter" idx="12"/>
          </p:nvPr>
        </p:nvSpPr>
        <p:spPr/>
        <p:txBody>
          <a:bodyPr/>
          <a:lstStyle/>
          <a:p>
            <a:pPr>
              <a:defRPr/>
            </a:pPr>
            <a:fld id="{5B130F53-1B72-4A1C-B3F8-C12CDA14A864}" type="slidenum">
              <a:rPr lang="en-US" smtClean="0"/>
              <a:pPr>
                <a:defRPr/>
              </a:pPr>
              <a:t>4</a:t>
            </a:fld>
            <a:endParaRPr lang="en-US" dirty="0"/>
          </a:p>
        </p:txBody>
      </p:sp>
      <p:sp>
        <p:nvSpPr>
          <p:cNvPr id="18436" name="TextBox 8"/>
          <p:cNvSpPr txBox="1">
            <a:spLocks noChangeArrowheads="1"/>
          </p:cNvSpPr>
          <p:nvPr/>
        </p:nvSpPr>
        <p:spPr bwMode="auto">
          <a:xfrm>
            <a:off x="5400675" y="1371600"/>
            <a:ext cx="25241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74LS163</a:t>
            </a:r>
          </a:p>
          <a:p>
            <a:pPr algn="ctr" eaLnBrk="1" hangingPunct="1"/>
            <a:r>
              <a:rPr lang="en-US" sz="2000">
                <a:solidFill>
                  <a:srgbClr val="0000FF"/>
                </a:solidFill>
              </a:rPr>
              <a:t>Connection Diagram</a:t>
            </a:r>
          </a:p>
          <a:p>
            <a:pPr algn="ctr" eaLnBrk="1" hangingPunct="1"/>
            <a:r>
              <a:rPr lang="en-US" sz="2000">
                <a:solidFill>
                  <a:srgbClr val="0000FF"/>
                </a:solidFill>
              </a:rPr>
              <a:t>From Datasheet</a:t>
            </a:r>
          </a:p>
        </p:txBody>
      </p:sp>
      <p:pic>
        <p:nvPicPr>
          <p:cNvPr id="1843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547938"/>
            <a:ext cx="2667000" cy="354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644775"/>
            <a:ext cx="387667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Box 8"/>
          <p:cNvSpPr txBox="1">
            <a:spLocks noChangeArrowheads="1"/>
          </p:cNvSpPr>
          <p:nvPr/>
        </p:nvSpPr>
        <p:spPr bwMode="auto">
          <a:xfrm>
            <a:off x="973138" y="1371600"/>
            <a:ext cx="25495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74LS163</a:t>
            </a:r>
          </a:p>
          <a:p>
            <a:pPr algn="ctr" eaLnBrk="1" hangingPunct="1"/>
            <a:r>
              <a:rPr lang="en-US" sz="2000">
                <a:solidFill>
                  <a:srgbClr val="0000FF"/>
                </a:solidFill>
              </a:rPr>
              <a:t>Component Diagram</a:t>
            </a:r>
          </a:p>
          <a:p>
            <a:pPr algn="ctr" eaLnBrk="1" hangingPunct="1"/>
            <a:r>
              <a:rPr lang="en-US" sz="2000">
                <a:solidFill>
                  <a:srgbClr val="0000FF"/>
                </a:solidFill>
              </a:rPr>
              <a:t>From CDS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a:xfrm>
            <a:off x="0" y="0"/>
            <a:ext cx="9144000" cy="1219200"/>
          </a:xfrm>
        </p:spPr>
        <p:txBody>
          <a:bodyPr/>
          <a:lstStyle/>
          <a:p>
            <a:r>
              <a:rPr lang="en-US" dirty="0" smtClean="0"/>
              <a:t>74LS163 Signal Descriptions</a:t>
            </a:r>
            <a:br>
              <a:rPr lang="en-US" dirty="0" smtClean="0"/>
            </a:br>
            <a:r>
              <a:rPr lang="en-US" sz="2400" dirty="0" smtClean="0"/>
              <a:t>(1 of 2)</a:t>
            </a:r>
            <a:endParaRPr lang="en-US" dirty="0" smtClean="0"/>
          </a:p>
        </p:txBody>
      </p:sp>
      <p:sp>
        <p:nvSpPr>
          <p:cNvPr id="9" name="Content Placeholder 8"/>
          <p:cNvSpPr>
            <a:spLocks noGrp="1"/>
          </p:cNvSpPr>
          <p:nvPr>
            <p:ph idx="1"/>
          </p:nvPr>
        </p:nvSpPr>
        <p:spPr>
          <a:xfrm>
            <a:off x="457200" y="1295400"/>
            <a:ext cx="5638800" cy="4830763"/>
          </a:xfrm>
        </p:spPr>
        <p:txBody>
          <a:bodyPr/>
          <a:lstStyle/>
          <a:p>
            <a:pPr>
              <a:buFontTx/>
              <a:buNone/>
              <a:defRPr/>
            </a:pPr>
            <a:r>
              <a:rPr lang="en-US" sz="2800" dirty="0" smtClean="0"/>
              <a:t>Signal Name:</a:t>
            </a:r>
          </a:p>
          <a:p>
            <a:pPr marL="465138" indent="-241300">
              <a:defRPr/>
            </a:pPr>
            <a:r>
              <a:rPr lang="en-US" sz="2400" dirty="0" smtClean="0"/>
              <a:t>A : Data Input (LSB)</a:t>
            </a:r>
          </a:p>
          <a:p>
            <a:pPr marL="465138" indent="-241300">
              <a:defRPr/>
            </a:pPr>
            <a:r>
              <a:rPr lang="en-US" sz="2400" dirty="0" smtClean="0"/>
              <a:t>B : Data Input</a:t>
            </a:r>
          </a:p>
          <a:p>
            <a:pPr marL="465138" indent="-241300">
              <a:defRPr/>
            </a:pPr>
            <a:r>
              <a:rPr lang="en-US" sz="2400" dirty="0" smtClean="0"/>
              <a:t>C : Data Input</a:t>
            </a:r>
          </a:p>
          <a:p>
            <a:pPr marL="465138" indent="-241300">
              <a:defRPr/>
            </a:pPr>
            <a:r>
              <a:rPr lang="en-US" sz="2400" dirty="0" smtClean="0"/>
              <a:t>D : Data Input (MSB)</a:t>
            </a:r>
          </a:p>
          <a:p>
            <a:pPr marL="465138" indent="-241300">
              <a:defRPr/>
            </a:pPr>
            <a:endParaRPr lang="en-US" sz="2400" dirty="0" smtClean="0"/>
          </a:p>
          <a:p>
            <a:pPr marL="465138" indent="-241300">
              <a:defRPr/>
            </a:pPr>
            <a:r>
              <a:rPr lang="en-US" sz="2400" dirty="0" smtClean="0"/>
              <a:t>QA : Data Output (LSB)</a:t>
            </a:r>
          </a:p>
          <a:p>
            <a:pPr marL="465138" indent="-241300">
              <a:defRPr/>
            </a:pPr>
            <a:r>
              <a:rPr lang="en-US" sz="2400" dirty="0" smtClean="0"/>
              <a:t>QB : Data Output</a:t>
            </a:r>
          </a:p>
          <a:p>
            <a:pPr marL="465138" indent="-241300">
              <a:defRPr/>
            </a:pPr>
            <a:r>
              <a:rPr lang="en-US" sz="2400" dirty="0" smtClean="0"/>
              <a:t>QC : Data Output</a:t>
            </a:r>
          </a:p>
          <a:p>
            <a:pPr marL="465138" indent="-241300">
              <a:defRPr/>
            </a:pPr>
            <a:r>
              <a:rPr lang="en-US" sz="2400" dirty="0" smtClean="0"/>
              <a:t>QD : Data Output (MSB)</a:t>
            </a:r>
          </a:p>
          <a:p>
            <a:pPr marL="465138" indent="-241300">
              <a:defRPr/>
            </a:pPr>
            <a:endParaRPr lang="en-US" dirty="0" smtClean="0"/>
          </a:p>
        </p:txBody>
      </p:sp>
      <p:sp>
        <p:nvSpPr>
          <p:cNvPr id="4" name="Slide Number Placeholder 3"/>
          <p:cNvSpPr>
            <a:spLocks noGrp="1"/>
          </p:cNvSpPr>
          <p:nvPr>
            <p:ph type="sldNum" sz="quarter" idx="12"/>
          </p:nvPr>
        </p:nvSpPr>
        <p:spPr/>
        <p:txBody>
          <a:bodyPr/>
          <a:lstStyle/>
          <a:p>
            <a:pPr>
              <a:defRPr/>
            </a:pPr>
            <a:fld id="{5DE9FAFF-93B8-47AC-A4BA-B1EA2AAF1CAE}" type="slidenum">
              <a:rPr lang="en-US" smtClean="0"/>
              <a:pPr>
                <a:defRPr/>
              </a:pPr>
              <a:t>5</a:t>
            </a:fld>
            <a:endParaRPr lang="en-US" dirty="0"/>
          </a:p>
        </p:txBody>
      </p:sp>
      <p:pic>
        <p:nvPicPr>
          <p:cNvPr id="1946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057400"/>
            <a:ext cx="2667000" cy="354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a:xfrm>
            <a:off x="0" y="0"/>
            <a:ext cx="9144000" cy="1219200"/>
          </a:xfrm>
        </p:spPr>
        <p:txBody>
          <a:bodyPr/>
          <a:lstStyle/>
          <a:p>
            <a:r>
              <a:rPr lang="en-US" dirty="0" smtClean="0"/>
              <a:t>74LS163 Signal Descriptions</a:t>
            </a:r>
            <a:br>
              <a:rPr lang="en-US" dirty="0" smtClean="0"/>
            </a:br>
            <a:r>
              <a:rPr lang="en-US" sz="2400" dirty="0" smtClean="0"/>
              <a:t>(2 of 2)</a:t>
            </a:r>
            <a:endParaRPr lang="en-US" dirty="0" smtClean="0"/>
          </a:p>
        </p:txBody>
      </p:sp>
      <p:sp>
        <p:nvSpPr>
          <p:cNvPr id="9" name="Content Placeholder 8"/>
          <p:cNvSpPr>
            <a:spLocks noGrp="1"/>
          </p:cNvSpPr>
          <p:nvPr>
            <p:ph idx="1"/>
          </p:nvPr>
        </p:nvSpPr>
        <p:spPr>
          <a:xfrm>
            <a:off x="457200" y="1295400"/>
            <a:ext cx="5638800" cy="4830763"/>
          </a:xfrm>
        </p:spPr>
        <p:txBody>
          <a:bodyPr/>
          <a:lstStyle/>
          <a:p>
            <a:pPr>
              <a:buFontTx/>
              <a:buNone/>
              <a:defRPr/>
            </a:pPr>
            <a:r>
              <a:rPr lang="en-US" sz="2800" dirty="0" smtClean="0"/>
              <a:t>Signal Name:</a:t>
            </a:r>
          </a:p>
          <a:p>
            <a:pPr marL="465138" indent="-241300">
              <a:defRPr/>
            </a:pPr>
            <a:r>
              <a:rPr lang="en-US" sz="2400" dirty="0" smtClean="0"/>
              <a:t>ENP : Count Enable P</a:t>
            </a:r>
          </a:p>
          <a:p>
            <a:pPr marL="465138" indent="-241300">
              <a:defRPr/>
            </a:pPr>
            <a:r>
              <a:rPr lang="en-US" sz="2400" dirty="0" smtClean="0"/>
              <a:t>ENT : Count Enable T</a:t>
            </a:r>
          </a:p>
          <a:p>
            <a:pPr marL="465138" indent="-241300">
              <a:buFontTx/>
              <a:buNone/>
              <a:defRPr/>
            </a:pPr>
            <a:endParaRPr lang="en-US" sz="2400" dirty="0" smtClean="0"/>
          </a:p>
          <a:p>
            <a:pPr marL="465138" indent="-241300">
              <a:spcBef>
                <a:spcPts val="0"/>
              </a:spcBef>
              <a:spcAft>
                <a:spcPts val="1200"/>
              </a:spcAft>
              <a:defRPr/>
            </a:pPr>
            <a:r>
              <a:rPr lang="en-US" sz="2400" dirty="0" smtClean="0"/>
              <a:t>LOAD : Data Load</a:t>
            </a:r>
          </a:p>
          <a:p>
            <a:pPr marL="465138" indent="-241300">
              <a:spcBef>
                <a:spcPts val="0"/>
              </a:spcBef>
              <a:spcAft>
                <a:spcPts val="1200"/>
              </a:spcAft>
              <a:defRPr/>
            </a:pPr>
            <a:r>
              <a:rPr lang="en-US" sz="2400" dirty="0" smtClean="0"/>
              <a:t>CLEAR : Clears The Counter</a:t>
            </a:r>
          </a:p>
          <a:p>
            <a:pPr marL="465138" indent="-241300">
              <a:spcBef>
                <a:spcPts val="0"/>
              </a:spcBef>
              <a:spcAft>
                <a:spcPts val="1200"/>
              </a:spcAft>
              <a:defRPr/>
            </a:pPr>
            <a:r>
              <a:rPr lang="en-US" sz="2400" dirty="0" smtClean="0"/>
              <a:t>CLOCK :  Clock Input</a:t>
            </a:r>
          </a:p>
          <a:p>
            <a:pPr marL="465138" indent="-241300">
              <a:spcBef>
                <a:spcPts val="0"/>
              </a:spcBef>
              <a:spcAft>
                <a:spcPts val="1200"/>
              </a:spcAft>
              <a:defRPr/>
            </a:pPr>
            <a:r>
              <a:rPr lang="en-US" sz="2400" dirty="0" smtClean="0"/>
              <a:t>RCO : Ripple Carry Out</a:t>
            </a:r>
          </a:p>
          <a:p>
            <a:pPr marL="465138" indent="-241300">
              <a:buFontTx/>
              <a:buNone/>
              <a:defRPr/>
            </a:pPr>
            <a:endParaRPr lang="en-US" dirty="0" smtClean="0"/>
          </a:p>
        </p:txBody>
      </p:sp>
      <p:sp>
        <p:nvSpPr>
          <p:cNvPr id="4" name="Slide Number Placeholder 3"/>
          <p:cNvSpPr>
            <a:spLocks noGrp="1"/>
          </p:cNvSpPr>
          <p:nvPr>
            <p:ph type="sldNum" sz="quarter" idx="12"/>
          </p:nvPr>
        </p:nvSpPr>
        <p:spPr/>
        <p:txBody>
          <a:bodyPr/>
          <a:lstStyle/>
          <a:p>
            <a:pPr>
              <a:defRPr/>
            </a:pPr>
            <a:fld id="{6AB87B5B-F70E-4BA8-B0CE-0E2AD7B2ADB6}" type="slidenum">
              <a:rPr lang="en-US" smtClean="0"/>
              <a:pPr>
                <a:defRPr/>
              </a:pPr>
              <a:t>6</a:t>
            </a:fld>
            <a:endParaRPr lang="en-US" dirty="0"/>
          </a:p>
        </p:txBody>
      </p:sp>
      <p:pic>
        <p:nvPicPr>
          <p:cNvPr id="2048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057400"/>
            <a:ext cx="2667000" cy="354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lstStyle/>
          <a:p>
            <a:r>
              <a:rPr lang="en-US" dirty="0" smtClean="0"/>
              <a:t>74LS163 Logic Diagram</a:t>
            </a:r>
          </a:p>
        </p:txBody>
      </p:sp>
      <p:sp>
        <p:nvSpPr>
          <p:cNvPr id="4" name="Slide Number Placeholder 3"/>
          <p:cNvSpPr>
            <a:spLocks noGrp="1"/>
          </p:cNvSpPr>
          <p:nvPr>
            <p:ph type="sldNum" sz="quarter" idx="12"/>
          </p:nvPr>
        </p:nvSpPr>
        <p:spPr/>
        <p:txBody>
          <a:bodyPr/>
          <a:lstStyle/>
          <a:p>
            <a:pPr>
              <a:defRPr/>
            </a:pPr>
            <a:fld id="{1871BD3E-270E-4489-B890-C65359AF62DE}" type="slidenum">
              <a:rPr lang="en-US" smtClean="0"/>
              <a:pPr>
                <a:defRPr/>
              </a:pPr>
              <a:t>7</a:t>
            </a:fld>
            <a:endParaRPr lang="en-US" dirty="0"/>
          </a:p>
        </p:txBody>
      </p:sp>
      <p:pic>
        <p:nvPicPr>
          <p:cNvPr id="215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371600"/>
            <a:ext cx="4648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a:xfrm>
            <a:off x="0" y="0"/>
            <a:ext cx="9144000" cy="1219200"/>
          </a:xfrm>
        </p:spPr>
        <p:txBody>
          <a:bodyPr/>
          <a:lstStyle/>
          <a:p>
            <a:r>
              <a:rPr lang="en-US" dirty="0" smtClean="0"/>
              <a:t>74LS163 Timing Diagram</a:t>
            </a:r>
            <a:br>
              <a:rPr lang="en-US" dirty="0" smtClean="0"/>
            </a:br>
            <a:r>
              <a:rPr lang="en-US" sz="2400" dirty="0" smtClean="0"/>
              <a:t>(1 of 3)</a:t>
            </a:r>
            <a:endParaRPr lang="en-US" dirty="0" smtClean="0"/>
          </a:p>
        </p:txBody>
      </p:sp>
      <p:sp>
        <p:nvSpPr>
          <p:cNvPr id="27" name="Content Placeholder 26"/>
          <p:cNvSpPr>
            <a:spLocks noGrp="1"/>
          </p:cNvSpPr>
          <p:nvPr>
            <p:ph idx="1"/>
          </p:nvPr>
        </p:nvSpPr>
        <p:spPr>
          <a:xfrm>
            <a:off x="5029200" y="1295400"/>
            <a:ext cx="3657600" cy="5334000"/>
          </a:xfrm>
        </p:spPr>
        <p:txBody>
          <a:bodyPr/>
          <a:lstStyle/>
          <a:p>
            <a:pPr marL="514350" indent="-514350">
              <a:buFontTx/>
              <a:buAutoNum type="alphaUcPeriod"/>
            </a:pPr>
            <a:r>
              <a:rPr lang="en-US" sz="2400" smtClean="0"/>
              <a:t>CLEAR set to a logic (0); Outputs are cleared on next rising edge of clock.  </a:t>
            </a:r>
          </a:p>
          <a:p>
            <a:pPr marL="514350" indent="-514350">
              <a:buFontTx/>
              <a:buAutoNum type="alphaUcPeriod"/>
            </a:pPr>
            <a:endParaRPr lang="en-US" sz="2400" smtClean="0"/>
          </a:p>
          <a:p>
            <a:pPr marL="514350" indent="-514350">
              <a:buFontTx/>
              <a:buAutoNum type="alphaUcPeriod"/>
            </a:pPr>
            <a:r>
              <a:rPr lang="en-US" sz="2400" smtClean="0"/>
              <a:t>LOAD set to a logic (0); Outputs are loaded with input data on next rising edge of clock. In this example a 12 (1100) is loaded.</a:t>
            </a:r>
          </a:p>
        </p:txBody>
      </p:sp>
      <p:sp>
        <p:nvSpPr>
          <p:cNvPr id="4" name="Slide Number Placeholder 3"/>
          <p:cNvSpPr>
            <a:spLocks noGrp="1"/>
          </p:cNvSpPr>
          <p:nvPr>
            <p:ph type="sldNum" sz="quarter" idx="12"/>
          </p:nvPr>
        </p:nvSpPr>
        <p:spPr/>
        <p:txBody>
          <a:bodyPr/>
          <a:lstStyle/>
          <a:p>
            <a:pPr>
              <a:defRPr/>
            </a:pPr>
            <a:fld id="{50066786-78FD-4297-BD7E-C35881944184}" type="slidenum">
              <a:rPr lang="en-US" smtClean="0"/>
              <a:pPr>
                <a:defRPr/>
              </a:pPr>
              <a:t>8</a:t>
            </a:fld>
            <a:endParaRPr lang="en-US" dirty="0"/>
          </a:p>
        </p:txBody>
      </p:sp>
      <p:pic>
        <p:nvPicPr>
          <p:cNvPr id="2253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1268413"/>
            <a:ext cx="4960937" cy="505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8"/>
          <p:cNvGrpSpPr>
            <a:grpSpLocks/>
          </p:cNvGrpSpPr>
          <p:nvPr/>
        </p:nvGrpSpPr>
        <p:grpSpPr bwMode="auto">
          <a:xfrm>
            <a:off x="1476375" y="1293813"/>
            <a:ext cx="457200" cy="5486400"/>
            <a:chOff x="1615440" y="1294110"/>
            <a:chExt cx="457200" cy="5486400"/>
          </a:xfrm>
        </p:grpSpPr>
        <p:sp>
          <p:nvSpPr>
            <p:cNvPr id="12" name="Rectangle 11"/>
            <p:cNvSpPr/>
            <p:nvPr/>
          </p:nvSpPr>
          <p:spPr>
            <a:xfrm>
              <a:off x="1615440" y="1294110"/>
              <a:ext cx="4572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2539" name="TextBox 6"/>
            <p:cNvSpPr txBox="1">
              <a:spLocks noChangeArrowheads="1"/>
            </p:cNvSpPr>
            <p:nvPr/>
          </p:nvSpPr>
          <p:spPr bwMode="auto">
            <a:xfrm>
              <a:off x="1671793" y="6411178"/>
              <a:ext cx="310896" cy="301752"/>
            </a:xfrm>
            <a:prstGeom prst="rect">
              <a:avLst/>
            </a:prstGeom>
            <a:solidFill>
              <a:schemeClr val="bg1"/>
            </a:solidFill>
            <a:ln w="9525">
              <a:solidFill>
                <a:schemeClr val="bg1"/>
              </a:solidFill>
              <a:miter lim="800000"/>
              <a:headEnd/>
              <a:tailEnd/>
            </a:ln>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B</a:t>
              </a:r>
            </a:p>
          </p:txBody>
        </p:sp>
      </p:grpSp>
      <p:grpSp>
        <p:nvGrpSpPr>
          <p:cNvPr id="3" name="Group 29"/>
          <p:cNvGrpSpPr>
            <a:grpSpLocks/>
          </p:cNvGrpSpPr>
          <p:nvPr/>
        </p:nvGrpSpPr>
        <p:grpSpPr bwMode="auto">
          <a:xfrm>
            <a:off x="1022350" y="1295400"/>
            <a:ext cx="457200" cy="5486400"/>
            <a:chOff x="1021596" y="1295400"/>
            <a:chExt cx="457200" cy="5486400"/>
          </a:xfrm>
        </p:grpSpPr>
        <p:sp>
          <p:nvSpPr>
            <p:cNvPr id="21" name="Rectangle 20"/>
            <p:cNvSpPr/>
            <p:nvPr/>
          </p:nvSpPr>
          <p:spPr>
            <a:xfrm>
              <a:off x="1021596" y="1295400"/>
              <a:ext cx="4572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2537" name="TextBox 21"/>
            <p:cNvSpPr txBox="1">
              <a:spLocks noChangeArrowheads="1"/>
            </p:cNvSpPr>
            <p:nvPr/>
          </p:nvSpPr>
          <p:spPr bwMode="auto">
            <a:xfrm>
              <a:off x="1097750" y="6416566"/>
              <a:ext cx="30489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2000"/>
                                        <p:tgtEl>
                                          <p:spTgt spid="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7">
                                            <p:txEl>
                                              <p:pRg st="2" end="2"/>
                                            </p:txEl>
                                          </p:spTgt>
                                        </p:tgtEl>
                                        <p:attrNameLst>
                                          <p:attrName>style.visibility</p:attrName>
                                        </p:attrNameLst>
                                      </p:cBhvr>
                                      <p:to>
                                        <p:strVal val="visible"/>
                                      </p:to>
                                    </p:set>
                                    <p:animEffect transition="in" filter="fade">
                                      <p:cBhvr>
                                        <p:cTn id="15" dur="2000"/>
                                        <p:tgtEl>
                                          <p:spTgt spid="2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6"/>
          <p:cNvSpPr>
            <a:spLocks noGrp="1"/>
          </p:cNvSpPr>
          <p:nvPr>
            <p:ph idx="1"/>
          </p:nvPr>
        </p:nvSpPr>
        <p:spPr>
          <a:xfrm>
            <a:off x="5029200" y="1295400"/>
            <a:ext cx="3657600" cy="4830763"/>
          </a:xfrm>
        </p:spPr>
        <p:txBody>
          <a:bodyPr/>
          <a:lstStyle/>
          <a:p>
            <a:pPr marL="514350" indent="-514350">
              <a:buFontTx/>
              <a:buAutoNum type="alphaUcPeriod" startAt="3"/>
            </a:pPr>
            <a:r>
              <a:rPr lang="en-US" sz="2400" smtClean="0"/>
              <a:t>Counting is enabled; ENT &amp; ENP are both set to a logic (1). On every rising edge of clock, the output count is incremented by one. In this example 12, 13, 14, 15, 0, 1, 2.  Note, when the count is 15, RCO is a logic (1) for the full clock cycle .</a:t>
            </a:r>
          </a:p>
        </p:txBody>
      </p:sp>
      <p:sp>
        <p:nvSpPr>
          <p:cNvPr id="4" name="Slide Number Placeholder 3"/>
          <p:cNvSpPr>
            <a:spLocks noGrp="1"/>
          </p:cNvSpPr>
          <p:nvPr>
            <p:ph type="sldNum" sz="quarter" idx="12"/>
          </p:nvPr>
        </p:nvSpPr>
        <p:spPr/>
        <p:txBody>
          <a:bodyPr/>
          <a:lstStyle/>
          <a:p>
            <a:pPr>
              <a:defRPr/>
            </a:pPr>
            <a:fld id="{D08B90B7-93DA-40C2-B319-A480373386D5}" type="slidenum">
              <a:rPr lang="en-US" smtClean="0"/>
              <a:pPr>
                <a:defRPr/>
              </a:pPr>
              <a:t>9</a:t>
            </a:fld>
            <a:endParaRPr lang="en-US" dirty="0"/>
          </a:p>
        </p:txBody>
      </p:sp>
      <p:pic>
        <p:nvPicPr>
          <p:cNvPr id="2355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1268413"/>
            <a:ext cx="4960937" cy="505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7" name="Group 18"/>
          <p:cNvGrpSpPr>
            <a:grpSpLocks/>
          </p:cNvGrpSpPr>
          <p:nvPr/>
        </p:nvGrpSpPr>
        <p:grpSpPr bwMode="auto">
          <a:xfrm>
            <a:off x="1752600" y="1295400"/>
            <a:ext cx="1676400" cy="5486400"/>
            <a:chOff x="3886200" y="1295400"/>
            <a:chExt cx="1676400" cy="5486400"/>
          </a:xfrm>
        </p:grpSpPr>
        <p:sp>
          <p:nvSpPr>
            <p:cNvPr id="13" name="Rectangle 12"/>
            <p:cNvSpPr/>
            <p:nvPr/>
          </p:nvSpPr>
          <p:spPr>
            <a:xfrm>
              <a:off x="3886200" y="1295400"/>
              <a:ext cx="1676400" cy="5486400"/>
            </a:xfrm>
            <a:prstGeom prst="rect">
              <a:avLst/>
            </a:prstGeom>
            <a:solidFill>
              <a:srgbClr val="0000FF">
                <a:alpha val="10196"/>
              </a:srgbClr>
            </a:solidFill>
            <a:ln w="12700">
              <a:no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3560" name="TextBox 7"/>
            <p:cNvSpPr txBox="1">
              <a:spLocks noChangeArrowheads="1"/>
            </p:cNvSpPr>
            <p:nvPr/>
          </p:nvSpPr>
          <p:spPr bwMode="auto">
            <a:xfrm>
              <a:off x="4548711" y="6411178"/>
              <a:ext cx="31451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C</a:t>
              </a:r>
            </a:p>
          </p:txBody>
        </p:sp>
      </p:grpSp>
      <p:sp>
        <p:nvSpPr>
          <p:cNvPr id="23558" name="Title 4"/>
          <p:cNvSpPr>
            <a:spLocks noGrp="1"/>
          </p:cNvSpPr>
          <p:nvPr>
            <p:ph type="title"/>
          </p:nvPr>
        </p:nvSpPr>
        <p:spPr>
          <a:xfrm>
            <a:off x="0" y="0"/>
            <a:ext cx="9144000" cy="1219200"/>
          </a:xfrm>
        </p:spPr>
        <p:txBody>
          <a:bodyPr/>
          <a:lstStyle/>
          <a:p>
            <a:r>
              <a:rPr lang="en-US" dirty="0" smtClean="0"/>
              <a:t>74LS163 Timing Diagram</a:t>
            </a:r>
            <a:br>
              <a:rPr lang="en-US" dirty="0" smtClean="0"/>
            </a:br>
            <a:r>
              <a:rPr lang="en-US" sz="2400" dirty="0" smtClean="0"/>
              <a:t>(2 of 3)</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TW - Master">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TW - Master - Them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FF0000"/>
          </a:solidFill>
          <a:headEnd type="oval" w="sm" len="sm"/>
          <a:tailEnd type="oval" w="sm" len="sm"/>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rgbClr val="FF0000"/>
          </a:solidFill>
          <a:headEnd type="ova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PLTW - Master</Template>
  <TotalTime>4128</TotalTime>
  <Words>2727</Words>
  <Application>Microsoft Office PowerPoint</Application>
  <PresentationFormat>On-screen Show (4:3)</PresentationFormat>
  <Paragraphs>453</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PLTW - Master</vt:lpstr>
      <vt:lpstr>PLTW - Master - Theme</vt:lpstr>
      <vt:lpstr>PowerPoint Presentation</vt:lpstr>
      <vt:lpstr>Synchronous MSI Counter</vt:lpstr>
      <vt:lpstr>74LS163 Synchronous Binary Up Counter</vt:lpstr>
      <vt:lpstr>74LS163 Component Diagram</vt:lpstr>
      <vt:lpstr>74LS163 Signal Descriptions (1 of 2)</vt:lpstr>
      <vt:lpstr>74LS163 Signal Descriptions (2 of 2)</vt:lpstr>
      <vt:lpstr>74LS163 Logic Diagram</vt:lpstr>
      <vt:lpstr>74LS163 Timing Diagram (1 of 3)</vt:lpstr>
      <vt:lpstr>74LS163 Timing Diagram (2 of 3)</vt:lpstr>
      <vt:lpstr>74LS163 Timing Diagram (3 of 3)</vt:lpstr>
      <vt:lpstr>74LS163 Design Example #1</vt:lpstr>
      <vt:lpstr>74LS163 Design Example #2</vt:lpstr>
      <vt:lpstr>74LS193 Synchronous Binary Up/Down Ctr</vt:lpstr>
      <vt:lpstr>74LS193 Component Diagram</vt:lpstr>
      <vt:lpstr>74LS193 Signal Descriptions (1 of 2)</vt:lpstr>
      <vt:lpstr>74LS193 Signal Descriptions (2 of 2)</vt:lpstr>
      <vt:lpstr>74LS193 Logic Diagram</vt:lpstr>
      <vt:lpstr>74LS193 Timing Diagram (1 of 3)</vt:lpstr>
      <vt:lpstr>74LS193 Timing Diagram (2 of 3)</vt:lpstr>
      <vt:lpstr>74LS193 Timing Diagram (3 of 3)</vt:lpstr>
      <vt:lpstr>74LS193 Design Example #1</vt:lpstr>
      <vt:lpstr>74LS193 Design Example #2</vt:lpstr>
      <vt:lpstr>74LS193 Design Example #2</vt:lpstr>
    </vt:vector>
  </TitlesOfParts>
  <Manager>Jason Rausch</Manager>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Asynchronous Counters with MSI Gates</dc:title>
  <dc:subject>Digital Electronics - PLTW</dc:subject>
  <dc:creator>DE Revison Team</dc:creator>
  <cp:keywords>Presentation</cp:keywords>
  <cp:lastModifiedBy>Jason Rausch</cp:lastModifiedBy>
  <cp:revision>68</cp:revision>
  <dcterms:created xsi:type="dcterms:W3CDTF">2008-03-24T14:30:01Z</dcterms:created>
  <dcterms:modified xsi:type="dcterms:W3CDTF">2014-02-20T01:59:49Z</dcterms:modified>
</cp:coreProperties>
</file>