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0" r:id="rId4"/>
    <p:sldId id="345" r:id="rId5"/>
    <p:sldId id="333" r:id="rId6"/>
    <p:sldId id="349" r:id="rId7"/>
    <p:sldId id="350" r:id="rId8"/>
    <p:sldId id="351" r:id="rId9"/>
    <p:sldId id="352" r:id="rId10"/>
    <p:sldId id="353" r:id="rId11"/>
    <p:sldId id="35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663300"/>
    <a:srgbClr val="FF6600"/>
    <a:srgbClr val="FFCC99"/>
    <a:srgbClr val="FFCCCC"/>
    <a:srgbClr val="FFCC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8" autoAdjust="0"/>
    <p:restoredTop sz="83030" autoAdjust="0"/>
  </p:normalViewPr>
  <p:slideViewPr>
    <p:cSldViewPr>
      <p:cViewPr>
        <p:scale>
          <a:sx n="70" d="100"/>
          <a:sy n="70" d="100"/>
        </p:scale>
        <p:origin x="-1944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0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DB29F123-204F-44ED-8D22-3479839E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639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7880C925-3874-423E-B835-02FFA53A2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8806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FF4D-AD28-4BDF-A2FA-2E30848503F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6630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31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4-Bit Synchronous Down Counter designed with J/K flip-flops.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BB8F47-8AAC-498D-A3C4-983B0A3C5D5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38E389-75F2-4F4D-A1F8-583B7F48544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provides the definition of synchronous counters.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EA0514-7480-4EEA-B030-ABF82BF225C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Theory of operation of a 3-Bit Synchronous Up Counter.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009544-C6C9-41CF-A540-B45478F176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3-Bit Synchronous Up Counter designed with J/K flip-flops.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EBDFA3-C4AF-4EDC-8A75-EB68A6861A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3-Bit Synchronous Up Counter timing diagram.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2A916C-2FD3-4951-A9F7-BC2E39C713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4-Bit Synchronous Up Counter designed with J/K flip-flops.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89284-80F5-44CC-93C2-E1CA2449D5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Theory of operation of a 3-Bit Synchronous Down Counter.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1E9A0-A9C8-44F2-91B8-1297D8B5D77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3-Bit Synchronous Down Counter designed with J/K flip-flops.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3.3 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A15FD-9751-4AEE-B895-9B7B811D823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8"/>
          <p:cNvSpPr txBox="1">
            <a:spLocks noChangeArrowheads="1"/>
          </p:cNvSpPr>
          <p:nvPr/>
        </p:nvSpPr>
        <p:spPr bwMode="auto">
          <a:xfrm flipH="1">
            <a:off x="2514600" y="4876800"/>
            <a:ext cx="419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8CF3-A355-42D5-AEB3-208F8C5D0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8A3E-9447-48BC-BC90-12B596912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6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94AC-4BC6-4E1E-B267-16A276802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2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C2FF1-5B7B-4435-95B4-6B489E9A55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366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89AD-3C79-45DA-9F4D-92284CC02C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40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6F24-7E9E-43CD-97F2-DBC3130D8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6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4D0B-73BE-4F87-952B-DF733D7E1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40D9-9D0F-4B95-ABD1-58AB3CCF2F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38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878FD-FAD0-4FAD-A6BD-A75EF10EA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8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E8D6F-506E-4FF3-A8FB-0A2766A91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85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1B55E-3CE0-42B4-9C99-EEA4CBAD6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6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7F07C-9837-4E37-B087-C2E326E1CA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94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E6D8-49FF-48A0-8FF1-AFA615D0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56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6BFFA-7642-4370-8C0D-F7D1E94AEF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74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4C9E-FA26-4EBC-8A1F-09BD5494A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28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AA938-8635-48DD-93E4-5B295F7233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13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9ECE-B6D4-474B-AA9F-88C1D8603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0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DF4E-E8A1-41D4-865F-34338B4AB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2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12C9-BE3C-49AD-9D60-C0ACABB60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5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05B8-3EC6-45E7-BA38-93CB31156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80FBC-43F8-47B4-A203-6EB197CDD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1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D3A3F-987A-45EA-A2D3-85B6B8C19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0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75D3F-AC67-453F-8401-78F387295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5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82F2C-2B76-41A5-B253-A6B7DBA51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9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A669DC0-A8BB-4903-9890-E32D18D750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38" r:id="rId1"/>
    <p:sldLayoutId id="2147485139" r:id="rId2"/>
    <p:sldLayoutId id="2147485126" r:id="rId3"/>
    <p:sldLayoutId id="2147485140" r:id="rId4"/>
    <p:sldLayoutId id="2147485141" r:id="rId5"/>
    <p:sldLayoutId id="2147485142" r:id="rId6"/>
    <p:sldLayoutId id="2147485127" r:id="rId7"/>
    <p:sldLayoutId id="2147485128" r:id="rId8"/>
    <p:sldLayoutId id="2147485129" r:id="rId9"/>
    <p:sldLayoutId id="2147485143" r:id="rId10"/>
    <p:sldLayoutId id="21474851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9E608B8-5DDE-457B-84D7-804B11C2B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4" r:id="rId1"/>
    <p:sldLayoutId id="2147485145" r:id="rId2"/>
    <p:sldLayoutId id="2147485131" r:id="rId3"/>
    <p:sldLayoutId id="2147485146" r:id="rId4"/>
    <p:sldLayoutId id="2147485147" r:id="rId5"/>
    <p:sldLayoutId id="2147485148" r:id="rId6"/>
    <p:sldLayoutId id="2147485132" r:id="rId7"/>
    <p:sldLayoutId id="2147485133" r:id="rId8"/>
    <p:sldLayoutId id="2147485134" r:id="rId9"/>
    <p:sldLayoutId id="2147485149" r:id="rId10"/>
    <p:sldLayoutId id="2147485135" r:id="rId11"/>
    <p:sldLayoutId id="2147485136" r:id="rId12"/>
    <p:sldLayoutId id="214748513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Synchronous Counters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-2721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4-Bit Synch Down Counter: Circuit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9F9AA-4EBA-4EAA-84B8-14231AE150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371600"/>
            <a:ext cx="4694238" cy="52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26"/>
          <p:cNvSpPr txBox="1">
            <a:spLocks noChangeArrowheads="1"/>
          </p:cNvSpPr>
          <p:nvPr/>
        </p:nvSpPr>
        <p:spPr bwMode="auto">
          <a:xfrm>
            <a:off x="4598988" y="3352800"/>
            <a:ext cx="305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 AND Q0=0</a:t>
            </a:r>
          </a:p>
        </p:txBody>
      </p:sp>
      <p:sp>
        <p:nvSpPr>
          <p:cNvPr id="24582" name="TextBox 27"/>
          <p:cNvSpPr txBox="1">
            <a:spLocks noChangeArrowheads="1"/>
          </p:cNvSpPr>
          <p:nvPr/>
        </p:nvSpPr>
        <p:spPr bwMode="auto">
          <a:xfrm>
            <a:off x="4572000" y="4495800"/>
            <a:ext cx="372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 Falling Edge of CLOCK  AND Q0=0 &amp; Q1=0</a:t>
            </a:r>
          </a:p>
        </p:txBody>
      </p:sp>
      <p:sp>
        <p:nvSpPr>
          <p:cNvPr id="24583" name="TextBox 25"/>
          <p:cNvSpPr txBox="1">
            <a:spLocks noChangeArrowheads="1"/>
          </p:cNvSpPr>
          <p:nvPr/>
        </p:nvSpPr>
        <p:spPr bwMode="auto">
          <a:xfrm>
            <a:off x="4586288" y="2286000"/>
            <a:ext cx="204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4572000" y="5562600"/>
            <a:ext cx="438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 Falling Edge of CLOCK  AND Q0=0 &amp; Q1=0 &amp; Q2=0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Synchronous Counter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C05C7-787C-4CBB-B9FA-80F7D0ADBBB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57200" y="12954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320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Define synchronous</a:t>
            </a:r>
            <a:r>
              <a:rPr lang="en-US" sz="2800" i="1"/>
              <a:t> counters</a:t>
            </a:r>
            <a:r>
              <a:rPr lang="en-US" sz="2800"/>
              <a:t>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Provide examples of 3-Bit and 4-Bit synchronous up counters.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Provide examples of 3-Bit and 4-Bit synchronous down counters.</a:t>
            </a:r>
          </a:p>
          <a:p>
            <a:pPr eaLnBrk="1" hangingPunct="1">
              <a:spcAft>
                <a:spcPts val="600"/>
              </a:spcAft>
            </a:pPr>
            <a:endParaRPr lang="en-US" sz="24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1772" y="0"/>
            <a:ext cx="9165771" cy="1219200"/>
          </a:xfrm>
        </p:spPr>
        <p:txBody>
          <a:bodyPr/>
          <a:lstStyle/>
          <a:p>
            <a:r>
              <a:rPr lang="en-US" dirty="0" smtClean="0"/>
              <a:t>Synchronous Counters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All flip-flops are simultaneously clocked by an external clock.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Synchronous counters are faster than asynchronous counters </a:t>
            </a:r>
            <a:r>
              <a:rPr lang="en-US" sz="2800" dirty="0" smtClean="0"/>
              <a:t>at simultaneous </a:t>
            </a:r>
            <a:r>
              <a:rPr lang="en-US" sz="2800" dirty="0" smtClean="0"/>
              <a:t>clocking.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Synchronous counters do not suffer from the ripple effect that asynchronous counters do.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Synchronous counters require more logic than asynchronous counters.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74CBF-5B3B-407B-B65F-CE3F4221964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794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3-Bit Synch Up Counter: Theory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96EEF-595C-4328-A23A-8376CED410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57263" y="1295400"/>
          <a:ext cx="6967531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271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Q0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CLOCK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20950" y="3414713"/>
            <a:ext cx="4943475" cy="823912"/>
            <a:chOff x="2520359" y="3415352"/>
            <a:chExt cx="4943855" cy="822960"/>
          </a:xfrm>
        </p:grpSpPr>
        <p:sp>
          <p:nvSpPr>
            <p:cNvPr id="15" name="Arc 14"/>
            <p:cNvSpPr/>
            <p:nvPr/>
          </p:nvSpPr>
          <p:spPr>
            <a:xfrm flipH="1">
              <a:off x="2520359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 flipH="1">
              <a:off x="3172872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Arc 16"/>
            <p:cNvSpPr/>
            <p:nvPr/>
          </p:nvSpPr>
          <p:spPr>
            <a:xfrm flipH="1">
              <a:off x="3823797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flipH="1">
              <a:off x="4476309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5127234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H="1">
              <a:off x="5779748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flipH="1">
              <a:off x="6430673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flipH="1">
              <a:off x="7083185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95363" y="4724400"/>
            <a:ext cx="431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 : Toggles On Falling Edge of CLOCK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95363" y="5116513"/>
            <a:ext cx="5162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 : Toggles On Falling Edge of CLOCK &amp; Q0=1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5363" y="5573713"/>
            <a:ext cx="601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 : Toggles On Falling Edge of CLOCK &amp; Q0=1 &amp; Q1=1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048000" y="2770188"/>
            <a:ext cx="4572000" cy="1474787"/>
            <a:chOff x="3048000" y="2770496"/>
            <a:chExt cx="4572000" cy="1475096"/>
          </a:xfrm>
        </p:grpSpPr>
        <p:grpSp>
          <p:nvGrpSpPr>
            <p:cNvPr id="18698" name="Group 30"/>
            <p:cNvGrpSpPr>
              <a:grpSpLocks/>
            </p:cNvGrpSpPr>
            <p:nvPr/>
          </p:nvGrpSpPr>
          <p:grpSpPr bwMode="auto">
            <a:xfrm>
              <a:off x="3048000" y="2778456"/>
              <a:ext cx="640080" cy="1467136"/>
              <a:chOff x="3048000" y="2778456"/>
              <a:chExt cx="640080" cy="1467136"/>
            </a:xfrm>
          </p:grpSpPr>
          <p:sp>
            <p:nvSpPr>
              <p:cNvPr id="29" name="Arc 28"/>
              <p:cNvSpPr/>
              <p:nvPr/>
            </p:nvSpPr>
            <p:spPr>
              <a:xfrm flipH="1">
                <a:off x="3048000" y="2783199"/>
                <a:ext cx="639763" cy="1462393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 flipH="1">
                <a:off x="3151188" y="2778435"/>
                <a:ext cx="381000" cy="822497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699" name="Group 31"/>
            <p:cNvGrpSpPr>
              <a:grpSpLocks/>
            </p:cNvGrpSpPr>
            <p:nvPr/>
          </p:nvGrpSpPr>
          <p:grpSpPr bwMode="auto">
            <a:xfrm>
              <a:off x="4361824" y="2770496"/>
              <a:ext cx="640080" cy="1467136"/>
              <a:chOff x="3048000" y="2778456"/>
              <a:chExt cx="640080" cy="1467136"/>
            </a:xfrm>
          </p:grpSpPr>
          <p:sp>
            <p:nvSpPr>
              <p:cNvPr id="33" name="Arc 32"/>
              <p:cNvSpPr/>
              <p:nvPr/>
            </p:nvSpPr>
            <p:spPr>
              <a:xfrm flipH="1">
                <a:off x="3048626" y="2783219"/>
                <a:ext cx="639763" cy="1462394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 flipH="1">
                <a:off x="3151814" y="2778456"/>
                <a:ext cx="381000" cy="822497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700" name="Group 34"/>
            <p:cNvGrpSpPr>
              <a:grpSpLocks/>
            </p:cNvGrpSpPr>
            <p:nvPr/>
          </p:nvGrpSpPr>
          <p:grpSpPr bwMode="auto">
            <a:xfrm>
              <a:off x="5657224" y="2770496"/>
              <a:ext cx="640080" cy="1467136"/>
              <a:chOff x="3048000" y="2778456"/>
              <a:chExt cx="640080" cy="1467136"/>
            </a:xfrm>
          </p:grpSpPr>
          <p:sp>
            <p:nvSpPr>
              <p:cNvPr id="36" name="Arc 35"/>
              <p:cNvSpPr/>
              <p:nvPr/>
            </p:nvSpPr>
            <p:spPr>
              <a:xfrm flipH="1">
                <a:off x="3048626" y="2783219"/>
                <a:ext cx="639763" cy="1462394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Arc 36"/>
              <p:cNvSpPr/>
              <p:nvPr/>
            </p:nvSpPr>
            <p:spPr>
              <a:xfrm flipH="1">
                <a:off x="3151814" y="2778456"/>
                <a:ext cx="381000" cy="822497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701" name="Group 37"/>
            <p:cNvGrpSpPr>
              <a:grpSpLocks/>
            </p:cNvGrpSpPr>
            <p:nvPr/>
          </p:nvGrpSpPr>
          <p:grpSpPr bwMode="auto">
            <a:xfrm>
              <a:off x="6979920" y="2770496"/>
              <a:ext cx="640080" cy="1467136"/>
              <a:chOff x="3048000" y="2778456"/>
              <a:chExt cx="640080" cy="1467136"/>
            </a:xfrm>
          </p:grpSpPr>
          <p:sp>
            <p:nvSpPr>
              <p:cNvPr id="39" name="Arc 38"/>
              <p:cNvSpPr/>
              <p:nvPr/>
            </p:nvSpPr>
            <p:spPr>
              <a:xfrm flipH="1">
                <a:off x="3048318" y="2783219"/>
                <a:ext cx="639762" cy="1462394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" name="Arc 39"/>
              <p:cNvSpPr/>
              <p:nvPr/>
            </p:nvSpPr>
            <p:spPr>
              <a:xfrm flipH="1">
                <a:off x="3151505" y="2778456"/>
                <a:ext cx="381000" cy="822497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4160838" y="2147888"/>
            <a:ext cx="3625850" cy="2112962"/>
            <a:chOff x="4161432" y="2147248"/>
            <a:chExt cx="3624616" cy="2113352"/>
          </a:xfrm>
        </p:grpSpPr>
        <p:grpSp>
          <p:nvGrpSpPr>
            <p:cNvPr id="18690" name="Group 46"/>
            <p:cNvGrpSpPr>
              <a:grpSpLocks/>
            </p:cNvGrpSpPr>
            <p:nvPr/>
          </p:nvGrpSpPr>
          <p:grpSpPr bwMode="auto">
            <a:xfrm>
              <a:off x="4161432" y="2157480"/>
              <a:ext cx="1021080" cy="2103120"/>
              <a:chOff x="4161432" y="2157480"/>
              <a:chExt cx="1021080" cy="2103120"/>
            </a:xfrm>
          </p:grpSpPr>
          <p:sp>
            <p:nvSpPr>
              <p:cNvPr id="43" name="Arc 42"/>
              <p:cNvSpPr/>
              <p:nvPr/>
            </p:nvSpPr>
            <p:spPr>
              <a:xfrm flipH="1">
                <a:off x="4161432" y="2156775"/>
                <a:ext cx="1020414" cy="2103825"/>
              </a:xfrm>
              <a:prstGeom prst="arc">
                <a:avLst>
                  <a:gd name="adj1" fmla="val 16200000"/>
                  <a:gd name="adj2" fmla="val 5305129"/>
                </a:avLst>
              </a:prstGeom>
              <a:ln w="12700">
                <a:solidFill>
                  <a:srgbClr val="00B050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 flipH="1">
                <a:off x="4420106" y="2186942"/>
                <a:ext cx="380870" cy="731973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 flipH="1">
                <a:off x="4267758" y="2209172"/>
                <a:ext cx="607806" cy="1829137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691" name="Group 48"/>
            <p:cNvGrpSpPr>
              <a:grpSpLocks/>
            </p:cNvGrpSpPr>
            <p:nvPr/>
          </p:nvGrpSpPr>
          <p:grpSpPr bwMode="auto">
            <a:xfrm>
              <a:off x="6764968" y="2147248"/>
              <a:ext cx="1021080" cy="2103120"/>
              <a:chOff x="4161432" y="2157480"/>
              <a:chExt cx="1021080" cy="2103120"/>
            </a:xfrm>
          </p:grpSpPr>
          <p:sp>
            <p:nvSpPr>
              <p:cNvPr id="50" name="Arc 49"/>
              <p:cNvSpPr/>
              <p:nvPr/>
            </p:nvSpPr>
            <p:spPr>
              <a:xfrm flipH="1">
                <a:off x="4162097" y="2157480"/>
                <a:ext cx="1020415" cy="2103825"/>
              </a:xfrm>
              <a:prstGeom prst="arc">
                <a:avLst>
                  <a:gd name="adj1" fmla="val 16200000"/>
                  <a:gd name="adj2" fmla="val 5305129"/>
                </a:avLst>
              </a:prstGeom>
              <a:ln w="12700">
                <a:solidFill>
                  <a:srgbClr val="00B050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Arc 50"/>
              <p:cNvSpPr/>
              <p:nvPr/>
            </p:nvSpPr>
            <p:spPr>
              <a:xfrm flipH="1">
                <a:off x="4420772" y="2187648"/>
                <a:ext cx="380870" cy="731973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" name="Arc 51"/>
              <p:cNvSpPr/>
              <p:nvPr/>
            </p:nvSpPr>
            <p:spPr>
              <a:xfrm flipH="1">
                <a:off x="4268424" y="2209877"/>
                <a:ext cx="607805" cy="1829137"/>
              </a:xfrm>
              <a:prstGeom prst="arc">
                <a:avLst>
                  <a:gd name="adj1" fmla="val 16200000"/>
                  <a:gd name="adj2" fmla="val 1891619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10886"/>
            <a:ext cx="9144000" cy="120831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3-Bit Synch Up Counter: Circuit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6B09A-3C6C-4714-B912-2912E24FAC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5563"/>
            <a:ext cx="5791200" cy="53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26"/>
          <p:cNvSpPr txBox="1">
            <a:spLocks noChangeArrowheads="1"/>
          </p:cNvSpPr>
          <p:nvPr/>
        </p:nvSpPr>
        <p:spPr bwMode="auto">
          <a:xfrm>
            <a:off x="5575300" y="3971925"/>
            <a:ext cx="295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 AND Q0=1</a:t>
            </a:r>
          </a:p>
        </p:txBody>
      </p:sp>
      <p:sp>
        <p:nvSpPr>
          <p:cNvPr id="19462" name="TextBox 27"/>
          <p:cNvSpPr txBox="1">
            <a:spLocks noChangeArrowheads="1"/>
          </p:cNvSpPr>
          <p:nvPr/>
        </p:nvSpPr>
        <p:spPr bwMode="auto">
          <a:xfrm>
            <a:off x="5548313" y="5334000"/>
            <a:ext cx="372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 Falling Edge of CLOCK  AND Q0=1 &amp; Q1=1</a:t>
            </a:r>
          </a:p>
        </p:txBody>
      </p:sp>
      <p:sp>
        <p:nvSpPr>
          <p:cNvPr id="19463" name="TextBox 25"/>
          <p:cNvSpPr txBox="1">
            <a:spLocks noChangeArrowheads="1"/>
          </p:cNvSpPr>
          <p:nvPr/>
        </p:nvSpPr>
        <p:spPr bwMode="auto">
          <a:xfrm>
            <a:off x="5562600" y="2524125"/>
            <a:ext cx="2097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3-Bit Synch Up Counter: Timing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7F514-9EBD-4A4B-9911-F11A4E1252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4862513"/>
            <a:ext cx="71786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76200" y="4962525"/>
            <a:ext cx="633413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Aft>
                <a:spcPts val="1200"/>
              </a:spcAft>
            </a:pPr>
            <a:r>
              <a:rPr lang="en-US"/>
              <a:t>Q2</a:t>
            </a:r>
          </a:p>
          <a:p>
            <a:pPr algn="r" eaLnBrk="1" hangingPunct="1">
              <a:spcAft>
                <a:spcPts val="1200"/>
              </a:spcAft>
            </a:pPr>
            <a:r>
              <a:rPr lang="en-US"/>
              <a:t>Q1</a:t>
            </a:r>
          </a:p>
          <a:p>
            <a:pPr algn="r" eaLnBrk="1" hangingPunct="1">
              <a:spcAft>
                <a:spcPts val="1200"/>
              </a:spcAft>
            </a:pPr>
            <a:r>
              <a:rPr lang="en-US"/>
              <a:t>Q0</a:t>
            </a:r>
          </a:p>
          <a:p>
            <a:pPr algn="r" eaLnBrk="1" hangingPunct="1">
              <a:spcAft>
                <a:spcPts val="1200"/>
              </a:spcAft>
            </a:pPr>
            <a:r>
              <a:rPr lang="en-US"/>
              <a:t>CLK</a:t>
            </a:r>
          </a:p>
        </p:txBody>
      </p:sp>
      <p:sp>
        <p:nvSpPr>
          <p:cNvPr id="20486" name="TextBox 63"/>
          <p:cNvSpPr txBox="1">
            <a:spLocks noChangeArrowheads="1"/>
          </p:cNvSpPr>
          <p:nvPr/>
        </p:nvSpPr>
        <p:spPr bwMode="auto">
          <a:xfrm>
            <a:off x="908050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“0”</a:t>
            </a:r>
          </a:p>
        </p:txBody>
      </p:sp>
      <p:sp>
        <p:nvSpPr>
          <p:cNvPr id="20487" name="TextBox 64"/>
          <p:cNvSpPr txBox="1">
            <a:spLocks noChangeArrowheads="1"/>
          </p:cNvSpPr>
          <p:nvPr/>
        </p:nvSpPr>
        <p:spPr bwMode="auto">
          <a:xfrm>
            <a:off x="2589213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“2”</a:t>
            </a:r>
          </a:p>
        </p:txBody>
      </p:sp>
      <p:sp>
        <p:nvSpPr>
          <p:cNvPr id="20488" name="TextBox 65"/>
          <p:cNvSpPr txBox="1">
            <a:spLocks noChangeArrowheads="1"/>
          </p:cNvSpPr>
          <p:nvPr/>
        </p:nvSpPr>
        <p:spPr bwMode="auto">
          <a:xfrm>
            <a:off x="4270375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“4”</a:t>
            </a:r>
          </a:p>
        </p:txBody>
      </p:sp>
      <p:sp>
        <p:nvSpPr>
          <p:cNvPr id="20489" name="TextBox 66"/>
          <p:cNvSpPr txBox="1">
            <a:spLocks noChangeArrowheads="1"/>
          </p:cNvSpPr>
          <p:nvPr/>
        </p:nvSpPr>
        <p:spPr bwMode="auto">
          <a:xfrm>
            <a:off x="5953125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“6”</a:t>
            </a:r>
          </a:p>
        </p:txBody>
      </p:sp>
      <p:sp>
        <p:nvSpPr>
          <p:cNvPr id="20490" name="TextBox 63"/>
          <p:cNvSpPr txBox="1">
            <a:spLocks noChangeArrowheads="1"/>
          </p:cNvSpPr>
          <p:nvPr/>
        </p:nvSpPr>
        <p:spPr bwMode="auto">
          <a:xfrm>
            <a:off x="1749425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“1”</a:t>
            </a:r>
          </a:p>
        </p:txBody>
      </p:sp>
      <p:sp>
        <p:nvSpPr>
          <p:cNvPr id="20491" name="TextBox 64"/>
          <p:cNvSpPr txBox="1">
            <a:spLocks noChangeArrowheads="1"/>
          </p:cNvSpPr>
          <p:nvPr/>
        </p:nvSpPr>
        <p:spPr bwMode="auto">
          <a:xfrm>
            <a:off x="3430588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“3”</a:t>
            </a:r>
          </a:p>
        </p:txBody>
      </p:sp>
      <p:sp>
        <p:nvSpPr>
          <p:cNvPr id="20492" name="TextBox 65"/>
          <p:cNvSpPr txBox="1">
            <a:spLocks noChangeArrowheads="1"/>
          </p:cNvSpPr>
          <p:nvPr/>
        </p:nvSpPr>
        <p:spPr bwMode="auto">
          <a:xfrm>
            <a:off x="5111750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“5”</a:t>
            </a:r>
          </a:p>
        </p:txBody>
      </p:sp>
      <p:sp>
        <p:nvSpPr>
          <p:cNvPr id="20493" name="TextBox 63"/>
          <p:cNvSpPr txBox="1">
            <a:spLocks noChangeArrowheads="1"/>
          </p:cNvSpPr>
          <p:nvPr/>
        </p:nvSpPr>
        <p:spPr bwMode="auto">
          <a:xfrm>
            <a:off x="6792913" y="4114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“7”</a:t>
            </a:r>
          </a:p>
        </p:txBody>
      </p:sp>
      <p:sp>
        <p:nvSpPr>
          <p:cNvPr id="81" name="Right Brace 80"/>
          <p:cNvSpPr/>
          <p:nvPr/>
        </p:nvSpPr>
        <p:spPr>
          <a:xfrm rot="16200000">
            <a:off x="998538" y="4221162"/>
            <a:ext cx="274638" cy="823913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5" name="Right Brace 84"/>
          <p:cNvSpPr/>
          <p:nvPr/>
        </p:nvSpPr>
        <p:spPr>
          <a:xfrm rot="16200000">
            <a:off x="1836738" y="4221162"/>
            <a:ext cx="274638" cy="823913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ight Brace 85"/>
          <p:cNvSpPr/>
          <p:nvPr/>
        </p:nvSpPr>
        <p:spPr>
          <a:xfrm rot="16200000">
            <a:off x="2690019" y="4221956"/>
            <a:ext cx="274638" cy="822325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7" name="Right Brace 86"/>
          <p:cNvSpPr/>
          <p:nvPr/>
        </p:nvSpPr>
        <p:spPr>
          <a:xfrm rot="16200000">
            <a:off x="3528219" y="4221956"/>
            <a:ext cx="274638" cy="822325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8" name="Right Brace 87"/>
          <p:cNvSpPr/>
          <p:nvPr/>
        </p:nvSpPr>
        <p:spPr>
          <a:xfrm rot="16200000">
            <a:off x="4351338" y="4221162"/>
            <a:ext cx="274638" cy="823913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9" name="Right Brace 88"/>
          <p:cNvSpPr/>
          <p:nvPr/>
        </p:nvSpPr>
        <p:spPr>
          <a:xfrm rot="16200000">
            <a:off x="5189538" y="4221162"/>
            <a:ext cx="274638" cy="823913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0" name="Right Brace 89"/>
          <p:cNvSpPr/>
          <p:nvPr/>
        </p:nvSpPr>
        <p:spPr>
          <a:xfrm rot="16200000">
            <a:off x="6042819" y="4221956"/>
            <a:ext cx="274638" cy="822325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1" name="Right Brace 90"/>
          <p:cNvSpPr/>
          <p:nvPr/>
        </p:nvSpPr>
        <p:spPr>
          <a:xfrm rot="16200000">
            <a:off x="6881019" y="4221956"/>
            <a:ext cx="274638" cy="822325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050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30480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4-Bit Synch Up Counter: Circuit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C265B-B9B9-41A2-92F5-279BD604DD4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1508" name="TextBox 26"/>
          <p:cNvSpPr txBox="1">
            <a:spLocks noChangeArrowheads="1"/>
          </p:cNvSpPr>
          <p:nvPr/>
        </p:nvSpPr>
        <p:spPr bwMode="auto">
          <a:xfrm>
            <a:off x="4598988" y="3429000"/>
            <a:ext cx="295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 AND Q0=1</a:t>
            </a:r>
          </a:p>
        </p:txBody>
      </p:sp>
      <p:sp>
        <p:nvSpPr>
          <p:cNvPr id="21509" name="TextBox 27"/>
          <p:cNvSpPr txBox="1">
            <a:spLocks noChangeArrowheads="1"/>
          </p:cNvSpPr>
          <p:nvPr/>
        </p:nvSpPr>
        <p:spPr bwMode="auto">
          <a:xfrm>
            <a:off x="4572000" y="4572000"/>
            <a:ext cx="372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 Falling Edge of CLOCK  AND Q0=1 &amp; Q1=1</a:t>
            </a:r>
          </a:p>
        </p:txBody>
      </p:sp>
      <p:sp>
        <p:nvSpPr>
          <p:cNvPr id="21510" name="TextBox 25"/>
          <p:cNvSpPr txBox="1">
            <a:spLocks noChangeArrowheads="1"/>
          </p:cNvSpPr>
          <p:nvPr/>
        </p:nvSpPr>
        <p:spPr bwMode="auto">
          <a:xfrm>
            <a:off x="4586288" y="2286000"/>
            <a:ext cx="204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</a:t>
            </a: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51961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4572000" y="5724525"/>
            <a:ext cx="4481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 Falling Edge of CLOCK  AND Q0=1 &amp; Q1=1 &amp; Q2=1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10886"/>
            <a:ext cx="9144000" cy="120831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3-Bit Synch Down Counter: Theory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DE29F-881C-4214-B410-8E4928FDA6A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95363" y="4724400"/>
            <a:ext cx="431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 : Toggles On Falling Edge of CLOCK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95363" y="5116513"/>
            <a:ext cx="5291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 : Toggles On Falling Edge of CLOCK &amp; Q0=0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5363" y="5573713"/>
            <a:ext cx="601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 : Toggles On Falling Edge of CLOCK &amp; Q0=0 &amp; Q1=0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958850" y="1311275"/>
          <a:ext cx="6967531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271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  <a:gridCol w="32607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0" dirty="0">
                        <a:solidFill>
                          <a:srgbClr val="0000FF"/>
                        </a:solidFill>
                      </a:endParaRPr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Q0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CLOCK</a:t>
                      </a:r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6" marR="9143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20950" y="3414713"/>
            <a:ext cx="4943475" cy="823912"/>
            <a:chOff x="2520359" y="3415352"/>
            <a:chExt cx="4943855" cy="822960"/>
          </a:xfrm>
        </p:grpSpPr>
        <p:sp>
          <p:nvSpPr>
            <p:cNvPr id="15" name="Arc 14"/>
            <p:cNvSpPr/>
            <p:nvPr/>
          </p:nvSpPr>
          <p:spPr>
            <a:xfrm flipH="1">
              <a:off x="2520359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 flipH="1">
              <a:off x="3172872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Arc 16"/>
            <p:cNvSpPr/>
            <p:nvPr/>
          </p:nvSpPr>
          <p:spPr>
            <a:xfrm flipH="1">
              <a:off x="3823797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flipH="1">
              <a:off x="4476309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5127234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H="1">
              <a:off x="5779748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flipH="1">
              <a:off x="6430673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flipH="1">
              <a:off x="7083185" y="3415352"/>
              <a:ext cx="381029" cy="822960"/>
            </a:xfrm>
            <a:prstGeom prst="arc">
              <a:avLst>
                <a:gd name="adj1" fmla="val 16200000"/>
                <a:gd name="adj2" fmla="val 5248433"/>
              </a:avLst>
            </a:prstGeom>
            <a:ln w="12700">
              <a:solidFill>
                <a:srgbClr val="FF0000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2941638" y="2771775"/>
            <a:ext cx="4783137" cy="1590675"/>
            <a:chOff x="2941320" y="2771775"/>
            <a:chExt cx="4783455" cy="1590675"/>
          </a:xfrm>
        </p:grpSpPr>
        <p:grpSp>
          <p:nvGrpSpPr>
            <p:cNvPr id="22794" name="Group 57"/>
            <p:cNvGrpSpPr>
              <a:grpSpLocks/>
            </p:cNvGrpSpPr>
            <p:nvPr/>
          </p:nvGrpSpPr>
          <p:grpSpPr bwMode="auto">
            <a:xfrm>
              <a:off x="2941320" y="2782552"/>
              <a:ext cx="868680" cy="1579898"/>
              <a:chOff x="2941320" y="2782552"/>
              <a:chExt cx="868680" cy="1579898"/>
            </a:xfrm>
          </p:grpSpPr>
          <p:sp>
            <p:nvSpPr>
              <p:cNvPr id="29" name="Arc 28"/>
              <p:cNvSpPr/>
              <p:nvPr/>
            </p:nvSpPr>
            <p:spPr>
              <a:xfrm flipH="1">
                <a:off x="2941320" y="2782888"/>
                <a:ext cx="868420" cy="1462087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 flipH="1">
                <a:off x="3074679" y="2797175"/>
                <a:ext cx="506446" cy="1565275"/>
              </a:xfrm>
              <a:prstGeom prst="arc">
                <a:avLst>
                  <a:gd name="adj1" fmla="val 16200000"/>
                  <a:gd name="adj2" fmla="val 1538214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2795" name="Group 44"/>
            <p:cNvGrpSpPr>
              <a:grpSpLocks/>
            </p:cNvGrpSpPr>
            <p:nvPr/>
          </p:nvGrpSpPr>
          <p:grpSpPr bwMode="auto">
            <a:xfrm>
              <a:off x="4246245" y="2781300"/>
              <a:ext cx="868680" cy="1579898"/>
              <a:chOff x="2941320" y="2782552"/>
              <a:chExt cx="868680" cy="1579898"/>
            </a:xfrm>
          </p:grpSpPr>
          <p:sp>
            <p:nvSpPr>
              <p:cNvPr id="47" name="Arc 46"/>
              <p:cNvSpPr/>
              <p:nvPr/>
            </p:nvSpPr>
            <p:spPr>
              <a:xfrm flipH="1">
                <a:off x="2941407" y="2782552"/>
                <a:ext cx="868420" cy="1462088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" name="Arc 47"/>
              <p:cNvSpPr/>
              <p:nvPr/>
            </p:nvSpPr>
            <p:spPr>
              <a:xfrm flipH="1">
                <a:off x="3074766" y="2796840"/>
                <a:ext cx="506446" cy="1565275"/>
              </a:xfrm>
              <a:prstGeom prst="arc">
                <a:avLst>
                  <a:gd name="adj1" fmla="val 16200000"/>
                  <a:gd name="adj2" fmla="val 1538214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2796" name="Group 48"/>
            <p:cNvGrpSpPr>
              <a:grpSpLocks/>
            </p:cNvGrpSpPr>
            <p:nvPr/>
          </p:nvGrpSpPr>
          <p:grpSpPr bwMode="auto">
            <a:xfrm>
              <a:off x="5551170" y="2771775"/>
              <a:ext cx="868680" cy="1579898"/>
              <a:chOff x="2941320" y="2782552"/>
              <a:chExt cx="868680" cy="1579898"/>
            </a:xfrm>
          </p:grpSpPr>
          <p:sp>
            <p:nvSpPr>
              <p:cNvPr id="53" name="Arc 52"/>
              <p:cNvSpPr/>
              <p:nvPr/>
            </p:nvSpPr>
            <p:spPr>
              <a:xfrm flipH="1">
                <a:off x="2941494" y="2782552"/>
                <a:ext cx="868420" cy="1462088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Arc 53"/>
              <p:cNvSpPr/>
              <p:nvPr/>
            </p:nvSpPr>
            <p:spPr>
              <a:xfrm flipH="1">
                <a:off x="3074853" y="2796840"/>
                <a:ext cx="506446" cy="1565275"/>
              </a:xfrm>
              <a:prstGeom prst="arc">
                <a:avLst>
                  <a:gd name="adj1" fmla="val 16200000"/>
                  <a:gd name="adj2" fmla="val 1538214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2797" name="Group 54"/>
            <p:cNvGrpSpPr>
              <a:grpSpLocks/>
            </p:cNvGrpSpPr>
            <p:nvPr/>
          </p:nvGrpSpPr>
          <p:grpSpPr bwMode="auto">
            <a:xfrm>
              <a:off x="6856095" y="2781300"/>
              <a:ext cx="868680" cy="1579898"/>
              <a:chOff x="2941320" y="2782552"/>
              <a:chExt cx="868680" cy="1579898"/>
            </a:xfrm>
          </p:grpSpPr>
          <p:sp>
            <p:nvSpPr>
              <p:cNvPr id="56" name="Arc 55"/>
              <p:cNvSpPr/>
              <p:nvPr/>
            </p:nvSpPr>
            <p:spPr>
              <a:xfrm flipH="1">
                <a:off x="2941580" y="2782552"/>
                <a:ext cx="868420" cy="1462088"/>
              </a:xfrm>
              <a:prstGeom prst="arc">
                <a:avLst>
                  <a:gd name="adj1" fmla="val 16200000"/>
                  <a:gd name="adj2" fmla="val 5248433"/>
                </a:avLst>
              </a:prstGeom>
              <a:ln w="12700">
                <a:solidFill>
                  <a:srgbClr val="CC00CC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" name="Arc 56"/>
              <p:cNvSpPr/>
              <p:nvPr/>
            </p:nvSpPr>
            <p:spPr>
              <a:xfrm flipH="1">
                <a:off x="3074939" y="2796840"/>
                <a:ext cx="506446" cy="1565275"/>
              </a:xfrm>
              <a:prstGeom prst="arc">
                <a:avLst>
                  <a:gd name="adj1" fmla="val 16200000"/>
                  <a:gd name="adj2" fmla="val 1538214"/>
                </a:avLst>
              </a:prstGeom>
              <a:ln w="12700">
                <a:solidFill>
                  <a:srgbClr val="CC00CC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4095750" y="2124075"/>
            <a:ext cx="3748088" cy="2152650"/>
            <a:chOff x="4095750" y="2124075"/>
            <a:chExt cx="3747448" cy="2153357"/>
          </a:xfrm>
        </p:grpSpPr>
        <p:grpSp>
          <p:nvGrpSpPr>
            <p:cNvPr id="22786" name="Group 59"/>
            <p:cNvGrpSpPr>
              <a:grpSpLocks/>
            </p:cNvGrpSpPr>
            <p:nvPr/>
          </p:nvGrpSpPr>
          <p:grpSpPr bwMode="auto">
            <a:xfrm>
              <a:off x="6686550" y="2133600"/>
              <a:ext cx="1156648" cy="2143832"/>
              <a:chOff x="6686550" y="2133600"/>
              <a:chExt cx="1156648" cy="2143832"/>
            </a:xfrm>
          </p:grpSpPr>
          <p:sp>
            <p:nvSpPr>
              <p:cNvPr id="50" name="Arc 49"/>
              <p:cNvSpPr/>
              <p:nvPr/>
            </p:nvSpPr>
            <p:spPr>
              <a:xfrm flipH="1">
                <a:off x="6686108" y="2147896"/>
                <a:ext cx="1157090" cy="2102540"/>
              </a:xfrm>
              <a:prstGeom prst="arc">
                <a:avLst>
                  <a:gd name="adj1" fmla="val 16200000"/>
                  <a:gd name="adj2" fmla="val 5305129"/>
                </a:avLst>
              </a:prstGeom>
              <a:ln w="12700">
                <a:solidFill>
                  <a:srgbClr val="00B050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Arc 50"/>
              <p:cNvSpPr/>
              <p:nvPr/>
            </p:nvSpPr>
            <p:spPr>
              <a:xfrm flipH="1">
                <a:off x="6886099" y="2178068"/>
                <a:ext cx="533309" cy="1213248"/>
              </a:xfrm>
              <a:prstGeom prst="arc">
                <a:avLst>
                  <a:gd name="adj1" fmla="val 16200000"/>
                  <a:gd name="adj2" fmla="val 2945553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" name="Arc 51"/>
              <p:cNvSpPr/>
              <p:nvPr/>
            </p:nvSpPr>
            <p:spPr>
              <a:xfrm flipH="1">
                <a:off x="6781342" y="2133603"/>
                <a:ext cx="838057" cy="2143829"/>
              </a:xfrm>
              <a:prstGeom prst="arc">
                <a:avLst>
                  <a:gd name="adj1" fmla="val 16793219"/>
                  <a:gd name="adj2" fmla="val 3213796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2787" name="Group 60"/>
            <p:cNvGrpSpPr>
              <a:grpSpLocks/>
            </p:cNvGrpSpPr>
            <p:nvPr/>
          </p:nvGrpSpPr>
          <p:grpSpPr bwMode="auto">
            <a:xfrm>
              <a:off x="4095750" y="2124075"/>
              <a:ext cx="1156648" cy="2143832"/>
              <a:chOff x="6686550" y="2133600"/>
              <a:chExt cx="1156648" cy="2143832"/>
            </a:xfrm>
          </p:grpSpPr>
          <p:sp>
            <p:nvSpPr>
              <p:cNvPr id="62" name="Arc 61"/>
              <p:cNvSpPr/>
              <p:nvPr/>
            </p:nvSpPr>
            <p:spPr>
              <a:xfrm flipH="1">
                <a:off x="6686550" y="2147893"/>
                <a:ext cx="1157090" cy="2102540"/>
              </a:xfrm>
              <a:prstGeom prst="arc">
                <a:avLst>
                  <a:gd name="adj1" fmla="val 16200000"/>
                  <a:gd name="adj2" fmla="val 5305129"/>
                </a:avLst>
              </a:prstGeom>
              <a:ln w="12700">
                <a:solidFill>
                  <a:srgbClr val="00B050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Arc 62"/>
              <p:cNvSpPr/>
              <p:nvPr/>
            </p:nvSpPr>
            <p:spPr>
              <a:xfrm flipH="1">
                <a:off x="6886541" y="2178065"/>
                <a:ext cx="533309" cy="1213248"/>
              </a:xfrm>
              <a:prstGeom prst="arc">
                <a:avLst>
                  <a:gd name="adj1" fmla="val 16200000"/>
                  <a:gd name="adj2" fmla="val 2945553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Arc 63"/>
              <p:cNvSpPr/>
              <p:nvPr/>
            </p:nvSpPr>
            <p:spPr>
              <a:xfrm flipH="1">
                <a:off x="6781784" y="2133600"/>
                <a:ext cx="838057" cy="2143829"/>
              </a:xfrm>
              <a:prstGeom prst="arc">
                <a:avLst>
                  <a:gd name="adj1" fmla="val 16793219"/>
                  <a:gd name="adj2" fmla="val 3213796"/>
                </a:avLst>
              </a:prstGeom>
              <a:ln w="12700">
                <a:solidFill>
                  <a:srgbClr val="00B050"/>
                </a:solidFill>
                <a:headEnd type="none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3-Bit Synch Down Counter: Circuit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89772-7AAA-4BC1-8007-775D0365FC0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74763"/>
            <a:ext cx="5410200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26"/>
          <p:cNvSpPr txBox="1">
            <a:spLocks noChangeArrowheads="1"/>
          </p:cNvSpPr>
          <p:nvPr/>
        </p:nvSpPr>
        <p:spPr bwMode="auto">
          <a:xfrm>
            <a:off x="5360988" y="3962400"/>
            <a:ext cx="305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 AND Q0=0</a:t>
            </a:r>
          </a:p>
        </p:txBody>
      </p:sp>
      <p:sp>
        <p:nvSpPr>
          <p:cNvPr id="23558" name="TextBox 27"/>
          <p:cNvSpPr txBox="1">
            <a:spLocks noChangeArrowheads="1"/>
          </p:cNvSpPr>
          <p:nvPr/>
        </p:nvSpPr>
        <p:spPr bwMode="auto">
          <a:xfrm>
            <a:off x="5334000" y="5419725"/>
            <a:ext cx="372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 Falling Edge of CLOCK  AND Q0=0 &amp; Q1=0</a:t>
            </a:r>
          </a:p>
        </p:txBody>
      </p:sp>
      <p:sp>
        <p:nvSpPr>
          <p:cNvPr id="23559" name="TextBox 25"/>
          <p:cNvSpPr txBox="1">
            <a:spLocks noChangeArrowheads="1"/>
          </p:cNvSpPr>
          <p:nvPr/>
        </p:nvSpPr>
        <p:spPr bwMode="auto">
          <a:xfrm>
            <a:off x="5348288" y="2438400"/>
            <a:ext cx="2097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Toggles On:</a:t>
            </a:r>
          </a:p>
          <a:p>
            <a:pPr eaLnBrk="1" hangingPunct="1"/>
            <a:r>
              <a:rPr lang="en-US" sz="1400"/>
              <a:t>Falling Edge of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FF0000"/>
          </a:solidFill>
          <a:headEnd type="oval" w="sm" len="sm"/>
          <a:tailEnd type="oval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rgbClr val="FF0000"/>
          </a:solidFill>
          <a:head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3104</TotalTime>
  <Words>681</Words>
  <Application>Microsoft Office PowerPoint</Application>
  <PresentationFormat>On-screen Show (4:3)</PresentationFormat>
  <Paragraphs>170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PLTW - Master</vt:lpstr>
      <vt:lpstr>PLTW - Master - Theme</vt:lpstr>
      <vt:lpstr>PowerPoint Presentation</vt:lpstr>
      <vt:lpstr>Synchronous Counter</vt:lpstr>
      <vt:lpstr>Synchronous Counters</vt:lpstr>
      <vt:lpstr>3-Bit Synch Up Counter: Theory</vt:lpstr>
      <vt:lpstr>3-Bit Synch Up Counter: Circuit</vt:lpstr>
      <vt:lpstr>3-Bit Synch Up Counter: Timing</vt:lpstr>
      <vt:lpstr>4-Bit Synch Up Counter: Circuit</vt:lpstr>
      <vt:lpstr>3-Bit Synch Down Counter: Theory</vt:lpstr>
      <vt:lpstr>3-Bit Synch Down Counter: Circuit</vt:lpstr>
      <vt:lpstr>4-Bit Synch Down Counter: Circuit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 Counters with SSI Gates</dc:title>
  <dc:subject>Digital Electronics - PLTW</dc:subject>
  <dc:creator>DE Revision Team</dc:creator>
  <cp:keywords>Presentation</cp:keywords>
  <cp:lastModifiedBy>Jason Rausch</cp:lastModifiedBy>
  <cp:revision>52</cp:revision>
  <dcterms:created xsi:type="dcterms:W3CDTF">2008-03-24T14:30:01Z</dcterms:created>
  <dcterms:modified xsi:type="dcterms:W3CDTF">2014-02-20T01:56:02Z</dcterms:modified>
</cp:coreProperties>
</file>