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 id="2147484128" r:id="rId2"/>
  </p:sldMasterIdLst>
  <p:notesMasterIdLst>
    <p:notesMasterId r:id="rId12"/>
  </p:notesMasterIdLst>
  <p:handoutMasterIdLst>
    <p:handoutMasterId r:id="rId13"/>
  </p:handoutMasterIdLst>
  <p:sldIdLst>
    <p:sldId id="256" r:id="rId3"/>
    <p:sldId id="270" r:id="rId4"/>
    <p:sldId id="352" r:id="rId5"/>
    <p:sldId id="356" r:id="rId6"/>
    <p:sldId id="350" r:id="rId7"/>
    <p:sldId id="349" r:id="rId8"/>
    <p:sldId id="355" r:id="rId9"/>
    <p:sldId id="351" r:id="rId10"/>
    <p:sldId id="357"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3300"/>
    <a:srgbClr val="FF6600"/>
    <a:srgbClr val="CC00CC"/>
    <a:srgbClr val="FFCC99"/>
    <a:srgbClr val="FFCCCC"/>
    <a:srgbClr val="FFCC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47" autoAdjust="0"/>
    <p:restoredTop sz="85387" autoAdjust="0"/>
  </p:normalViewPr>
  <p:slideViewPr>
    <p:cSldViewPr>
      <p:cViewPr>
        <p:scale>
          <a:sx n="60" d="100"/>
          <a:sy n="60" d="100"/>
        </p:scale>
        <p:origin x="-184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10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50">
                <a:solidFill>
                  <a:schemeClr val="tx1"/>
                </a:solidFill>
                <a:cs typeface="+mn-cs"/>
              </a:defRPr>
            </a:lvl1pPr>
          </a:lstStyle>
          <a:p>
            <a:pPr>
              <a:defRPr/>
            </a:pPr>
            <a:r>
              <a:rPr lang="en-US"/>
              <a:t>Asynchronous Counters with MSI Gates</a:t>
            </a:r>
          </a:p>
        </p:txBody>
      </p:sp>
      <p:sp>
        <p:nvSpPr>
          <p:cNvPr id="3075" name="Rectangle 3"/>
          <p:cNvSpPr>
            <a:spLocks noGrp="1" noChangeArrowheads="1"/>
          </p:cNvSpPr>
          <p:nvPr>
            <p:ph type="dt" sz="quarter" idx="1"/>
          </p:nvPr>
        </p:nvSpPr>
        <p:spPr bwMode="auto">
          <a:xfrm>
            <a:off x="3200400" y="0"/>
            <a:ext cx="3657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50">
                <a:solidFill>
                  <a:schemeClr val="tx1"/>
                </a:solidFill>
                <a:cs typeface="+mn-cs"/>
              </a:defRPr>
            </a:lvl1pPr>
          </a:lstStyle>
          <a:p>
            <a:pPr>
              <a:defRPr/>
            </a:pPr>
            <a:r>
              <a:rPr lang="en-US"/>
              <a:t>Digital Electronics </a:t>
            </a:r>
            <a:r>
              <a:rPr lang="en-US" baseline="30000"/>
              <a:t>TM </a:t>
            </a:r>
            <a:r>
              <a:rPr lang="en-US"/>
              <a:t> </a:t>
            </a:r>
          </a:p>
          <a:p>
            <a:pPr>
              <a:defRPr/>
            </a:pPr>
            <a:r>
              <a:rPr lang="en-US"/>
              <a:t>3.2 Asynchronous Counters</a:t>
            </a:r>
          </a:p>
        </p:txBody>
      </p:sp>
      <p:sp>
        <p:nvSpPr>
          <p:cNvPr id="3076" name="Rectangle 4"/>
          <p:cNvSpPr>
            <a:spLocks noGrp="1" noChangeArrowheads="1"/>
          </p:cNvSpPr>
          <p:nvPr>
            <p:ph type="ftr" sz="quarter" idx="2"/>
          </p:nvPr>
        </p:nvSpPr>
        <p:spPr bwMode="auto">
          <a:xfrm>
            <a:off x="0" y="86725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050">
                <a:solidFill>
                  <a:schemeClr val="tx1"/>
                </a:solidFill>
                <a:cs typeface="Arial" charset="0"/>
              </a:defRPr>
            </a:lvl1pPr>
          </a:lstStyle>
          <a:p>
            <a:pPr>
              <a:defRPr/>
            </a:pPr>
            <a:endParaRPr lang="en-US"/>
          </a:p>
          <a:p>
            <a:pPr>
              <a:defRPr/>
            </a:pPr>
            <a:endParaRPr lang="en-US"/>
          </a:p>
          <a:p>
            <a:pPr>
              <a:defRPr/>
            </a:pPr>
            <a:endParaRPr lang="en-US"/>
          </a:p>
          <a:p>
            <a:pPr>
              <a:defRPr/>
            </a:pPr>
            <a:endParaRPr lang="en-US"/>
          </a:p>
          <a:p>
            <a:pPr>
              <a:defRPr/>
            </a:pPr>
            <a:endParaRPr lang="en-US"/>
          </a:p>
          <a:p>
            <a:pPr>
              <a:defRPr/>
            </a:pPr>
            <a:r>
              <a:rPr lang="en-US"/>
              <a:t>Project Lead The Way, Inc.</a:t>
            </a:r>
            <a:endParaRPr lang="en-US" baseline="30000"/>
          </a:p>
          <a:p>
            <a:pPr>
              <a:defRPr/>
            </a:pPr>
            <a:r>
              <a:rPr lang="en-US"/>
              <a:t>Copyright </a:t>
            </a:r>
            <a:r>
              <a:rPr lang="en-US" smtClean="0"/>
              <a:t>2009</a:t>
            </a:r>
            <a:endParaRPr lang="en-US"/>
          </a:p>
        </p:txBody>
      </p:sp>
      <p:sp>
        <p:nvSpPr>
          <p:cNvPr id="3077" name="Rectangle 5"/>
          <p:cNvSpPr>
            <a:spLocks noGrp="1" noChangeArrowheads="1"/>
          </p:cNvSpPr>
          <p:nvPr>
            <p:ph type="sldNum" sz="quarter" idx="3"/>
          </p:nvPr>
        </p:nvSpPr>
        <p:spPr bwMode="auto">
          <a:xfrm>
            <a:off x="3884613" y="8670925"/>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50">
                <a:cs typeface="+mn-cs"/>
              </a:defRPr>
            </a:lvl1pPr>
          </a:lstStyle>
          <a:p>
            <a:pPr>
              <a:defRPr/>
            </a:pPr>
            <a:fld id="{8954437E-C250-4760-A629-487254D30C48}" type="slidenum">
              <a:rPr lang="en-US"/>
              <a:pPr>
                <a:defRPr/>
              </a:pPr>
              <a:t>‹#›</a:t>
            </a:fld>
            <a:endParaRPr lang="en-US" dirty="0"/>
          </a:p>
        </p:txBody>
      </p:sp>
      <p:pic>
        <p:nvPicPr>
          <p:cNvPr id="34822" name="Picture 6"/>
          <p:cNvPicPr>
            <a:picLocks noChangeAspect="1" noChangeArrowheads="1"/>
          </p:cNvPicPr>
          <p:nvPr/>
        </p:nvPicPr>
        <p:blipFill>
          <a:blip r:embed="rId2"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6096000" y="8642350"/>
            <a:ext cx="474663"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88323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50">
                <a:cs typeface="+mn-cs"/>
              </a:defRPr>
            </a:lvl1pPr>
          </a:lstStyle>
          <a:p>
            <a:pPr>
              <a:defRPr/>
            </a:pPr>
            <a:r>
              <a:rPr lang="en-US"/>
              <a:t>Asynchronous Counters with MSI Gates</a:t>
            </a:r>
          </a:p>
        </p:txBody>
      </p:sp>
      <p:sp>
        <p:nvSpPr>
          <p:cNvPr id="13315" name="Rectangle 3"/>
          <p:cNvSpPr>
            <a:spLocks noGrp="1" noChangeArrowheads="1"/>
          </p:cNvSpPr>
          <p:nvPr>
            <p:ph type="dt" idx="1"/>
          </p:nvPr>
        </p:nvSpPr>
        <p:spPr bwMode="auto">
          <a:xfrm>
            <a:off x="3200400" y="0"/>
            <a:ext cx="3657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cs typeface="+mn-cs"/>
              </a:defRPr>
            </a:lvl1pPr>
          </a:lstStyle>
          <a:p>
            <a:pPr>
              <a:defRPr/>
            </a:pPr>
            <a:r>
              <a:rPr lang="en-US"/>
              <a:t>Digital Electronics </a:t>
            </a:r>
            <a:r>
              <a:rPr lang="en-US" baseline="30000"/>
              <a:t>TM</a:t>
            </a:r>
            <a:r>
              <a:rPr lang="en-US"/>
              <a:t>   </a:t>
            </a:r>
          </a:p>
          <a:p>
            <a:pPr>
              <a:defRPr/>
            </a:pPr>
            <a:r>
              <a:rPr lang="en-US"/>
              <a:t>3.2 Asynchronous Counters</a:t>
            </a:r>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70925"/>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50">
                <a:cs typeface="Arial" charset="0"/>
              </a:defRPr>
            </a:lvl1pPr>
          </a:lstStyle>
          <a:p>
            <a:pPr>
              <a:defRPr/>
            </a:pPr>
            <a:r>
              <a:rPr lang="en-US"/>
              <a:t>Project Lead The Way, Inc.</a:t>
            </a:r>
            <a:endParaRPr lang="en-US" baseline="30000"/>
          </a:p>
          <a:p>
            <a:pPr>
              <a:defRPr/>
            </a:pPr>
            <a:r>
              <a:rPr lang="en-US"/>
              <a:t>Copyright 2009</a:t>
            </a:r>
          </a:p>
        </p:txBody>
      </p:sp>
      <p:sp>
        <p:nvSpPr>
          <p:cNvPr id="13319" name="Rectangle 7"/>
          <p:cNvSpPr>
            <a:spLocks noGrp="1" noChangeArrowheads="1"/>
          </p:cNvSpPr>
          <p:nvPr>
            <p:ph type="sldNum" sz="quarter" idx="5"/>
          </p:nvPr>
        </p:nvSpPr>
        <p:spPr bwMode="auto">
          <a:xfrm>
            <a:off x="3884613" y="8670925"/>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50">
                <a:cs typeface="+mn-cs"/>
              </a:defRPr>
            </a:lvl1pPr>
          </a:lstStyle>
          <a:p>
            <a:pPr>
              <a:defRPr/>
            </a:pPr>
            <a:fld id="{633AC135-CC48-44C4-8C8B-2323CA89B6B5}" type="slidenum">
              <a:rPr lang="en-US"/>
              <a:pPr>
                <a:defRPr/>
              </a:pPr>
              <a:t>‹#›</a:t>
            </a:fld>
            <a:endParaRPr lang="en-US" dirty="0"/>
          </a:p>
        </p:txBody>
      </p:sp>
      <p:pic>
        <p:nvPicPr>
          <p:cNvPr id="24584" name="Picture 8"/>
          <p:cNvPicPr>
            <a:picLocks noChangeAspect="1" noChangeArrowheads="1"/>
          </p:cNvPicPr>
          <p:nvPr/>
        </p:nvPicPr>
        <p:blipFill>
          <a:blip r:embed="rId2">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6096000" y="8642350"/>
            <a:ext cx="474663"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3442083"/>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p:nvPr>
        </p:nvSpPr>
        <p:spPr/>
        <p:txBody>
          <a:bodyPr/>
          <a:lstStyle/>
          <a:p>
            <a:pPr>
              <a:defRPr/>
            </a:pPr>
            <a:r>
              <a:rPr lang="en-US"/>
              <a:t>Asynchronous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3.2 Asynchronous Counters</a:t>
            </a:r>
          </a:p>
        </p:txBody>
      </p:sp>
      <p:sp>
        <p:nvSpPr>
          <p:cNvPr id="10244" name="Footer Placeholder 5"/>
          <p:cNvSpPr>
            <a:spLocks noGrp="1"/>
          </p:cNvSpPr>
          <p:nvPr>
            <p:ph type="ftr" sz="quarter" idx="4"/>
          </p:nvPr>
        </p:nvSpPr>
        <p:spPr/>
        <p:txBody>
          <a:bodyPr/>
          <a:lstStyle/>
          <a:p>
            <a:pPr>
              <a:defRPr/>
            </a:pPr>
            <a:r>
              <a:rPr lang="en-US"/>
              <a:t>Project Lead The Way, Inc.</a:t>
            </a:r>
          </a:p>
          <a:p>
            <a:pPr>
              <a:defRPr/>
            </a:pPr>
            <a:r>
              <a:rPr lang="en-US"/>
              <a:t>Copyright 2009</a:t>
            </a:r>
          </a:p>
        </p:txBody>
      </p:sp>
      <p:sp>
        <p:nvSpPr>
          <p:cNvPr id="7" name="Slide Number Placeholder 6"/>
          <p:cNvSpPr>
            <a:spLocks noGrp="1"/>
          </p:cNvSpPr>
          <p:nvPr>
            <p:ph type="sldNum" sz="quarter" idx="5"/>
          </p:nvPr>
        </p:nvSpPr>
        <p:spPr/>
        <p:txBody>
          <a:bodyPr/>
          <a:lstStyle/>
          <a:p>
            <a:pPr>
              <a:defRPr/>
            </a:pPr>
            <a:fld id="{F11ADD63-A945-4DD5-A517-6E2211410267}" type="slidenum">
              <a:rPr lang="en-US"/>
              <a:pPr>
                <a:defRPr/>
              </a:pPr>
              <a:t>1</a:t>
            </a:fld>
            <a:endParaRPr lang="en-US" dirty="0"/>
          </a:p>
        </p:txBody>
      </p:sp>
      <p:sp>
        <p:nvSpPr>
          <p:cNvPr id="25606" name="Slide Image Placeholder 11"/>
          <p:cNvSpPr>
            <a:spLocks noGrp="1" noRot="1" noChangeAspect="1" noTextEdit="1"/>
          </p:cNvSpPr>
          <p:nvPr>
            <p:ph type="sldImg"/>
          </p:nvPr>
        </p:nvSpPr>
        <p:spPr>
          <a:ln/>
        </p:spPr>
      </p:sp>
      <p:sp>
        <p:nvSpPr>
          <p:cNvPr id="25607" name="Notes Placeholder 1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Introductory Slide / Overview of Presentation</a:t>
            </a:r>
          </a:p>
          <a:p>
            <a:endParaRPr lang="en-US" smtClean="0"/>
          </a:p>
        </p:txBody>
      </p:sp>
      <p:sp>
        <p:nvSpPr>
          <p:cNvPr id="4" name="Header Placeholder 3"/>
          <p:cNvSpPr>
            <a:spLocks noGrp="1"/>
          </p:cNvSpPr>
          <p:nvPr>
            <p:ph type="hdr" sz="quarter"/>
          </p:nvPr>
        </p:nvSpPr>
        <p:spPr/>
        <p:txBody>
          <a:bodyPr/>
          <a:lstStyle/>
          <a:p>
            <a:pPr>
              <a:defRPr/>
            </a:pPr>
            <a:r>
              <a:rPr lang="en-US"/>
              <a:t>Asynchronous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3.2 Asynchronous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2CA756F3-ED77-4816-8104-BDB8D9ADB1D5}"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Overview of the internal schematic diagram for the 74LS93 MSI 4-Bit Ripple Counter. Be sure to point out that the J&amp;K inputs are tied to 5volts. This makes them all toggle flip-flops. They are not shown on the schematic for the sake of neatness.</a:t>
            </a:r>
          </a:p>
        </p:txBody>
      </p:sp>
      <p:sp>
        <p:nvSpPr>
          <p:cNvPr id="4" name="Header Placeholder 3"/>
          <p:cNvSpPr>
            <a:spLocks noGrp="1"/>
          </p:cNvSpPr>
          <p:nvPr>
            <p:ph type="hdr" sz="quarter"/>
          </p:nvPr>
        </p:nvSpPr>
        <p:spPr/>
        <p:txBody>
          <a:bodyPr/>
          <a:lstStyle/>
          <a:p>
            <a:pPr>
              <a:defRPr/>
            </a:pPr>
            <a:r>
              <a:rPr lang="en-US"/>
              <a:t>Asynchronous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3.2 Asynchronous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717DEC23-9A2F-4687-A404-F25839FB6312}"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slide shows how the 74LS03 can be used as a 1-Bit, 3-Bit, or 4-Bit counter. The connect that cascades the two sections together is an external wire that must be added.</a:t>
            </a:r>
          </a:p>
        </p:txBody>
      </p:sp>
      <p:sp>
        <p:nvSpPr>
          <p:cNvPr id="4" name="Header Placeholder 3"/>
          <p:cNvSpPr>
            <a:spLocks noGrp="1"/>
          </p:cNvSpPr>
          <p:nvPr>
            <p:ph type="hdr" sz="quarter"/>
          </p:nvPr>
        </p:nvSpPr>
        <p:spPr/>
        <p:txBody>
          <a:bodyPr/>
          <a:lstStyle/>
          <a:p>
            <a:pPr>
              <a:defRPr/>
            </a:pPr>
            <a:r>
              <a:rPr lang="en-US"/>
              <a:t>Asynchronous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3.2 Asynchronous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79D4AC4B-D77B-4826-8FC5-4B7521EA5FCE}"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74LS93 Block Diagram &amp; Connection Diagram. This is taken from the manufacturer datasheets.</a:t>
            </a:r>
          </a:p>
        </p:txBody>
      </p:sp>
      <p:sp>
        <p:nvSpPr>
          <p:cNvPr id="4" name="Header Placeholder 3"/>
          <p:cNvSpPr>
            <a:spLocks noGrp="1"/>
          </p:cNvSpPr>
          <p:nvPr>
            <p:ph type="hdr" sz="quarter"/>
          </p:nvPr>
        </p:nvSpPr>
        <p:spPr/>
        <p:txBody>
          <a:bodyPr/>
          <a:lstStyle/>
          <a:p>
            <a:pPr>
              <a:defRPr/>
            </a:pPr>
            <a:r>
              <a:rPr lang="en-US"/>
              <a:t>Asynchronous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3.2 Asynchronous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2715CE40-FE3F-4232-A54B-96AC381A7496}"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74LS93 Count Sequence &amp; Reset Truth Table. This is taken from the manufacturer datasheets.</a:t>
            </a:r>
          </a:p>
          <a:p>
            <a:endParaRPr lang="en-US" smtClean="0"/>
          </a:p>
        </p:txBody>
      </p:sp>
      <p:sp>
        <p:nvSpPr>
          <p:cNvPr id="4" name="Header Placeholder 3"/>
          <p:cNvSpPr>
            <a:spLocks noGrp="1"/>
          </p:cNvSpPr>
          <p:nvPr>
            <p:ph type="hdr" sz="quarter"/>
          </p:nvPr>
        </p:nvSpPr>
        <p:spPr/>
        <p:txBody>
          <a:bodyPr/>
          <a:lstStyle/>
          <a:p>
            <a:pPr>
              <a:defRPr/>
            </a:pPr>
            <a:r>
              <a:rPr lang="en-US"/>
              <a:t>Asynchronous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3.2 Asynchronous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8F2107A6-C2BB-430C-84EE-5E9E6C5782C6}"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Design Example. Because the resets (RO1 &amp; R02) are asynchronous, the count must go one past the desired count limit. In this case the design count limit is 12 (1100), so the reset event is a 13 (1101).</a:t>
            </a:r>
          </a:p>
          <a:p>
            <a:endParaRPr lang="en-US" smtClean="0"/>
          </a:p>
        </p:txBody>
      </p:sp>
      <p:sp>
        <p:nvSpPr>
          <p:cNvPr id="4" name="Header Placeholder 3"/>
          <p:cNvSpPr>
            <a:spLocks noGrp="1"/>
          </p:cNvSpPr>
          <p:nvPr>
            <p:ph type="hdr" sz="quarter"/>
          </p:nvPr>
        </p:nvSpPr>
        <p:spPr/>
        <p:txBody>
          <a:bodyPr/>
          <a:lstStyle/>
          <a:p>
            <a:pPr>
              <a:defRPr/>
            </a:pPr>
            <a:r>
              <a:rPr lang="en-US"/>
              <a:t>Asynchronous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3.2 Asynchronous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A96BD30B-1A32-43D4-AA29-502AAD16FECA}"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Design example timing diagram. Point out the glitch on QA after the count of 12 (1100). This is the counter going to 13 (1101) and causing the reset circuit to reset the counter back to 0 (0000).</a:t>
            </a:r>
          </a:p>
          <a:p>
            <a:endParaRPr lang="en-US" smtClean="0"/>
          </a:p>
        </p:txBody>
      </p:sp>
      <p:sp>
        <p:nvSpPr>
          <p:cNvPr id="4" name="Header Placeholder 3"/>
          <p:cNvSpPr>
            <a:spLocks noGrp="1"/>
          </p:cNvSpPr>
          <p:nvPr>
            <p:ph type="hdr" sz="quarter"/>
          </p:nvPr>
        </p:nvSpPr>
        <p:spPr/>
        <p:txBody>
          <a:bodyPr/>
          <a:lstStyle/>
          <a:p>
            <a:pPr>
              <a:defRPr/>
            </a:pPr>
            <a:r>
              <a:rPr lang="en-US"/>
              <a:t>Asynchronous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3.2 Asynchronous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8865A8BB-13A2-4DC2-BFFD-EE4B049FAF42}"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Review the potential limitation of the 74LS93. Summarize by telling the students that the 74LS93 was designed to serve a specific need. If its specifications meet their need, it is a great chip to use. Otherwise they need to use discrete gates.</a:t>
            </a:r>
          </a:p>
        </p:txBody>
      </p:sp>
      <p:sp>
        <p:nvSpPr>
          <p:cNvPr id="4" name="Header Placeholder 3"/>
          <p:cNvSpPr>
            <a:spLocks noGrp="1"/>
          </p:cNvSpPr>
          <p:nvPr>
            <p:ph type="hdr" sz="quarter"/>
          </p:nvPr>
        </p:nvSpPr>
        <p:spPr/>
        <p:txBody>
          <a:bodyPr/>
          <a:lstStyle/>
          <a:p>
            <a:pPr>
              <a:defRPr/>
            </a:pPr>
            <a:r>
              <a:rPr lang="en-US"/>
              <a:t>Asynchronous Counters with MSI Gates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3.2 Asynchronous Counters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7BD80EC9-4CF2-4AC3-AA10-FB1215BC1A03}"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7" descr="3x3_PLTW_Logo_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0"/>
            <a:ext cx="3048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flipH="1">
            <a:off x="2514600" y="4876800"/>
            <a:ext cx="4191000" cy="584200"/>
          </a:xfrm>
          <a:prstGeom prst="rect">
            <a:avLst/>
          </a:prstGeom>
          <a:noFill/>
        </p:spPr>
        <p:txBody>
          <a:bodyPr>
            <a:spAutoFit/>
          </a:bodyPr>
          <a:lstStyle/>
          <a:p>
            <a:pPr algn="ctr">
              <a:defRPr/>
            </a:pPr>
            <a:r>
              <a:rPr lang="en-US" sz="3200" dirty="0">
                <a:latin typeface="+mn-lt"/>
              </a:rPr>
              <a:t>Digital Electronics</a:t>
            </a:r>
          </a:p>
        </p:txBody>
      </p:sp>
      <p:sp>
        <p:nvSpPr>
          <p:cNvPr id="2" name="Title 1"/>
          <p:cNvSpPr>
            <a:spLocks noGrp="1"/>
          </p:cNvSpPr>
          <p:nvPr>
            <p:ph type="ctrTitle"/>
          </p:nvPr>
        </p:nvSpPr>
        <p:spPr>
          <a:xfrm>
            <a:off x="685800" y="3121025"/>
            <a:ext cx="7772400" cy="1470025"/>
          </a:xfrm>
        </p:spPr>
        <p:txBody>
          <a:bodyPr/>
          <a:lstStyle/>
          <a:p>
            <a:r>
              <a:rPr lang="en-US" smtClean="0"/>
              <a:t>Click to edit Master title style</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E0C09A05-092F-40F8-8880-8A043ED028D4}" type="slidenum">
              <a:rPr lang="en-US"/>
              <a:pPr>
                <a:defRPr/>
              </a:pPr>
              <a:t>‹#›</a:t>
            </a:fld>
            <a:endParaRPr lang="en-US" dirty="0"/>
          </a:p>
        </p:txBody>
      </p:sp>
    </p:spTree>
    <p:extLst>
      <p:ext uri="{BB962C8B-B14F-4D97-AF65-F5344CB8AC3E}">
        <p14:creationId xmlns:p14="http://schemas.microsoft.com/office/powerpoint/2010/main" val="3343451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0D8D8A10-0629-4F66-BFED-F3B5825ADA16}" type="slidenum">
              <a:rPr lang="en-US"/>
              <a:pPr>
                <a:defRPr/>
              </a:pPr>
              <a:t>‹#›</a:t>
            </a:fld>
            <a:endParaRPr lang="en-US" dirty="0"/>
          </a:p>
        </p:txBody>
      </p:sp>
    </p:spTree>
    <p:extLst>
      <p:ext uri="{BB962C8B-B14F-4D97-AF65-F5344CB8AC3E}">
        <p14:creationId xmlns:p14="http://schemas.microsoft.com/office/powerpoint/2010/main" val="2412849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082383-FD40-4EEC-99B0-9B0CA880D065}" type="slidenum">
              <a:rPr lang="en-US"/>
              <a:pPr>
                <a:defRPr/>
              </a:pPr>
              <a:t>‹#›</a:t>
            </a:fld>
            <a:endParaRPr lang="en-US" dirty="0"/>
          </a:p>
        </p:txBody>
      </p:sp>
    </p:spTree>
    <p:extLst>
      <p:ext uri="{BB962C8B-B14F-4D97-AF65-F5344CB8AC3E}">
        <p14:creationId xmlns:p14="http://schemas.microsoft.com/office/powerpoint/2010/main" val="2360582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A1FAB225-3C95-468C-9D11-A50FAACCD2DA}" type="slidenum">
              <a:rPr lang="en-US"/>
              <a:pPr>
                <a:defRPr/>
              </a:pPr>
              <a:t>‹#›</a:t>
            </a:fld>
            <a:endParaRPr lang="en-US" dirty="0"/>
          </a:p>
        </p:txBody>
      </p:sp>
      <p:sp>
        <p:nvSpPr>
          <p:cNvPr id="8" name="TextBox 7"/>
          <p:cNvSpPr txBox="1"/>
          <p:nvPr userDrawn="1"/>
        </p:nvSpPr>
        <p:spPr>
          <a:xfrm flipH="1">
            <a:off x="0" y="2667000"/>
            <a:ext cx="9144000" cy="584200"/>
          </a:xfrm>
          <a:prstGeom prst="rect">
            <a:avLst/>
          </a:prstGeom>
          <a:noFill/>
        </p:spPr>
        <p:txBody>
          <a:bodyPr wrap="square">
            <a:spAutoFit/>
          </a:bodyPr>
          <a:lstStyle/>
          <a:p>
            <a:pPr algn="ctr">
              <a:defRPr/>
            </a:pPr>
            <a:r>
              <a:rPr lang="en-US" sz="3200" dirty="0">
                <a:latin typeface="+mn-lt"/>
              </a:rPr>
              <a:t>Digital Electronics</a:t>
            </a:r>
          </a:p>
        </p:txBody>
      </p:sp>
      <p:pic>
        <p:nvPicPr>
          <p:cNvPr id="9" name="Picture 7" descr="C:\Users\Katie\Desktop\PLTW_M_L_3Crgb.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84337" y="3484562"/>
            <a:ext cx="5775325" cy="192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0190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1"/>
            <a:ext cx="9144000" cy="1227137"/>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176CD682-7589-4A05-82CE-B82707EE2B51}" type="slidenum">
              <a:rPr lang="en-US"/>
              <a:pPr>
                <a:defRPr/>
              </a:pPr>
              <a:t>‹#›</a:t>
            </a:fld>
            <a:endParaRPr lang="en-US" dirty="0"/>
          </a:p>
        </p:txBody>
      </p:sp>
    </p:spTree>
    <p:extLst>
      <p:ext uri="{BB962C8B-B14F-4D97-AF65-F5344CB8AC3E}">
        <p14:creationId xmlns:p14="http://schemas.microsoft.com/office/powerpoint/2010/main" val="163156003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3A5CF4-DCB6-4F89-B6DA-379C8F32F394}" type="slidenum">
              <a:rPr lang="en-US"/>
              <a:pPr>
                <a:defRPr/>
              </a:pPr>
              <a:t>‹#›</a:t>
            </a:fld>
            <a:endParaRPr lang="en-US" dirty="0"/>
          </a:p>
        </p:txBody>
      </p:sp>
    </p:spTree>
    <p:extLst>
      <p:ext uri="{BB962C8B-B14F-4D97-AF65-F5344CB8AC3E}">
        <p14:creationId xmlns:p14="http://schemas.microsoft.com/office/powerpoint/2010/main" val="4050148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9EFDA8EA-32AE-47D9-A56D-3877141DC165}" type="slidenum">
              <a:rPr lang="en-US"/>
              <a:pPr>
                <a:defRPr/>
              </a:pPr>
              <a:t>‹#›</a:t>
            </a:fld>
            <a:endParaRPr lang="en-US" dirty="0"/>
          </a:p>
        </p:txBody>
      </p:sp>
    </p:spTree>
    <p:extLst>
      <p:ext uri="{BB962C8B-B14F-4D97-AF65-F5344CB8AC3E}">
        <p14:creationId xmlns:p14="http://schemas.microsoft.com/office/powerpoint/2010/main" val="3887508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2787034D-D77E-4951-A580-8C76E4C63547}" type="slidenum">
              <a:rPr lang="en-US"/>
              <a:pPr>
                <a:defRPr/>
              </a:pPr>
              <a:t>‹#›</a:t>
            </a:fld>
            <a:endParaRPr lang="en-US" dirty="0"/>
          </a:p>
        </p:txBody>
      </p:sp>
    </p:spTree>
    <p:extLst>
      <p:ext uri="{BB962C8B-B14F-4D97-AF65-F5344CB8AC3E}">
        <p14:creationId xmlns:p14="http://schemas.microsoft.com/office/powerpoint/2010/main" val="3167276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1"/>
            <a:ext cx="9144000" cy="1227137"/>
          </a:xfrm>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E8825EF-2EF2-42B4-AFE8-18363E6D4F3D}" type="slidenum">
              <a:rPr lang="en-US"/>
              <a:pPr>
                <a:defRPr/>
              </a:pPr>
              <a:t>‹#›</a:t>
            </a:fld>
            <a:endParaRPr lang="en-US" dirty="0"/>
          </a:p>
        </p:txBody>
      </p:sp>
    </p:spTree>
    <p:extLst>
      <p:ext uri="{BB962C8B-B14F-4D97-AF65-F5344CB8AC3E}">
        <p14:creationId xmlns:p14="http://schemas.microsoft.com/office/powerpoint/2010/main" val="230524652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D6822B5-5309-4402-8A81-49E3CB1AB88F}" type="slidenum">
              <a:rPr lang="en-US"/>
              <a:pPr>
                <a:defRPr/>
              </a:pPr>
              <a:t>‹#›</a:t>
            </a:fld>
            <a:endParaRPr lang="en-US" dirty="0"/>
          </a:p>
        </p:txBody>
      </p:sp>
    </p:spTree>
    <p:extLst>
      <p:ext uri="{BB962C8B-B14F-4D97-AF65-F5344CB8AC3E}">
        <p14:creationId xmlns:p14="http://schemas.microsoft.com/office/powerpoint/2010/main" val="2450591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89CD3A-193B-45F8-8EE1-D70587E784D8}" type="slidenum">
              <a:rPr lang="en-US"/>
              <a:pPr>
                <a:defRPr/>
              </a:pPr>
              <a:t>‹#›</a:t>
            </a:fld>
            <a:endParaRPr lang="en-US" dirty="0"/>
          </a:p>
        </p:txBody>
      </p:sp>
    </p:spTree>
    <p:extLst>
      <p:ext uri="{BB962C8B-B14F-4D97-AF65-F5344CB8AC3E}">
        <p14:creationId xmlns:p14="http://schemas.microsoft.com/office/powerpoint/2010/main" val="534464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B3765ED4-36F8-4088-AFF4-79C839DECB93}" type="slidenum">
              <a:rPr lang="en-US"/>
              <a:pPr>
                <a:defRPr/>
              </a:pPr>
              <a:t>‹#›</a:t>
            </a:fld>
            <a:endParaRPr lang="en-US" dirty="0"/>
          </a:p>
        </p:txBody>
      </p:sp>
    </p:spTree>
    <p:extLst>
      <p:ext uri="{BB962C8B-B14F-4D97-AF65-F5344CB8AC3E}">
        <p14:creationId xmlns:p14="http://schemas.microsoft.com/office/powerpoint/2010/main" val="12341201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04D0B5-9A86-4FC0-967F-D5C1914BA55C}" type="slidenum">
              <a:rPr lang="en-US"/>
              <a:pPr>
                <a:defRPr/>
              </a:pPr>
              <a:t>‹#›</a:t>
            </a:fld>
            <a:endParaRPr lang="en-US" dirty="0"/>
          </a:p>
        </p:txBody>
      </p:sp>
    </p:spTree>
    <p:extLst>
      <p:ext uri="{BB962C8B-B14F-4D97-AF65-F5344CB8AC3E}">
        <p14:creationId xmlns:p14="http://schemas.microsoft.com/office/powerpoint/2010/main" val="21428506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570A06BF-5DD3-4C4C-8E4E-250A3652AE48}" type="slidenum">
              <a:rPr lang="en-US"/>
              <a:pPr>
                <a:defRPr/>
              </a:pPr>
              <a:t>‹#›</a:t>
            </a:fld>
            <a:endParaRPr lang="en-US" dirty="0"/>
          </a:p>
        </p:txBody>
      </p:sp>
    </p:spTree>
    <p:extLst>
      <p:ext uri="{BB962C8B-B14F-4D97-AF65-F5344CB8AC3E}">
        <p14:creationId xmlns:p14="http://schemas.microsoft.com/office/powerpoint/2010/main" val="1272397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67A75D-54A9-4685-AEC7-9A07352D70BB}" type="slidenum">
              <a:rPr lang="en-US"/>
              <a:pPr>
                <a:defRPr/>
              </a:pPr>
              <a:t>‹#›</a:t>
            </a:fld>
            <a:endParaRPr lang="en-US" dirty="0"/>
          </a:p>
        </p:txBody>
      </p:sp>
    </p:spTree>
    <p:extLst>
      <p:ext uri="{BB962C8B-B14F-4D97-AF65-F5344CB8AC3E}">
        <p14:creationId xmlns:p14="http://schemas.microsoft.com/office/powerpoint/2010/main" val="24352517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D2A563E-AE9D-413D-A2E7-E453CC7BBA7F}" type="slidenum">
              <a:rPr lang="en-US"/>
              <a:pPr>
                <a:defRPr/>
              </a:pPr>
              <a:t>‹#›</a:t>
            </a:fld>
            <a:endParaRPr lang="en-US" dirty="0"/>
          </a:p>
        </p:txBody>
      </p:sp>
    </p:spTree>
    <p:extLst>
      <p:ext uri="{BB962C8B-B14F-4D97-AF65-F5344CB8AC3E}">
        <p14:creationId xmlns:p14="http://schemas.microsoft.com/office/powerpoint/2010/main" val="13885295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FED7EF0-BF37-4B0A-A4A0-CC8777200FAF}" type="slidenum">
              <a:rPr lang="en-US"/>
              <a:pPr>
                <a:defRPr/>
              </a:pPr>
              <a:t>‹#›</a:t>
            </a:fld>
            <a:endParaRPr lang="en-US" dirty="0"/>
          </a:p>
        </p:txBody>
      </p:sp>
    </p:spTree>
    <p:extLst>
      <p:ext uri="{BB962C8B-B14F-4D97-AF65-F5344CB8AC3E}">
        <p14:creationId xmlns:p14="http://schemas.microsoft.com/office/powerpoint/2010/main" val="2780778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47C44E-E095-4798-8353-043AD79DA923}" type="slidenum">
              <a:rPr lang="en-US"/>
              <a:pPr>
                <a:defRPr/>
              </a:pPr>
              <a:t>‹#›</a:t>
            </a:fld>
            <a:endParaRPr lang="en-US" dirty="0"/>
          </a:p>
        </p:txBody>
      </p:sp>
    </p:spTree>
    <p:extLst>
      <p:ext uri="{BB962C8B-B14F-4D97-AF65-F5344CB8AC3E}">
        <p14:creationId xmlns:p14="http://schemas.microsoft.com/office/powerpoint/2010/main" val="1164862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98822E3F-8C12-4BDE-9430-8F1A97D999CF}" type="slidenum">
              <a:rPr lang="en-US"/>
              <a:pPr>
                <a:defRPr/>
              </a:pPr>
              <a:t>‹#›</a:t>
            </a:fld>
            <a:endParaRPr lang="en-US" dirty="0"/>
          </a:p>
        </p:txBody>
      </p:sp>
    </p:spTree>
    <p:extLst>
      <p:ext uri="{BB962C8B-B14F-4D97-AF65-F5344CB8AC3E}">
        <p14:creationId xmlns:p14="http://schemas.microsoft.com/office/powerpoint/2010/main" val="1550294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A083337F-ADA1-408C-80D1-6F14F0DA1E36}" type="slidenum">
              <a:rPr lang="en-US"/>
              <a:pPr>
                <a:defRPr/>
              </a:pPr>
              <a:t>‹#›</a:t>
            </a:fld>
            <a:endParaRPr lang="en-US" dirty="0"/>
          </a:p>
        </p:txBody>
      </p:sp>
    </p:spTree>
    <p:extLst>
      <p:ext uri="{BB962C8B-B14F-4D97-AF65-F5344CB8AC3E}">
        <p14:creationId xmlns:p14="http://schemas.microsoft.com/office/powerpoint/2010/main" val="238905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7117E25-7D74-46C1-A331-05F9FE0A74B0}" type="slidenum">
              <a:rPr lang="en-US"/>
              <a:pPr>
                <a:defRPr/>
              </a:pPr>
              <a:t>‹#›</a:t>
            </a:fld>
            <a:endParaRPr lang="en-US" dirty="0"/>
          </a:p>
        </p:txBody>
      </p:sp>
    </p:spTree>
    <p:extLst>
      <p:ext uri="{BB962C8B-B14F-4D97-AF65-F5344CB8AC3E}">
        <p14:creationId xmlns:p14="http://schemas.microsoft.com/office/powerpoint/2010/main" val="253423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BEE585-CA9D-4CDC-AD18-AED42B2DFAC8}" type="slidenum">
              <a:rPr lang="en-US"/>
              <a:pPr>
                <a:defRPr/>
              </a:pPr>
              <a:t>‹#›</a:t>
            </a:fld>
            <a:endParaRPr lang="en-US" dirty="0"/>
          </a:p>
        </p:txBody>
      </p:sp>
    </p:spTree>
    <p:extLst>
      <p:ext uri="{BB962C8B-B14F-4D97-AF65-F5344CB8AC3E}">
        <p14:creationId xmlns:p14="http://schemas.microsoft.com/office/powerpoint/2010/main" val="2057706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E818FC-2BAC-4F92-8F34-E88E5E474A55}" type="slidenum">
              <a:rPr lang="en-US"/>
              <a:pPr>
                <a:defRPr/>
              </a:pPr>
              <a:t>‹#›</a:t>
            </a:fld>
            <a:endParaRPr lang="en-US" dirty="0"/>
          </a:p>
        </p:txBody>
      </p:sp>
    </p:spTree>
    <p:extLst>
      <p:ext uri="{BB962C8B-B14F-4D97-AF65-F5344CB8AC3E}">
        <p14:creationId xmlns:p14="http://schemas.microsoft.com/office/powerpoint/2010/main" val="412920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181E23-F7AD-478F-A1AD-D89A48243628}" type="slidenum">
              <a:rPr lang="en-US"/>
              <a:pPr>
                <a:defRPr/>
              </a:pPr>
              <a:t>‹#›</a:t>
            </a:fld>
            <a:endParaRPr lang="en-US" dirty="0"/>
          </a:p>
        </p:txBody>
      </p:sp>
    </p:spTree>
    <p:extLst>
      <p:ext uri="{BB962C8B-B14F-4D97-AF65-F5344CB8AC3E}">
        <p14:creationId xmlns:p14="http://schemas.microsoft.com/office/powerpoint/2010/main" val="1904904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83341BAB-884E-4461-AF16-9CB3869F4363}" type="slidenum">
              <a:rPr lang="en-US"/>
              <a:pPr>
                <a:defRPr/>
              </a:pPr>
              <a:t>‹#›</a:t>
            </a:fld>
            <a:endParaRPr lang="en-US" dirty="0"/>
          </a:p>
        </p:txBody>
      </p:sp>
      <p:pic>
        <p:nvPicPr>
          <p:cNvPr id="1031" name="Picture 7"/>
          <p:cNvPicPr>
            <a:picLocks noChangeAspect="1" noChangeArrowheads="1"/>
          </p:cNvPicPr>
          <p:nvPr/>
        </p:nvPicPr>
        <p:blipFill>
          <a:blip r:embed="rId13"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7907338" y="6218238"/>
            <a:ext cx="47466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246" r:id="rId1"/>
    <p:sldLayoutId id="2147485247" r:id="rId2"/>
    <p:sldLayoutId id="2147485234" r:id="rId3"/>
    <p:sldLayoutId id="2147485248" r:id="rId4"/>
    <p:sldLayoutId id="2147485249" r:id="rId5"/>
    <p:sldLayoutId id="2147485250" r:id="rId6"/>
    <p:sldLayoutId id="2147485235" r:id="rId7"/>
    <p:sldLayoutId id="2147485236" r:id="rId8"/>
    <p:sldLayoutId id="2147485237" r:id="rId9"/>
    <p:sldLayoutId id="2147485251" r:id="rId10"/>
    <p:sldLayoutId id="2147485238"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4F8710A7-C57B-46BF-9484-B0C2831555C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252" r:id="rId1"/>
    <p:sldLayoutId id="2147485253" r:id="rId2"/>
    <p:sldLayoutId id="2147485239" r:id="rId3"/>
    <p:sldLayoutId id="2147485254" r:id="rId4"/>
    <p:sldLayoutId id="2147485255" r:id="rId5"/>
    <p:sldLayoutId id="2147485256" r:id="rId6"/>
    <p:sldLayoutId id="2147485240" r:id="rId7"/>
    <p:sldLayoutId id="2147485241" r:id="rId8"/>
    <p:sldLayoutId id="2147485242" r:id="rId9"/>
    <p:sldLayoutId id="2147485257" r:id="rId10"/>
    <p:sldLayoutId id="2147485243" r:id="rId11"/>
    <p:sldLayoutId id="2147485244" r:id="rId12"/>
    <p:sldLayoutId id="2147485245"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7.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7.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371600" y="4343400"/>
            <a:ext cx="6400800" cy="838200"/>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None/>
            </a:pPr>
            <a:r>
              <a:rPr lang="en-US" b="1" kern="0" smtClean="0">
                <a:solidFill>
                  <a:srgbClr val="002060"/>
                </a:solidFill>
                <a:latin typeface="Arial" panose="020B0604020202020204" pitchFamily="34" charset="0"/>
                <a:cs typeface="Arial" panose="020B0604020202020204" pitchFamily="34" charset="0"/>
              </a:rPr>
              <a:t>Asynchronous Counters </a:t>
            </a:r>
            <a:endParaRPr lang="en-US" b="1" kern="0" dirty="0" smtClean="0">
              <a:solidFill>
                <a:srgbClr val="002060"/>
              </a:solidFill>
              <a:latin typeface="Arial" panose="020B0604020202020204" pitchFamily="34" charset="0"/>
              <a:cs typeface="Arial" panose="020B0604020202020204" pitchFamily="34" charset="0"/>
            </a:endParaRPr>
          </a:p>
          <a:p>
            <a:pPr marL="0" indent="0" algn="ctr">
              <a:buNone/>
            </a:pPr>
            <a:r>
              <a:rPr lang="en-US" b="1" kern="0" dirty="0" smtClean="0">
                <a:solidFill>
                  <a:srgbClr val="002060"/>
                </a:solidFill>
                <a:latin typeface="Arial" panose="020B0604020202020204" pitchFamily="34" charset="0"/>
                <a:cs typeface="Arial" panose="020B0604020202020204" pitchFamily="34" charset="0"/>
              </a:rPr>
              <a:t>with MSI Gates</a:t>
            </a:r>
            <a:endParaRPr lang="en-US" b="1" kern="0" dirty="0">
              <a:solidFill>
                <a:srgbClr val="002060"/>
              </a:solidFill>
              <a:latin typeface="Arial" panose="020B0604020202020204" pitchFamily="34" charset="0"/>
              <a:cs typeface="Arial" panose="020B0604020202020204" pitchFamily="34" charset="0"/>
            </a:endParaRPr>
          </a:p>
        </p:txBody>
      </p:sp>
      <p:pic>
        <p:nvPicPr>
          <p:cNvPr id="5" name="Picture 4" descr="C:\Users\lsmith\Dropbox\2014-15 Curriculum Release\Notes\Logos\PLTW Logo Transparent.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3"/>
          <p:cNvSpPr>
            <a:spLocks noGrp="1"/>
          </p:cNvSpPr>
          <p:nvPr>
            <p:ph type="ftr" sz="quarter" idx="4294967295"/>
          </p:nvPr>
        </p:nvSpPr>
        <p:spPr>
          <a:xfrm>
            <a:off x="6858000" y="6629400"/>
            <a:ext cx="2209800" cy="228600"/>
          </a:xfrm>
          <a:prstGeom prst="rect">
            <a:avLst/>
          </a:prstGeom>
        </p:spPr>
        <p:txBody>
          <a:body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2014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7"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latin typeface="Arial" panose="020B0604020202020204" pitchFamily="34" charset="0"/>
                <a:cs typeface="Arial" panose="020B0604020202020204" pitchFamily="34" charset="0"/>
              </a:rPr>
              <a:t>Digital Electronics</a:t>
            </a:r>
            <a:endParaRPr lang="en-US" sz="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t>Asynchronous MSI Counter</a:t>
            </a:r>
          </a:p>
        </p:txBody>
      </p:sp>
      <p:sp>
        <p:nvSpPr>
          <p:cNvPr id="5" name="Slide Number Placeholder 4"/>
          <p:cNvSpPr>
            <a:spLocks noGrp="1"/>
          </p:cNvSpPr>
          <p:nvPr>
            <p:ph type="sldNum" sz="quarter" idx="12"/>
          </p:nvPr>
        </p:nvSpPr>
        <p:spPr/>
        <p:txBody>
          <a:bodyPr/>
          <a:lstStyle/>
          <a:p>
            <a:pPr>
              <a:defRPr/>
            </a:pPr>
            <a:fld id="{8A9BD737-08E4-4E3A-8294-0AC7E2D8FF9F}" type="slidenum">
              <a:rPr lang="en-US" smtClean="0"/>
              <a:pPr>
                <a:defRPr/>
              </a:pPr>
              <a:t>2</a:t>
            </a:fld>
            <a:endParaRPr lang="en-US" dirty="0"/>
          </a:p>
        </p:txBody>
      </p:sp>
      <p:sp>
        <p:nvSpPr>
          <p:cNvPr id="16388" name="Content Placeholder 2"/>
          <p:cNvSpPr txBox="1">
            <a:spLocks/>
          </p:cNvSpPr>
          <p:nvPr/>
        </p:nvSpPr>
        <p:spPr bwMode="auto">
          <a:xfrm>
            <a:off x="457200" y="1295400"/>
            <a:ext cx="86868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800"/>
              </a:spcAft>
            </a:pPr>
            <a:r>
              <a:rPr lang="en-US" sz="3200"/>
              <a:t>This presentation will</a:t>
            </a:r>
          </a:p>
          <a:p>
            <a:pPr eaLnBrk="1" hangingPunct="1">
              <a:spcAft>
                <a:spcPts val="1200"/>
              </a:spcAft>
              <a:buFont typeface="Arial" charset="0"/>
              <a:buChar char="•"/>
            </a:pPr>
            <a:r>
              <a:rPr lang="en-US" sz="2800"/>
              <a:t>Introduce the 74LS93 4-Bit ripple counter.</a:t>
            </a:r>
          </a:p>
          <a:p>
            <a:pPr eaLnBrk="1" hangingPunct="1">
              <a:spcAft>
                <a:spcPts val="1200"/>
              </a:spcAft>
              <a:buFont typeface="Arial" charset="0"/>
              <a:buChar char="•"/>
            </a:pPr>
            <a:r>
              <a:rPr lang="en-US" sz="2800"/>
              <a:t>Review the 74LS93’s block diagram, connection diagram, count sequence, and reset truth-table.</a:t>
            </a:r>
          </a:p>
          <a:p>
            <a:pPr eaLnBrk="1" hangingPunct="1">
              <a:spcAft>
                <a:spcPts val="1200"/>
              </a:spcAft>
              <a:buFont typeface="Arial" charset="0"/>
              <a:buChar char="•"/>
            </a:pPr>
            <a:r>
              <a:rPr lang="en-US" sz="2800"/>
              <a:t>Provide an example of a counter application implemented with the 74LS93.</a:t>
            </a:r>
          </a:p>
          <a:p>
            <a:pPr eaLnBrk="1" hangingPunct="1">
              <a:spcAft>
                <a:spcPts val="1200"/>
              </a:spcAft>
              <a:buFont typeface="Arial" charset="0"/>
              <a:buChar char="•"/>
            </a:pPr>
            <a:r>
              <a:rPr lang="en-US" sz="2800"/>
              <a:t>Discuss potential limitations of the 74LS93.</a:t>
            </a:r>
          </a:p>
          <a:p>
            <a:pPr eaLnBrk="1" hangingPunct="1">
              <a:spcAft>
                <a:spcPts val="600"/>
              </a:spcAft>
              <a:buFontTx/>
              <a:buChar char="•"/>
            </a:pPr>
            <a:endParaRPr lang="en-US" sz="2400"/>
          </a:p>
          <a:p>
            <a:pPr eaLnBrk="1" hangingPunct="1">
              <a:spcBef>
                <a:spcPct val="20000"/>
              </a:spcBef>
              <a:buFontTx/>
              <a:buChar char="•"/>
            </a:pPr>
            <a:endParaRPr lang="en-US" sz="32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The 74LS93</a:t>
            </a:r>
          </a:p>
        </p:txBody>
      </p:sp>
      <p:sp>
        <p:nvSpPr>
          <p:cNvPr id="17411" name="Content Placeholder 2"/>
          <p:cNvSpPr>
            <a:spLocks noGrp="1"/>
          </p:cNvSpPr>
          <p:nvPr>
            <p:ph idx="1"/>
          </p:nvPr>
        </p:nvSpPr>
        <p:spPr>
          <a:xfrm>
            <a:off x="457200" y="1371600"/>
            <a:ext cx="4495800" cy="5486400"/>
          </a:xfrm>
        </p:spPr>
        <p:txBody>
          <a:bodyPr/>
          <a:lstStyle/>
          <a:p>
            <a:pPr>
              <a:spcBef>
                <a:spcPct val="0"/>
              </a:spcBef>
              <a:spcAft>
                <a:spcPts val="1200"/>
              </a:spcAft>
            </a:pPr>
            <a:r>
              <a:rPr lang="en-US" sz="2000" smtClean="0"/>
              <a:t>The 74LS93 IC is a 4-Bit ripple counter partitioned into two sections. </a:t>
            </a:r>
          </a:p>
          <a:p>
            <a:pPr>
              <a:spcBef>
                <a:spcPct val="0"/>
              </a:spcBef>
              <a:spcAft>
                <a:spcPts val="1200"/>
              </a:spcAft>
            </a:pPr>
            <a:r>
              <a:rPr lang="en-US" sz="2000" smtClean="0"/>
              <a:t>The counter has a </a:t>
            </a:r>
            <a:r>
              <a:rPr lang="en-US" sz="2000" u="sng" smtClean="0"/>
              <a:t>divide-by-two</a:t>
            </a:r>
            <a:r>
              <a:rPr lang="en-US" sz="2000" smtClean="0"/>
              <a:t> section and a </a:t>
            </a:r>
            <a:r>
              <a:rPr lang="en-US" sz="2000" u="sng" smtClean="0"/>
              <a:t>divide-by-eight</a:t>
            </a:r>
            <a:r>
              <a:rPr lang="en-US" sz="2000" smtClean="0"/>
              <a:t> section.</a:t>
            </a:r>
          </a:p>
          <a:p>
            <a:pPr>
              <a:spcBef>
                <a:spcPct val="0"/>
              </a:spcBef>
              <a:spcAft>
                <a:spcPts val="1200"/>
              </a:spcAft>
            </a:pPr>
            <a:r>
              <a:rPr lang="en-US" sz="2000" smtClean="0"/>
              <a:t>Each section is triggered by a HIGH-to-LOW transition on the clock inputs. </a:t>
            </a:r>
          </a:p>
          <a:p>
            <a:pPr>
              <a:spcBef>
                <a:spcPct val="0"/>
              </a:spcBef>
              <a:spcAft>
                <a:spcPts val="1200"/>
              </a:spcAft>
            </a:pPr>
            <a:r>
              <a:rPr lang="en-US" sz="2000" smtClean="0"/>
              <a:t>Each section can be used separately or tied together.</a:t>
            </a:r>
          </a:p>
          <a:p>
            <a:pPr>
              <a:spcBef>
                <a:spcPct val="0"/>
              </a:spcBef>
              <a:spcAft>
                <a:spcPts val="1200"/>
              </a:spcAft>
            </a:pPr>
            <a:r>
              <a:rPr lang="en-US" sz="2000" smtClean="0"/>
              <a:t>The counters have a 2-input gated master reset (clear).</a:t>
            </a:r>
          </a:p>
          <a:p>
            <a:pPr>
              <a:spcBef>
                <a:spcPct val="0"/>
              </a:spcBef>
              <a:spcAft>
                <a:spcPts val="1200"/>
              </a:spcAft>
            </a:pPr>
            <a:r>
              <a:rPr lang="en-US" sz="2000" smtClean="0"/>
              <a:t>Note that the J&amp;K inputs are connected to +5 volts (not shown).</a:t>
            </a:r>
          </a:p>
          <a:p>
            <a:pPr>
              <a:spcBef>
                <a:spcPct val="0"/>
              </a:spcBef>
              <a:spcAft>
                <a:spcPts val="1200"/>
              </a:spcAft>
            </a:pPr>
            <a:endParaRPr lang="en-US" sz="2000" smtClean="0"/>
          </a:p>
        </p:txBody>
      </p:sp>
      <p:sp>
        <p:nvSpPr>
          <p:cNvPr id="4" name="Slide Number Placeholder 3"/>
          <p:cNvSpPr>
            <a:spLocks noGrp="1"/>
          </p:cNvSpPr>
          <p:nvPr>
            <p:ph type="sldNum" sz="quarter" idx="12"/>
          </p:nvPr>
        </p:nvSpPr>
        <p:spPr/>
        <p:txBody>
          <a:bodyPr/>
          <a:lstStyle/>
          <a:p>
            <a:pPr>
              <a:defRPr/>
            </a:pPr>
            <a:fld id="{7DB47BBD-6872-42AA-9F26-10F1F77FDF7C}" type="slidenum">
              <a:rPr lang="en-US" smtClean="0"/>
              <a:pPr>
                <a:defRPr/>
              </a:pPr>
              <a:t>3</a:t>
            </a:fld>
            <a:endParaRPr lang="en-US" dirty="0"/>
          </a:p>
        </p:txBody>
      </p:sp>
      <p:pic>
        <p:nvPicPr>
          <p:cNvPr id="174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447800"/>
            <a:ext cx="2794000" cy="504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ight Brace 12"/>
          <p:cNvSpPr/>
          <p:nvPr/>
        </p:nvSpPr>
        <p:spPr>
          <a:xfrm>
            <a:off x="7696200" y="1524000"/>
            <a:ext cx="274638" cy="914400"/>
          </a:xfrm>
          <a:prstGeom prst="rightBrace">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 name="Right Brace 13"/>
          <p:cNvSpPr/>
          <p:nvPr/>
        </p:nvSpPr>
        <p:spPr>
          <a:xfrm>
            <a:off x="7696200" y="2590800"/>
            <a:ext cx="274638" cy="3475038"/>
          </a:xfrm>
          <a:prstGeom prst="rightBrace">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7416" name="TextBox 14"/>
          <p:cNvSpPr txBox="1">
            <a:spLocks noChangeArrowheads="1"/>
          </p:cNvSpPr>
          <p:nvPr/>
        </p:nvSpPr>
        <p:spPr bwMode="auto">
          <a:xfrm>
            <a:off x="7870825" y="177165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Divide-By-Two</a:t>
            </a:r>
          </a:p>
          <a:p>
            <a:pPr algn="ctr" eaLnBrk="1" hangingPunct="1"/>
            <a:r>
              <a:rPr lang="en-US" sz="1200"/>
              <a:t>Section</a:t>
            </a:r>
          </a:p>
        </p:txBody>
      </p:sp>
      <p:sp>
        <p:nvSpPr>
          <p:cNvPr id="17417" name="TextBox 15"/>
          <p:cNvSpPr txBox="1">
            <a:spLocks noChangeArrowheads="1"/>
          </p:cNvSpPr>
          <p:nvPr/>
        </p:nvSpPr>
        <p:spPr bwMode="auto">
          <a:xfrm>
            <a:off x="7870825" y="4092575"/>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Divide-By-Eight</a:t>
            </a:r>
          </a:p>
          <a:p>
            <a:pPr algn="ctr" eaLnBrk="1" hangingPunct="1"/>
            <a:r>
              <a:rPr lang="en-US" sz="1200"/>
              <a:t>Section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The 74LS93 – Cascaded</a:t>
            </a:r>
          </a:p>
        </p:txBody>
      </p:sp>
      <p:sp>
        <p:nvSpPr>
          <p:cNvPr id="18435" name="Content Placeholder 2"/>
          <p:cNvSpPr>
            <a:spLocks noGrp="1"/>
          </p:cNvSpPr>
          <p:nvPr>
            <p:ph idx="1"/>
          </p:nvPr>
        </p:nvSpPr>
        <p:spPr>
          <a:xfrm>
            <a:off x="304800" y="1752600"/>
            <a:ext cx="4495800" cy="4267200"/>
          </a:xfrm>
        </p:spPr>
        <p:txBody>
          <a:bodyPr/>
          <a:lstStyle/>
          <a:p>
            <a:pPr>
              <a:spcBef>
                <a:spcPct val="0"/>
              </a:spcBef>
              <a:spcAft>
                <a:spcPts val="1800"/>
              </a:spcAft>
            </a:pPr>
            <a:r>
              <a:rPr lang="en-US" sz="2000" smtClean="0"/>
              <a:t>The </a:t>
            </a:r>
            <a:r>
              <a:rPr lang="en-US" sz="2000" u="sng" smtClean="0"/>
              <a:t>divide-by-two</a:t>
            </a:r>
            <a:r>
              <a:rPr lang="en-US" sz="2000" smtClean="0"/>
              <a:t> section can be used as a 1-Bit counter.</a:t>
            </a:r>
          </a:p>
          <a:p>
            <a:pPr>
              <a:spcBef>
                <a:spcPct val="0"/>
              </a:spcBef>
              <a:spcAft>
                <a:spcPts val="1800"/>
              </a:spcAft>
            </a:pPr>
            <a:r>
              <a:rPr lang="en-US" sz="2000" smtClean="0"/>
              <a:t>The </a:t>
            </a:r>
            <a:r>
              <a:rPr lang="en-US" sz="2000" u="sng" smtClean="0"/>
              <a:t>divide-by-eight</a:t>
            </a:r>
            <a:r>
              <a:rPr lang="en-US" sz="2000" smtClean="0"/>
              <a:t> section can be used as a 3-Bit counter.</a:t>
            </a:r>
          </a:p>
          <a:p>
            <a:pPr>
              <a:spcBef>
                <a:spcPct val="0"/>
              </a:spcBef>
              <a:spcAft>
                <a:spcPts val="1800"/>
              </a:spcAft>
            </a:pPr>
            <a:r>
              <a:rPr lang="en-US" sz="2000" smtClean="0"/>
              <a:t>The </a:t>
            </a:r>
            <a:r>
              <a:rPr lang="en-US" sz="2000" u="sng" smtClean="0"/>
              <a:t>divide-by-two</a:t>
            </a:r>
            <a:r>
              <a:rPr lang="en-US" sz="2000" smtClean="0"/>
              <a:t> and </a:t>
            </a:r>
            <a:r>
              <a:rPr lang="en-US" sz="2000" u="sng" smtClean="0"/>
              <a:t>divide-by-eight</a:t>
            </a:r>
            <a:r>
              <a:rPr lang="en-US" sz="2000" smtClean="0"/>
              <a:t> sections can be cascaded to create a </a:t>
            </a:r>
            <a:r>
              <a:rPr lang="en-US" sz="2000" u="sng" smtClean="0"/>
              <a:t>divide-by-sixteen</a:t>
            </a:r>
            <a:r>
              <a:rPr lang="en-US" sz="2000" smtClean="0"/>
              <a:t> circuit when a wire is added between </a:t>
            </a:r>
            <a:r>
              <a:rPr lang="en-US" sz="2000" b="1" smtClean="0"/>
              <a:t>Q</a:t>
            </a:r>
            <a:r>
              <a:rPr lang="en-US" sz="2000" b="1" baseline="-25000" smtClean="0"/>
              <a:t>A</a:t>
            </a:r>
            <a:r>
              <a:rPr lang="en-US" sz="2000" baseline="-25000" smtClean="0"/>
              <a:t> </a:t>
            </a:r>
            <a:r>
              <a:rPr lang="en-US" sz="2000" smtClean="0"/>
              <a:t>and </a:t>
            </a:r>
            <a:r>
              <a:rPr lang="en-US" sz="2000" b="1" smtClean="0"/>
              <a:t>INPUT B</a:t>
            </a:r>
            <a:r>
              <a:rPr lang="en-US" sz="2000" smtClean="0"/>
              <a:t>.</a:t>
            </a:r>
            <a:endParaRPr lang="en-US" sz="2000" b="1" smtClean="0"/>
          </a:p>
          <a:p>
            <a:pPr>
              <a:spcBef>
                <a:spcPct val="0"/>
              </a:spcBef>
              <a:spcAft>
                <a:spcPts val="1800"/>
              </a:spcAft>
            </a:pPr>
            <a:r>
              <a:rPr lang="en-US" sz="2000" smtClean="0"/>
              <a:t>The </a:t>
            </a:r>
            <a:r>
              <a:rPr lang="en-US" sz="2000" u="sng" smtClean="0"/>
              <a:t>divide-by-sixteen</a:t>
            </a:r>
            <a:r>
              <a:rPr lang="en-US" sz="2000" smtClean="0"/>
              <a:t> circuit can be used as a 4-Bit counter.</a:t>
            </a:r>
          </a:p>
        </p:txBody>
      </p:sp>
      <p:sp>
        <p:nvSpPr>
          <p:cNvPr id="4" name="Slide Number Placeholder 3"/>
          <p:cNvSpPr>
            <a:spLocks noGrp="1"/>
          </p:cNvSpPr>
          <p:nvPr>
            <p:ph type="sldNum" sz="quarter" idx="12"/>
          </p:nvPr>
        </p:nvSpPr>
        <p:spPr/>
        <p:txBody>
          <a:bodyPr/>
          <a:lstStyle/>
          <a:p>
            <a:pPr>
              <a:defRPr/>
            </a:pPr>
            <a:fld id="{D30946F3-6771-4551-93A1-F9015DB474A8}" type="slidenum">
              <a:rPr lang="en-US" smtClean="0"/>
              <a:pPr>
                <a:defRPr/>
              </a:pPr>
              <a:t>4</a:t>
            </a:fld>
            <a:endParaRPr lang="en-US" dirty="0"/>
          </a:p>
        </p:txBody>
      </p:sp>
      <p:pic>
        <p:nvPicPr>
          <p:cNvPr id="1843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447800"/>
            <a:ext cx="2794000" cy="504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ight Brace 6"/>
          <p:cNvSpPr/>
          <p:nvPr/>
        </p:nvSpPr>
        <p:spPr>
          <a:xfrm>
            <a:off x="7696200" y="1524000"/>
            <a:ext cx="274638" cy="914400"/>
          </a:xfrm>
          <a:prstGeom prst="rightBrace">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8" name="Right Brace 7"/>
          <p:cNvSpPr/>
          <p:nvPr/>
        </p:nvSpPr>
        <p:spPr>
          <a:xfrm>
            <a:off x="7696200" y="2590800"/>
            <a:ext cx="274638" cy="3475038"/>
          </a:xfrm>
          <a:prstGeom prst="rightBrace">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8440" name="TextBox 8"/>
          <p:cNvSpPr txBox="1">
            <a:spLocks noChangeArrowheads="1"/>
          </p:cNvSpPr>
          <p:nvPr/>
        </p:nvSpPr>
        <p:spPr bwMode="auto">
          <a:xfrm>
            <a:off x="7720013" y="17526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 1-Bit</a:t>
            </a:r>
          </a:p>
          <a:p>
            <a:pPr algn="ctr" eaLnBrk="1" hangingPunct="1"/>
            <a:r>
              <a:rPr lang="en-US" sz="1200"/>
              <a:t> Counter</a:t>
            </a:r>
          </a:p>
        </p:txBody>
      </p:sp>
      <p:sp>
        <p:nvSpPr>
          <p:cNvPr id="18441" name="TextBox 9"/>
          <p:cNvSpPr txBox="1">
            <a:spLocks noChangeArrowheads="1"/>
          </p:cNvSpPr>
          <p:nvPr/>
        </p:nvSpPr>
        <p:spPr bwMode="auto">
          <a:xfrm>
            <a:off x="7720013" y="4073525"/>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3-Bit</a:t>
            </a:r>
          </a:p>
          <a:p>
            <a:pPr algn="ctr" eaLnBrk="1" hangingPunct="1"/>
            <a:r>
              <a:rPr lang="en-US" sz="1200"/>
              <a:t>Counter</a:t>
            </a:r>
          </a:p>
        </p:txBody>
      </p:sp>
      <p:sp>
        <p:nvSpPr>
          <p:cNvPr id="18442" name="TextBox 10"/>
          <p:cNvSpPr txBox="1">
            <a:spLocks noChangeArrowheads="1"/>
          </p:cNvSpPr>
          <p:nvPr/>
        </p:nvSpPr>
        <p:spPr bwMode="auto">
          <a:xfrm>
            <a:off x="4724400" y="1366838"/>
            <a:ext cx="121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Clock Input for </a:t>
            </a:r>
          </a:p>
          <a:p>
            <a:pPr algn="ctr" eaLnBrk="1" hangingPunct="1"/>
            <a:r>
              <a:rPr lang="en-US" sz="1200"/>
              <a:t>1-Bit Counter</a:t>
            </a:r>
          </a:p>
        </p:txBody>
      </p:sp>
      <p:sp>
        <p:nvSpPr>
          <p:cNvPr id="18443" name="TextBox 11"/>
          <p:cNvSpPr txBox="1">
            <a:spLocks noChangeArrowheads="1"/>
          </p:cNvSpPr>
          <p:nvPr/>
        </p:nvSpPr>
        <p:spPr bwMode="auto">
          <a:xfrm>
            <a:off x="4724400" y="19050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solidFill>
                  <a:srgbClr val="0000FF"/>
                </a:solidFill>
              </a:rPr>
              <a:t>Clock Input for </a:t>
            </a:r>
          </a:p>
          <a:p>
            <a:pPr algn="ctr" eaLnBrk="1" hangingPunct="1"/>
            <a:r>
              <a:rPr lang="en-US" sz="1200">
                <a:solidFill>
                  <a:srgbClr val="0000FF"/>
                </a:solidFill>
              </a:rPr>
              <a:t>Cascaded</a:t>
            </a:r>
          </a:p>
          <a:p>
            <a:pPr algn="ctr" eaLnBrk="1" hangingPunct="1"/>
            <a:r>
              <a:rPr lang="en-US" sz="1200">
                <a:solidFill>
                  <a:srgbClr val="0000FF"/>
                </a:solidFill>
              </a:rPr>
              <a:t>4-Bit Counter</a:t>
            </a:r>
          </a:p>
        </p:txBody>
      </p:sp>
      <p:sp>
        <p:nvSpPr>
          <p:cNvPr id="14" name="Freeform 13"/>
          <p:cNvSpPr/>
          <p:nvPr/>
        </p:nvSpPr>
        <p:spPr>
          <a:xfrm>
            <a:off x="5949950" y="1677988"/>
            <a:ext cx="1419225" cy="1352550"/>
          </a:xfrm>
          <a:custGeom>
            <a:avLst/>
            <a:gdLst>
              <a:gd name="connsiteX0" fmla="*/ 1419367 w 1419367"/>
              <a:gd name="connsiteY0" fmla="*/ 0 h 1351128"/>
              <a:gd name="connsiteX1" fmla="*/ 1419367 w 1419367"/>
              <a:gd name="connsiteY1" fmla="*/ 873456 h 1351128"/>
              <a:gd name="connsiteX2" fmla="*/ 0 w 1419367"/>
              <a:gd name="connsiteY2" fmla="*/ 873456 h 1351128"/>
              <a:gd name="connsiteX3" fmla="*/ 0 w 1419367"/>
              <a:gd name="connsiteY3" fmla="*/ 1351128 h 1351128"/>
            </a:gdLst>
            <a:ahLst/>
            <a:cxnLst>
              <a:cxn ang="0">
                <a:pos x="connsiteX0" y="connsiteY0"/>
              </a:cxn>
              <a:cxn ang="0">
                <a:pos x="connsiteX1" y="connsiteY1"/>
              </a:cxn>
              <a:cxn ang="0">
                <a:pos x="connsiteX2" y="connsiteY2"/>
              </a:cxn>
              <a:cxn ang="0">
                <a:pos x="connsiteX3" y="connsiteY3"/>
              </a:cxn>
            </a:cxnLst>
            <a:rect l="l" t="t" r="r" b="b"/>
            <a:pathLst>
              <a:path w="1419367" h="1351128">
                <a:moveTo>
                  <a:pt x="1419367" y="0"/>
                </a:moveTo>
                <a:lnTo>
                  <a:pt x="1419367" y="873456"/>
                </a:lnTo>
                <a:lnTo>
                  <a:pt x="0" y="873456"/>
                </a:lnTo>
                <a:lnTo>
                  <a:pt x="0" y="1351128"/>
                </a:lnTo>
              </a:path>
            </a:pathLst>
          </a:custGeom>
          <a:ln w="28575">
            <a:solidFill>
              <a:srgbClr val="0000FF"/>
            </a:solidFill>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cxnSp>
        <p:nvCxnSpPr>
          <p:cNvPr id="16" name="Straight Connector 15"/>
          <p:cNvCxnSpPr/>
          <p:nvPr/>
        </p:nvCxnSpPr>
        <p:spPr>
          <a:xfrm>
            <a:off x="2514600" y="4841875"/>
            <a:ext cx="685800" cy="1588"/>
          </a:xfrm>
          <a:prstGeom prst="line">
            <a:avLst/>
          </a:prstGeom>
          <a:ln w="28575">
            <a:solidFill>
              <a:srgbClr val="0000FF"/>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8446" name="TextBox 16"/>
          <p:cNvSpPr txBox="1">
            <a:spLocks noChangeArrowheads="1"/>
          </p:cNvSpPr>
          <p:nvPr/>
        </p:nvSpPr>
        <p:spPr bwMode="auto">
          <a:xfrm>
            <a:off x="4724400" y="3276600"/>
            <a:ext cx="1219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Clock Input for </a:t>
            </a:r>
          </a:p>
          <a:p>
            <a:pPr algn="ctr" eaLnBrk="1" hangingPunct="1"/>
            <a:r>
              <a:rPr lang="en-US" sz="1200"/>
              <a:t>3-Bit Counter</a:t>
            </a:r>
          </a:p>
        </p:txBody>
      </p:sp>
      <p:cxnSp>
        <p:nvCxnSpPr>
          <p:cNvPr id="19" name="Straight Arrow Connector 18"/>
          <p:cNvCxnSpPr>
            <a:stCxn id="18442" idx="3"/>
          </p:cNvCxnSpPr>
          <p:nvPr/>
        </p:nvCxnSpPr>
        <p:spPr>
          <a:xfrm>
            <a:off x="5943600" y="1598613"/>
            <a:ext cx="228600" cy="265112"/>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8443" idx="3"/>
          </p:cNvCxnSpPr>
          <p:nvPr/>
        </p:nvCxnSpPr>
        <p:spPr>
          <a:xfrm flipV="1">
            <a:off x="5943600" y="1905000"/>
            <a:ext cx="228600" cy="323850"/>
          </a:xfrm>
          <a:prstGeom prst="straightConnector1">
            <a:avLst/>
          </a:prstGeom>
          <a:ln w="12700">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5486400" y="3086100"/>
            <a:ext cx="228600" cy="266700"/>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4"/>
          <p:cNvSpPr>
            <a:spLocks noGrp="1"/>
          </p:cNvSpPr>
          <p:nvPr>
            <p:ph type="title"/>
          </p:nvPr>
        </p:nvSpPr>
        <p:spPr/>
        <p:txBody>
          <a:bodyPr/>
          <a:lstStyle/>
          <a:p>
            <a:r>
              <a:rPr lang="en-US" dirty="0" smtClean="0"/>
              <a:t>The 74LS93 MSI Counter</a:t>
            </a:r>
          </a:p>
        </p:txBody>
      </p:sp>
      <p:sp>
        <p:nvSpPr>
          <p:cNvPr id="4" name="Slide Number Placeholder 3"/>
          <p:cNvSpPr>
            <a:spLocks noGrp="1"/>
          </p:cNvSpPr>
          <p:nvPr>
            <p:ph type="sldNum" sz="quarter" idx="12"/>
          </p:nvPr>
        </p:nvSpPr>
        <p:spPr/>
        <p:txBody>
          <a:bodyPr/>
          <a:lstStyle/>
          <a:p>
            <a:pPr>
              <a:defRPr/>
            </a:pPr>
            <a:fld id="{E676C5CE-2839-4EFB-911E-D3C4A5F75F12}" type="slidenum">
              <a:rPr lang="en-US" smtClean="0"/>
              <a:pPr>
                <a:defRPr/>
              </a:pPr>
              <a:t>5</a:t>
            </a:fld>
            <a:endParaRPr lang="en-US" dirty="0"/>
          </a:p>
        </p:txBody>
      </p:sp>
      <p:pic>
        <p:nvPicPr>
          <p:cNvPr id="1946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155825"/>
            <a:ext cx="2446338"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2825" y="2155825"/>
            <a:ext cx="355917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TextBox 7"/>
          <p:cNvSpPr txBox="1">
            <a:spLocks noChangeArrowheads="1"/>
          </p:cNvSpPr>
          <p:nvPr/>
        </p:nvSpPr>
        <p:spPr bwMode="auto">
          <a:xfrm>
            <a:off x="982663" y="1371600"/>
            <a:ext cx="18526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solidFill>
                  <a:srgbClr val="0000FF"/>
                </a:solidFill>
              </a:rPr>
              <a:t>74LS93</a:t>
            </a:r>
          </a:p>
          <a:p>
            <a:pPr algn="ctr" eaLnBrk="1" hangingPunct="1"/>
            <a:r>
              <a:rPr lang="en-US" sz="2000">
                <a:solidFill>
                  <a:srgbClr val="0000FF"/>
                </a:solidFill>
              </a:rPr>
              <a:t>Block Diagram</a:t>
            </a:r>
          </a:p>
        </p:txBody>
      </p:sp>
      <p:sp>
        <p:nvSpPr>
          <p:cNvPr id="19463" name="TextBox 8"/>
          <p:cNvSpPr txBox="1">
            <a:spLocks noChangeArrowheads="1"/>
          </p:cNvSpPr>
          <p:nvPr/>
        </p:nvSpPr>
        <p:spPr bwMode="auto">
          <a:xfrm>
            <a:off x="5340350" y="1371600"/>
            <a:ext cx="25241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solidFill>
                  <a:srgbClr val="0000FF"/>
                </a:solidFill>
              </a:rPr>
              <a:t>74LS93</a:t>
            </a:r>
          </a:p>
          <a:p>
            <a:pPr algn="ctr" eaLnBrk="1" hangingPunct="1"/>
            <a:r>
              <a:rPr lang="en-US" sz="2000">
                <a:solidFill>
                  <a:srgbClr val="0000FF"/>
                </a:solidFill>
              </a:rPr>
              <a:t>Connection Diagram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4"/>
          <p:cNvSpPr>
            <a:spLocks noGrp="1"/>
          </p:cNvSpPr>
          <p:nvPr>
            <p:ph type="title"/>
          </p:nvPr>
        </p:nvSpPr>
        <p:spPr/>
        <p:txBody>
          <a:bodyPr/>
          <a:lstStyle/>
          <a:p>
            <a:r>
              <a:rPr lang="en-US" dirty="0" smtClean="0"/>
              <a:t>The 74LS93 MSI Counter</a:t>
            </a:r>
          </a:p>
        </p:txBody>
      </p:sp>
      <p:sp>
        <p:nvSpPr>
          <p:cNvPr id="4" name="Slide Number Placeholder 3"/>
          <p:cNvSpPr>
            <a:spLocks noGrp="1"/>
          </p:cNvSpPr>
          <p:nvPr>
            <p:ph type="sldNum" sz="quarter" idx="12"/>
          </p:nvPr>
        </p:nvSpPr>
        <p:spPr/>
        <p:txBody>
          <a:bodyPr/>
          <a:lstStyle/>
          <a:p>
            <a:pPr>
              <a:defRPr/>
            </a:pPr>
            <a:fld id="{BFE83D6C-E42C-4841-A7FD-2D7940E6567B}" type="slidenum">
              <a:rPr lang="en-US" smtClean="0"/>
              <a:pPr>
                <a:defRPr/>
              </a:pPr>
              <a:t>6</a:t>
            </a:fld>
            <a:endParaRPr lang="en-US" dirty="0"/>
          </a:p>
        </p:txBody>
      </p:sp>
      <p:pic>
        <p:nvPicPr>
          <p:cNvPr id="2048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850" y="2155825"/>
            <a:ext cx="272415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extBox 7"/>
          <p:cNvSpPr txBox="1">
            <a:spLocks noChangeArrowheads="1"/>
          </p:cNvSpPr>
          <p:nvPr/>
        </p:nvSpPr>
        <p:spPr bwMode="auto">
          <a:xfrm>
            <a:off x="1019175" y="1371600"/>
            <a:ext cx="2095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solidFill>
                  <a:srgbClr val="0000FF"/>
                </a:solidFill>
              </a:rPr>
              <a:t>74LS93</a:t>
            </a:r>
          </a:p>
          <a:p>
            <a:pPr algn="ctr" eaLnBrk="1" hangingPunct="1"/>
            <a:r>
              <a:rPr lang="en-US" sz="2000">
                <a:solidFill>
                  <a:srgbClr val="0000FF"/>
                </a:solidFill>
              </a:rPr>
              <a:t>Count Sequence</a:t>
            </a:r>
          </a:p>
        </p:txBody>
      </p:sp>
      <p:pic>
        <p:nvPicPr>
          <p:cNvPr id="2048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5775" y="2155825"/>
            <a:ext cx="4162425"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7" name="TextBox 9"/>
          <p:cNvSpPr txBox="1">
            <a:spLocks noChangeArrowheads="1"/>
          </p:cNvSpPr>
          <p:nvPr/>
        </p:nvSpPr>
        <p:spPr bwMode="auto">
          <a:xfrm>
            <a:off x="5207000" y="1371600"/>
            <a:ext cx="2260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solidFill>
                  <a:srgbClr val="0000FF"/>
                </a:solidFill>
              </a:rPr>
              <a:t>74LS93</a:t>
            </a:r>
          </a:p>
          <a:p>
            <a:pPr algn="ctr" eaLnBrk="1" hangingPunct="1"/>
            <a:r>
              <a:rPr lang="en-US" sz="2000">
                <a:solidFill>
                  <a:srgbClr val="0000FF"/>
                </a:solidFill>
              </a:rPr>
              <a:t>Reset Truth Table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4"/>
          <p:cNvSpPr>
            <a:spLocks noGrp="1"/>
          </p:cNvSpPr>
          <p:nvPr>
            <p:ph type="title"/>
          </p:nvPr>
        </p:nvSpPr>
        <p:spPr>
          <a:xfrm>
            <a:off x="-12700" y="0"/>
            <a:ext cx="9144000" cy="1219200"/>
          </a:xfrm>
        </p:spPr>
        <p:txBody>
          <a:bodyPr/>
          <a:lstStyle/>
          <a:p>
            <a:r>
              <a:rPr lang="en-US" dirty="0" smtClean="0"/>
              <a:t>Design Example: Circuit Diagram</a:t>
            </a:r>
          </a:p>
        </p:txBody>
      </p:sp>
      <p:sp>
        <p:nvSpPr>
          <p:cNvPr id="4" name="Slide Number Placeholder 3"/>
          <p:cNvSpPr>
            <a:spLocks noGrp="1"/>
          </p:cNvSpPr>
          <p:nvPr>
            <p:ph type="sldNum" sz="quarter" idx="12"/>
          </p:nvPr>
        </p:nvSpPr>
        <p:spPr/>
        <p:txBody>
          <a:bodyPr/>
          <a:lstStyle/>
          <a:p>
            <a:pPr>
              <a:defRPr/>
            </a:pPr>
            <a:fld id="{DA407D90-D452-483C-A6C9-286E9AECFBA7}" type="slidenum">
              <a:rPr lang="en-US" smtClean="0"/>
              <a:pPr>
                <a:defRPr/>
              </a:pPr>
              <a:t>7</a:t>
            </a:fld>
            <a:endParaRPr lang="en-US" dirty="0"/>
          </a:p>
        </p:txBody>
      </p:sp>
      <p:pic>
        <p:nvPicPr>
          <p:cNvPr id="2150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216150"/>
            <a:ext cx="6172200" cy="448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extBox 138"/>
          <p:cNvSpPr txBox="1">
            <a:spLocks noChangeArrowheads="1"/>
          </p:cNvSpPr>
          <p:nvPr/>
        </p:nvSpPr>
        <p:spPr bwMode="auto">
          <a:xfrm>
            <a:off x="990600" y="1295400"/>
            <a:ext cx="678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4-Bit Asynchronous / Modulus-13 Counter</a:t>
            </a:r>
          </a:p>
        </p:txBody>
      </p:sp>
      <p:sp>
        <p:nvSpPr>
          <p:cNvPr id="140" name="Oval 139"/>
          <p:cNvSpPr/>
          <p:nvPr/>
        </p:nvSpPr>
        <p:spPr>
          <a:xfrm>
            <a:off x="5486400" y="4724400"/>
            <a:ext cx="1447800" cy="990600"/>
          </a:xfrm>
          <a:prstGeom prst="ellipse">
            <a:avLst/>
          </a:prstGeom>
          <a:ln w="12700">
            <a:solidFill>
              <a:srgbClr val="FF0000"/>
            </a:solid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1511" name="TextBox 140"/>
          <p:cNvSpPr txBox="1">
            <a:spLocks noChangeArrowheads="1"/>
          </p:cNvSpPr>
          <p:nvPr/>
        </p:nvSpPr>
        <p:spPr bwMode="auto">
          <a:xfrm>
            <a:off x="7239000" y="3048000"/>
            <a:ext cx="1905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To reset @ 12 (1100), the count must reach 13 (1101).</a:t>
            </a:r>
          </a:p>
        </p:txBody>
      </p:sp>
      <p:cxnSp>
        <p:nvCxnSpPr>
          <p:cNvPr id="21512" name="Straight Arrow Connector 102"/>
          <p:cNvCxnSpPr>
            <a:cxnSpLocks noChangeShapeType="1"/>
            <a:stCxn id="21511" idx="1"/>
            <a:endCxn id="140" idx="7"/>
          </p:cNvCxnSpPr>
          <p:nvPr/>
        </p:nvCxnSpPr>
        <p:spPr bwMode="auto">
          <a:xfrm flipH="1">
            <a:off x="6721475" y="3643313"/>
            <a:ext cx="517525" cy="1225550"/>
          </a:xfrm>
          <a:prstGeom prst="straightConnector1">
            <a:avLst/>
          </a:prstGeom>
          <a:noFill/>
          <a:ln w="12700" algn="ctr">
            <a:solidFill>
              <a:srgbClr val="FF0000"/>
            </a:solidFill>
            <a:round/>
            <a:headEnd type="oval" w="med" len="med"/>
            <a:tailEnd type="arrow"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4"/>
          <p:cNvSpPr>
            <a:spLocks noGrp="1"/>
          </p:cNvSpPr>
          <p:nvPr>
            <p:ph type="title"/>
          </p:nvPr>
        </p:nvSpPr>
        <p:spPr>
          <a:xfrm>
            <a:off x="0" y="0"/>
            <a:ext cx="9144000" cy="1219200"/>
          </a:xfrm>
        </p:spPr>
        <p:txBody>
          <a:bodyPr/>
          <a:lstStyle/>
          <a:p>
            <a:r>
              <a:rPr lang="en-US" dirty="0" smtClean="0"/>
              <a:t>Design Example: Timing</a:t>
            </a:r>
          </a:p>
        </p:txBody>
      </p:sp>
      <p:sp>
        <p:nvSpPr>
          <p:cNvPr id="4" name="Slide Number Placeholder 3"/>
          <p:cNvSpPr>
            <a:spLocks noGrp="1"/>
          </p:cNvSpPr>
          <p:nvPr>
            <p:ph type="sldNum" sz="quarter" idx="12"/>
          </p:nvPr>
        </p:nvSpPr>
        <p:spPr/>
        <p:txBody>
          <a:bodyPr/>
          <a:lstStyle/>
          <a:p>
            <a:pPr>
              <a:defRPr/>
            </a:pPr>
            <a:fld id="{B0A21D54-92C7-4B3F-B36F-AEC6DC8984A4}" type="slidenum">
              <a:rPr lang="en-US" smtClean="0"/>
              <a:pPr>
                <a:defRPr/>
              </a:pPr>
              <a:t>8</a:t>
            </a:fld>
            <a:endParaRPr lang="en-US" dirty="0"/>
          </a:p>
        </p:txBody>
      </p:sp>
      <p:pic>
        <p:nvPicPr>
          <p:cNvPr id="2253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 y="4648200"/>
            <a:ext cx="718343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TextBox 79"/>
          <p:cNvSpPr txBox="1">
            <a:spLocks noChangeArrowheads="1"/>
          </p:cNvSpPr>
          <p:nvPr/>
        </p:nvSpPr>
        <p:spPr bwMode="auto">
          <a:xfrm>
            <a:off x="130175" y="4724400"/>
            <a:ext cx="530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QD</a:t>
            </a:r>
          </a:p>
        </p:txBody>
      </p:sp>
      <p:sp>
        <p:nvSpPr>
          <p:cNvPr id="22534" name="TextBox 8"/>
          <p:cNvSpPr txBox="1">
            <a:spLocks noChangeArrowheads="1"/>
          </p:cNvSpPr>
          <p:nvPr/>
        </p:nvSpPr>
        <p:spPr bwMode="auto">
          <a:xfrm>
            <a:off x="101600" y="6276975"/>
            <a:ext cx="5191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QA</a:t>
            </a:r>
          </a:p>
        </p:txBody>
      </p:sp>
      <p:sp>
        <p:nvSpPr>
          <p:cNvPr id="22535" name="TextBox 9"/>
          <p:cNvSpPr txBox="1">
            <a:spLocks noChangeArrowheads="1"/>
          </p:cNvSpPr>
          <p:nvPr/>
        </p:nvSpPr>
        <p:spPr bwMode="auto">
          <a:xfrm>
            <a:off x="120650" y="5764213"/>
            <a:ext cx="517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QB</a:t>
            </a:r>
          </a:p>
        </p:txBody>
      </p:sp>
      <p:sp>
        <p:nvSpPr>
          <p:cNvPr id="22536" name="TextBox 43"/>
          <p:cNvSpPr txBox="1">
            <a:spLocks noChangeArrowheads="1"/>
          </p:cNvSpPr>
          <p:nvPr/>
        </p:nvSpPr>
        <p:spPr bwMode="auto">
          <a:xfrm>
            <a:off x="120650" y="5243513"/>
            <a:ext cx="530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QC</a:t>
            </a:r>
          </a:p>
        </p:txBody>
      </p:sp>
      <p:sp>
        <p:nvSpPr>
          <p:cNvPr id="22537" name="TextBox 47"/>
          <p:cNvSpPr txBox="1">
            <a:spLocks noChangeArrowheads="1"/>
          </p:cNvSpPr>
          <p:nvPr/>
        </p:nvSpPr>
        <p:spPr bwMode="auto">
          <a:xfrm>
            <a:off x="6896100" y="5257800"/>
            <a:ext cx="9525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Repeats →</a:t>
            </a:r>
            <a:endParaRPr lang="en-US"/>
          </a:p>
        </p:txBody>
      </p:sp>
      <p:sp>
        <p:nvSpPr>
          <p:cNvPr id="22538" name="TextBox 63"/>
          <p:cNvSpPr txBox="1">
            <a:spLocks noChangeArrowheads="1"/>
          </p:cNvSpPr>
          <p:nvPr/>
        </p:nvSpPr>
        <p:spPr bwMode="auto">
          <a:xfrm>
            <a:off x="647700" y="4111625"/>
            <a:ext cx="4016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“0”</a:t>
            </a:r>
          </a:p>
        </p:txBody>
      </p:sp>
      <p:sp>
        <p:nvSpPr>
          <p:cNvPr id="22539" name="TextBox 64"/>
          <p:cNvSpPr txBox="1">
            <a:spLocks noChangeArrowheads="1"/>
          </p:cNvSpPr>
          <p:nvPr/>
        </p:nvSpPr>
        <p:spPr bwMode="auto">
          <a:xfrm>
            <a:off x="1554163" y="4111625"/>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“2”</a:t>
            </a:r>
          </a:p>
        </p:txBody>
      </p:sp>
      <p:sp>
        <p:nvSpPr>
          <p:cNvPr id="22540" name="TextBox 65"/>
          <p:cNvSpPr txBox="1">
            <a:spLocks noChangeArrowheads="1"/>
          </p:cNvSpPr>
          <p:nvPr/>
        </p:nvSpPr>
        <p:spPr bwMode="auto">
          <a:xfrm>
            <a:off x="2427288" y="4111625"/>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“4”</a:t>
            </a:r>
          </a:p>
        </p:txBody>
      </p:sp>
      <p:sp>
        <p:nvSpPr>
          <p:cNvPr id="22541" name="TextBox 66"/>
          <p:cNvSpPr txBox="1">
            <a:spLocks noChangeArrowheads="1"/>
          </p:cNvSpPr>
          <p:nvPr/>
        </p:nvSpPr>
        <p:spPr bwMode="auto">
          <a:xfrm>
            <a:off x="3321050" y="4111625"/>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“6”</a:t>
            </a:r>
          </a:p>
        </p:txBody>
      </p:sp>
      <p:sp>
        <p:nvSpPr>
          <p:cNvPr id="22542" name="TextBox 63"/>
          <p:cNvSpPr txBox="1">
            <a:spLocks noChangeArrowheads="1"/>
          </p:cNvSpPr>
          <p:nvPr/>
        </p:nvSpPr>
        <p:spPr bwMode="auto">
          <a:xfrm>
            <a:off x="1101725" y="4111625"/>
            <a:ext cx="4016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“1”</a:t>
            </a:r>
          </a:p>
        </p:txBody>
      </p:sp>
      <p:sp>
        <p:nvSpPr>
          <p:cNvPr id="22543" name="TextBox 64"/>
          <p:cNvSpPr txBox="1">
            <a:spLocks noChangeArrowheads="1"/>
          </p:cNvSpPr>
          <p:nvPr/>
        </p:nvSpPr>
        <p:spPr bwMode="auto">
          <a:xfrm>
            <a:off x="1993900" y="4111625"/>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“3”</a:t>
            </a:r>
          </a:p>
        </p:txBody>
      </p:sp>
      <p:sp>
        <p:nvSpPr>
          <p:cNvPr id="22544" name="TextBox 65"/>
          <p:cNvSpPr txBox="1">
            <a:spLocks noChangeArrowheads="1"/>
          </p:cNvSpPr>
          <p:nvPr/>
        </p:nvSpPr>
        <p:spPr bwMode="auto">
          <a:xfrm>
            <a:off x="2868613" y="4111625"/>
            <a:ext cx="401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“5”</a:t>
            </a:r>
          </a:p>
        </p:txBody>
      </p:sp>
      <p:grpSp>
        <p:nvGrpSpPr>
          <p:cNvPr id="22545" name="Group 115"/>
          <p:cNvGrpSpPr>
            <a:grpSpLocks/>
          </p:cNvGrpSpPr>
          <p:nvPr/>
        </p:nvGrpSpPr>
        <p:grpSpPr bwMode="auto">
          <a:xfrm>
            <a:off x="652463" y="4738688"/>
            <a:ext cx="6132512" cy="1905000"/>
            <a:chOff x="1070841" y="1766248"/>
            <a:chExt cx="6132903" cy="1905000"/>
          </a:xfrm>
        </p:grpSpPr>
        <p:sp>
          <p:nvSpPr>
            <p:cNvPr id="22569" name="TextBox 44"/>
            <p:cNvSpPr txBox="1">
              <a:spLocks noChangeArrowheads="1"/>
            </p:cNvSpPr>
            <p:nvPr/>
          </p:nvSpPr>
          <p:spPr bwMode="auto">
            <a:xfrm>
              <a:off x="1070841" y="2278135"/>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570" name="TextBox 49"/>
            <p:cNvSpPr txBox="1">
              <a:spLocks noChangeArrowheads="1"/>
            </p:cNvSpPr>
            <p:nvPr/>
          </p:nvSpPr>
          <p:spPr bwMode="auto">
            <a:xfrm>
              <a:off x="1070841" y="1766248"/>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571" name="TextBox 58"/>
            <p:cNvSpPr txBox="1">
              <a:spLocks noChangeArrowheads="1"/>
            </p:cNvSpPr>
            <p:nvPr/>
          </p:nvSpPr>
          <p:spPr bwMode="auto">
            <a:xfrm>
              <a:off x="1070841" y="3301910"/>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572" name="TextBox 58"/>
            <p:cNvSpPr txBox="1">
              <a:spLocks noChangeArrowheads="1"/>
            </p:cNvSpPr>
            <p:nvPr/>
          </p:nvSpPr>
          <p:spPr bwMode="auto">
            <a:xfrm>
              <a:off x="1070841" y="2790022"/>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573" name="TextBox 44"/>
            <p:cNvSpPr txBox="1">
              <a:spLocks noChangeArrowheads="1"/>
            </p:cNvSpPr>
            <p:nvPr/>
          </p:nvSpPr>
          <p:spPr bwMode="auto">
            <a:xfrm>
              <a:off x="1516208" y="2278135"/>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574" name="TextBox 49"/>
            <p:cNvSpPr txBox="1">
              <a:spLocks noChangeArrowheads="1"/>
            </p:cNvSpPr>
            <p:nvPr/>
          </p:nvSpPr>
          <p:spPr bwMode="auto">
            <a:xfrm>
              <a:off x="1516208" y="1766248"/>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575" name="TextBox 58"/>
            <p:cNvSpPr txBox="1">
              <a:spLocks noChangeArrowheads="1"/>
            </p:cNvSpPr>
            <p:nvPr/>
          </p:nvSpPr>
          <p:spPr bwMode="auto">
            <a:xfrm>
              <a:off x="1516208" y="3301913"/>
              <a:ext cx="3129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1</a:t>
              </a:r>
            </a:p>
          </p:txBody>
        </p:sp>
        <p:sp>
          <p:nvSpPr>
            <p:cNvPr id="22576" name="TextBox 58"/>
            <p:cNvSpPr txBox="1">
              <a:spLocks noChangeArrowheads="1"/>
            </p:cNvSpPr>
            <p:nvPr/>
          </p:nvSpPr>
          <p:spPr bwMode="auto">
            <a:xfrm>
              <a:off x="1516208" y="2790022"/>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577" name="TextBox 44"/>
            <p:cNvSpPr txBox="1">
              <a:spLocks noChangeArrowheads="1"/>
            </p:cNvSpPr>
            <p:nvPr/>
          </p:nvSpPr>
          <p:spPr bwMode="auto">
            <a:xfrm>
              <a:off x="1981841" y="2278135"/>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578" name="TextBox 49"/>
            <p:cNvSpPr txBox="1">
              <a:spLocks noChangeArrowheads="1"/>
            </p:cNvSpPr>
            <p:nvPr/>
          </p:nvSpPr>
          <p:spPr bwMode="auto">
            <a:xfrm>
              <a:off x="1981841" y="1766248"/>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579" name="TextBox 58"/>
            <p:cNvSpPr txBox="1">
              <a:spLocks noChangeArrowheads="1"/>
            </p:cNvSpPr>
            <p:nvPr/>
          </p:nvSpPr>
          <p:spPr bwMode="auto">
            <a:xfrm>
              <a:off x="1981841" y="3301910"/>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580" name="TextBox 58"/>
            <p:cNvSpPr txBox="1">
              <a:spLocks noChangeArrowheads="1"/>
            </p:cNvSpPr>
            <p:nvPr/>
          </p:nvSpPr>
          <p:spPr bwMode="auto">
            <a:xfrm>
              <a:off x="1981841" y="2790025"/>
              <a:ext cx="3129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1</a:t>
              </a:r>
            </a:p>
          </p:txBody>
        </p:sp>
        <p:sp>
          <p:nvSpPr>
            <p:cNvPr id="22581" name="TextBox 44"/>
            <p:cNvSpPr txBox="1">
              <a:spLocks noChangeArrowheads="1"/>
            </p:cNvSpPr>
            <p:nvPr/>
          </p:nvSpPr>
          <p:spPr bwMode="auto">
            <a:xfrm>
              <a:off x="2427208" y="2278135"/>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582" name="TextBox 49"/>
            <p:cNvSpPr txBox="1">
              <a:spLocks noChangeArrowheads="1"/>
            </p:cNvSpPr>
            <p:nvPr/>
          </p:nvSpPr>
          <p:spPr bwMode="auto">
            <a:xfrm>
              <a:off x="2427208" y="1766248"/>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583" name="TextBox 58"/>
            <p:cNvSpPr txBox="1">
              <a:spLocks noChangeArrowheads="1"/>
            </p:cNvSpPr>
            <p:nvPr/>
          </p:nvSpPr>
          <p:spPr bwMode="auto">
            <a:xfrm>
              <a:off x="2427208" y="3301913"/>
              <a:ext cx="3129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1</a:t>
              </a:r>
            </a:p>
          </p:txBody>
        </p:sp>
        <p:sp>
          <p:nvSpPr>
            <p:cNvPr id="22584" name="TextBox 58"/>
            <p:cNvSpPr txBox="1">
              <a:spLocks noChangeArrowheads="1"/>
            </p:cNvSpPr>
            <p:nvPr/>
          </p:nvSpPr>
          <p:spPr bwMode="auto">
            <a:xfrm>
              <a:off x="2427208" y="2790025"/>
              <a:ext cx="3129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1</a:t>
              </a:r>
            </a:p>
          </p:txBody>
        </p:sp>
        <p:sp>
          <p:nvSpPr>
            <p:cNvPr id="22585" name="TextBox 44"/>
            <p:cNvSpPr txBox="1">
              <a:spLocks noChangeArrowheads="1"/>
            </p:cNvSpPr>
            <p:nvPr/>
          </p:nvSpPr>
          <p:spPr bwMode="auto">
            <a:xfrm>
              <a:off x="2875745" y="2278138"/>
              <a:ext cx="3129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1</a:t>
              </a:r>
            </a:p>
          </p:txBody>
        </p:sp>
        <p:sp>
          <p:nvSpPr>
            <p:cNvPr id="22586" name="TextBox 49"/>
            <p:cNvSpPr txBox="1">
              <a:spLocks noChangeArrowheads="1"/>
            </p:cNvSpPr>
            <p:nvPr/>
          </p:nvSpPr>
          <p:spPr bwMode="auto">
            <a:xfrm>
              <a:off x="2875745" y="1766248"/>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587" name="TextBox 58"/>
            <p:cNvSpPr txBox="1">
              <a:spLocks noChangeArrowheads="1"/>
            </p:cNvSpPr>
            <p:nvPr/>
          </p:nvSpPr>
          <p:spPr bwMode="auto">
            <a:xfrm>
              <a:off x="2875745" y="3301910"/>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588" name="TextBox 58"/>
            <p:cNvSpPr txBox="1">
              <a:spLocks noChangeArrowheads="1"/>
            </p:cNvSpPr>
            <p:nvPr/>
          </p:nvSpPr>
          <p:spPr bwMode="auto">
            <a:xfrm>
              <a:off x="2875745" y="2790022"/>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589" name="TextBox 44"/>
            <p:cNvSpPr txBox="1">
              <a:spLocks noChangeArrowheads="1"/>
            </p:cNvSpPr>
            <p:nvPr/>
          </p:nvSpPr>
          <p:spPr bwMode="auto">
            <a:xfrm>
              <a:off x="3321112" y="2278138"/>
              <a:ext cx="3129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1</a:t>
              </a:r>
            </a:p>
          </p:txBody>
        </p:sp>
        <p:sp>
          <p:nvSpPr>
            <p:cNvPr id="22590" name="TextBox 49"/>
            <p:cNvSpPr txBox="1">
              <a:spLocks noChangeArrowheads="1"/>
            </p:cNvSpPr>
            <p:nvPr/>
          </p:nvSpPr>
          <p:spPr bwMode="auto">
            <a:xfrm>
              <a:off x="3321112" y="1766248"/>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591" name="TextBox 58"/>
            <p:cNvSpPr txBox="1">
              <a:spLocks noChangeArrowheads="1"/>
            </p:cNvSpPr>
            <p:nvPr/>
          </p:nvSpPr>
          <p:spPr bwMode="auto">
            <a:xfrm>
              <a:off x="3321112" y="3301910"/>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592" name="TextBox 58"/>
            <p:cNvSpPr txBox="1">
              <a:spLocks noChangeArrowheads="1"/>
            </p:cNvSpPr>
            <p:nvPr/>
          </p:nvSpPr>
          <p:spPr bwMode="auto">
            <a:xfrm>
              <a:off x="3321112" y="2790022"/>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593" name="TextBox 44"/>
            <p:cNvSpPr txBox="1">
              <a:spLocks noChangeArrowheads="1"/>
            </p:cNvSpPr>
            <p:nvPr/>
          </p:nvSpPr>
          <p:spPr bwMode="auto">
            <a:xfrm>
              <a:off x="3786745" y="2278138"/>
              <a:ext cx="3129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1</a:t>
              </a:r>
            </a:p>
          </p:txBody>
        </p:sp>
        <p:sp>
          <p:nvSpPr>
            <p:cNvPr id="22594" name="TextBox 49"/>
            <p:cNvSpPr txBox="1">
              <a:spLocks noChangeArrowheads="1"/>
            </p:cNvSpPr>
            <p:nvPr/>
          </p:nvSpPr>
          <p:spPr bwMode="auto">
            <a:xfrm>
              <a:off x="3786745" y="1766248"/>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595" name="TextBox 58"/>
            <p:cNvSpPr txBox="1">
              <a:spLocks noChangeArrowheads="1"/>
            </p:cNvSpPr>
            <p:nvPr/>
          </p:nvSpPr>
          <p:spPr bwMode="auto">
            <a:xfrm>
              <a:off x="3786745" y="3301910"/>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596" name="TextBox 58"/>
            <p:cNvSpPr txBox="1">
              <a:spLocks noChangeArrowheads="1"/>
            </p:cNvSpPr>
            <p:nvPr/>
          </p:nvSpPr>
          <p:spPr bwMode="auto">
            <a:xfrm>
              <a:off x="3786745" y="2790025"/>
              <a:ext cx="3129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1</a:t>
              </a:r>
            </a:p>
          </p:txBody>
        </p:sp>
        <p:sp>
          <p:nvSpPr>
            <p:cNvPr id="22597" name="TextBox 44"/>
            <p:cNvSpPr txBox="1">
              <a:spLocks noChangeArrowheads="1"/>
            </p:cNvSpPr>
            <p:nvPr/>
          </p:nvSpPr>
          <p:spPr bwMode="auto">
            <a:xfrm>
              <a:off x="4232112" y="2278138"/>
              <a:ext cx="3129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1</a:t>
              </a:r>
            </a:p>
          </p:txBody>
        </p:sp>
        <p:sp>
          <p:nvSpPr>
            <p:cNvPr id="22598" name="TextBox 49"/>
            <p:cNvSpPr txBox="1">
              <a:spLocks noChangeArrowheads="1"/>
            </p:cNvSpPr>
            <p:nvPr/>
          </p:nvSpPr>
          <p:spPr bwMode="auto">
            <a:xfrm>
              <a:off x="4232112" y="1766248"/>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599" name="TextBox 58"/>
            <p:cNvSpPr txBox="1">
              <a:spLocks noChangeArrowheads="1"/>
            </p:cNvSpPr>
            <p:nvPr/>
          </p:nvSpPr>
          <p:spPr bwMode="auto">
            <a:xfrm>
              <a:off x="4232112" y="3301913"/>
              <a:ext cx="3129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1</a:t>
              </a:r>
            </a:p>
          </p:txBody>
        </p:sp>
        <p:sp>
          <p:nvSpPr>
            <p:cNvPr id="22600" name="TextBox 58"/>
            <p:cNvSpPr txBox="1">
              <a:spLocks noChangeArrowheads="1"/>
            </p:cNvSpPr>
            <p:nvPr/>
          </p:nvSpPr>
          <p:spPr bwMode="auto">
            <a:xfrm>
              <a:off x="4232112" y="2790025"/>
              <a:ext cx="3129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1</a:t>
              </a:r>
            </a:p>
          </p:txBody>
        </p:sp>
        <p:sp>
          <p:nvSpPr>
            <p:cNvPr id="22601" name="TextBox 44"/>
            <p:cNvSpPr txBox="1">
              <a:spLocks noChangeArrowheads="1"/>
            </p:cNvSpPr>
            <p:nvPr/>
          </p:nvSpPr>
          <p:spPr bwMode="auto">
            <a:xfrm>
              <a:off x="4724400" y="2278135"/>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602" name="TextBox 49"/>
            <p:cNvSpPr txBox="1">
              <a:spLocks noChangeArrowheads="1"/>
            </p:cNvSpPr>
            <p:nvPr/>
          </p:nvSpPr>
          <p:spPr bwMode="auto">
            <a:xfrm>
              <a:off x="4724400" y="1766251"/>
              <a:ext cx="3129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1</a:t>
              </a:r>
            </a:p>
          </p:txBody>
        </p:sp>
        <p:sp>
          <p:nvSpPr>
            <p:cNvPr id="22603" name="TextBox 58"/>
            <p:cNvSpPr txBox="1">
              <a:spLocks noChangeArrowheads="1"/>
            </p:cNvSpPr>
            <p:nvPr/>
          </p:nvSpPr>
          <p:spPr bwMode="auto">
            <a:xfrm>
              <a:off x="4724400" y="3301910"/>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604" name="TextBox 58"/>
            <p:cNvSpPr txBox="1">
              <a:spLocks noChangeArrowheads="1"/>
            </p:cNvSpPr>
            <p:nvPr/>
          </p:nvSpPr>
          <p:spPr bwMode="auto">
            <a:xfrm>
              <a:off x="4724400" y="2790022"/>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605" name="TextBox 44"/>
            <p:cNvSpPr txBox="1">
              <a:spLocks noChangeArrowheads="1"/>
            </p:cNvSpPr>
            <p:nvPr/>
          </p:nvSpPr>
          <p:spPr bwMode="auto">
            <a:xfrm>
              <a:off x="5169767" y="2278135"/>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606" name="TextBox 49"/>
            <p:cNvSpPr txBox="1">
              <a:spLocks noChangeArrowheads="1"/>
            </p:cNvSpPr>
            <p:nvPr/>
          </p:nvSpPr>
          <p:spPr bwMode="auto">
            <a:xfrm>
              <a:off x="5169767" y="1766251"/>
              <a:ext cx="3129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1</a:t>
              </a:r>
            </a:p>
          </p:txBody>
        </p:sp>
        <p:sp>
          <p:nvSpPr>
            <p:cNvPr id="22607" name="TextBox 58"/>
            <p:cNvSpPr txBox="1">
              <a:spLocks noChangeArrowheads="1"/>
            </p:cNvSpPr>
            <p:nvPr/>
          </p:nvSpPr>
          <p:spPr bwMode="auto">
            <a:xfrm>
              <a:off x="5169767" y="3301913"/>
              <a:ext cx="3129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1</a:t>
              </a:r>
            </a:p>
          </p:txBody>
        </p:sp>
        <p:sp>
          <p:nvSpPr>
            <p:cNvPr id="22608" name="TextBox 58"/>
            <p:cNvSpPr txBox="1">
              <a:spLocks noChangeArrowheads="1"/>
            </p:cNvSpPr>
            <p:nvPr/>
          </p:nvSpPr>
          <p:spPr bwMode="auto">
            <a:xfrm>
              <a:off x="5169767" y="2790022"/>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609" name="TextBox 44"/>
            <p:cNvSpPr txBox="1">
              <a:spLocks noChangeArrowheads="1"/>
            </p:cNvSpPr>
            <p:nvPr/>
          </p:nvSpPr>
          <p:spPr bwMode="auto">
            <a:xfrm>
              <a:off x="5635400" y="2278135"/>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610" name="TextBox 49"/>
            <p:cNvSpPr txBox="1">
              <a:spLocks noChangeArrowheads="1"/>
            </p:cNvSpPr>
            <p:nvPr/>
          </p:nvSpPr>
          <p:spPr bwMode="auto">
            <a:xfrm>
              <a:off x="5635400" y="1766251"/>
              <a:ext cx="3129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1</a:t>
              </a:r>
            </a:p>
          </p:txBody>
        </p:sp>
        <p:sp>
          <p:nvSpPr>
            <p:cNvPr id="22611" name="TextBox 58"/>
            <p:cNvSpPr txBox="1">
              <a:spLocks noChangeArrowheads="1"/>
            </p:cNvSpPr>
            <p:nvPr/>
          </p:nvSpPr>
          <p:spPr bwMode="auto">
            <a:xfrm>
              <a:off x="5635400" y="3301910"/>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612" name="TextBox 58"/>
            <p:cNvSpPr txBox="1">
              <a:spLocks noChangeArrowheads="1"/>
            </p:cNvSpPr>
            <p:nvPr/>
          </p:nvSpPr>
          <p:spPr bwMode="auto">
            <a:xfrm>
              <a:off x="5635400" y="2790025"/>
              <a:ext cx="3129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1</a:t>
              </a:r>
            </a:p>
          </p:txBody>
        </p:sp>
        <p:sp>
          <p:nvSpPr>
            <p:cNvPr id="22613" name="TextBox 44"/>
            <p:cNvSpPr txBox="1">
              <a:spLocks noChangeArrowheads="1"/>
            </p:cNvSpPr>
            <p:nvPr/>
          </p:nvSpPr>
          <p:spPr bwMode="auto">
            <a:xfrm>
              <a:off x="6080767" y="2278135"/>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614" name="TextBox 49"/>
            <p:cNvSpPr txBox="1">
              <a:spLocks noChangeArrowheads="1"/>
            </p:cNvSpPr>
            <p:nvPr/>
          </p:nvSpPr>
          <p:spPr bwMode="auto">
            <a:xfrm>
              <a:off x="6080767" y="1766251"/>
              <a:ext cx="3129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1</a:t>
              </a:r>
            </a:p>
          </p:txBody>
        </p:sp>
        <p:sp>
          <p:nvSpPr>
            <p:cNvPr id="22615" name="TextBox 58"/>
            <p:cNvSpPr txBox="1">
              <a:spLocks noChangeArrowheads="1"/>
            </p:cNvSpPr>
            <p:nvPr/>
          </p:nvSpPr>
          <p:spPr bwMode="auto">
            <a:xfrm>
              <a:off x="6080767" y="3301913"/>
              <a:ext cx="3129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1</a:t>
              </a:r>
            </a:p>
          </p:txBody>
        </p:sp>
        <p:sp>
          <p:nvSpPr>
            <p:cNvPr id="22616" name="TextBox 58"/>
            <p:cNvSpPr txBox="1">
              <a:spLocks noChangeArrowheads="1"/>
            </p:cNvSpPr>
            <p:nvPr/>
          </p:nvSpPr>
          <p:spPr bwMode="auto">
            <a:xfrm>
              <a:off x="6080767" y="2790025"/>
              <a:ext cx="3129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1</a:t>
              </a:r>
            </a:p>
          </p:txBody>
        </p:sp>
        <p:sp>
          <p:nvSpPr>
            <p:cNvPr id="22617" name="TextBox 44"/>
            <p:cNvSpPr txBox="1">
              <a:spLocks noChangeArrowheads="1"/>
            </p:cNvSpPr>
            <p:nvPr/>
          </p:nvSpPr>
          <p:spPr bwMode="auto">
            <a:xfrm>
              <a:off x="6465183" y="2278138"/>
              <a:ext cx="3129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1</a:t>
              </a:r>
            </a:p>
          </p:txBody>
        </p:sp>
        <p:sp>
          <p:nvSpPr>
            <p:cNvPr id="22618" name="TextBox 49"/>
            <p:cNvSpPr txBox="1">
              <a:spLocks noChangeArrowheads="1"/>
            </p:cNvSpPr>
            <p:nvPr/>
          </p:nvSpPr>
          <p:spPr bwMode="auto">
            <a:xfrm>
              <a:off x="6465183" y="1766251"/>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1</a:t>
              </a:r>
            </a:p>
          </p:txBody>
        </p:sp>
        <p:sp>
          <p:nvSpPr>
            <p:cNvPr id="22619" name="TextBox 58"/>
            <p:cNvSpPr txBox="1">
              <a:spLocks noChangeArrowheads="1"/>
            </p:cNvSpPr>
            <p:nvPr/>
          </p:nvSpPr>
          <p:spPr bwMode="auto">
            <a:xfrm>
              <a:off x="6465183" y="3301910"/>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620" name="TextBox 58"/>
            <p:cNvSpPr txBox="1">
              <a:spLocks noChangeArrowheads="1"/>
            </p:cNvSpPr>
            <p:nvPr/>
          </p:nvSpPr>
          <p:spPr bwMode="auto">
            <a:xfrm>
              <a:off x="6465183" y="2790022"/>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621" name="TextBox 44"/>
            <p:cNvSpPr txBox="1">
              <a:spLocks noChangeArrowheads="1"/>
            </p:cNvSpPr>
            <p:nvPr/>
          </p:nvSpPr>
          <p:spPr bwMode="auto">
            <a:xfrm>
              <a:off x="6891152" y="2278135"/>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622" name="TextBox 49"/>
            <p:cNvSpPr txBox="1">
              <a:spLocks noChangeArrowheads="1"/>
            </p:cNvSpPr>
            <p:nvPr/>
          </p:nvSpPr>
          <p:spPr bwMode="auto">
            <a:xfrm>
              <a:off x="6891152" y="1766248"/>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623" name="TextBox 58"/>
            <p:cNvSpPr txBox="1">
              <a:spLocks noChangeArrowheads="1"/>
            </p:cNvSpPr>
            <p:nvPr/>
          </p:nvSpPr>
          <p:spPr bwMode="auto">
            <a:xfrm>
              <a:off x="6891152" y="3301910"/>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sp>
          <p:nvSpPr>
            <p:cNvPr id="22624" name="TextBox 58"/>
            <p:cNvSpPr txBox="1">
              <a:spLocks noChangeArrowheads="1"/>
            </p:cNvSpPr>
            <p:nvPr/>
          </p:nvSpPr>
          <p:spPr bwMode="auto">
            <a:xfrm>
              <a:off x="6891152" y="2790022"/>
              <a:ext cx="31259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0</a:t>
              </a:r>
            </a:p>
          </p:txBody>
        </p:sp>
      </p:grpSp>
      <p:sp>
        <p:nvSpPr>
          <p:cNvPr id="46" name="Right Brace 45"/>
          <p:cNvSpPr/>
          <p:nvPr/>
        </p:nvSpPr>
        <p:spPr>
          <a:xfrm rot="16200000">
            <a:off x="1200943" y="4288632"/>
            <a:ext cx="182563" cy="4445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17" name="Right Brace 116"/>
          <p:cNvSpPr/>
          <p:nvPr/>
        </p:nvSpPr>
        <p:spPr>
          <a:xfrm rot="16200000">
            <a:off x="1645443" y="4288632"/>
            <a:ext cx="182563" cy="4445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18" name="Right Brace 117"/>
          <p:cNvSpPr/>
          <p:nvPr/>
        </p:nvSpPr>
        <p:spPr>
          <a:xfrm rot="16200000">
            <a:off x="2089150" y="4289425"/>
            <a:ext cx="182563" cy="442913"/>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19" name="Right Brace 118"/>
          <p:cNvSpPr/>
          <p:nvPr/>
        </p:nvSpPr>
        <p:spPr>
          <a:xfrm rot="16200000">
            <a:off x="2532856" y="4288632"/>
            <a:ext cx="182563" cy="4445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20" name="Right Brace 119"/>
          <p:cNvSpPr/>
          <p:nvPr/>
        </p:nvSpPr>
        <p:spPr>
          <a:xfrm rot="16200000">
            <a:off x="2977356" y="4288632"/>
            <a:ext cx="182563" cy="4445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21" name="Right Brace 120"/>
          <p:cNvSpPr/>
          <p:nvPr/>
        </p:nvSpPr>
        <p:spPr>
          <a:xfrm rot="16200000">
            <a:off x="756443" y="4288632"/>
            <a:ext cx="182563" cy="4445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22" name="Right Brace 121"/>
          <p:cNvSpPr/>
          <p:nvPr/>
        </p:nvSpPr>
        <p:spPr>
          <a:xfrm rot="16200000">
            <a:off x="3866356" y="4288632"/>
            <a:ext cx="182563" cy="4445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23" name="Right Brace 122"/>
          <p:cNvSpPr/>
          <p:nvPr/>
        </p:nvSpPr>
        <p:spPr>
          <a:xfrm rot="16200000">
            <a:off x="4310062" y="4289426"/>
            <a:ext cx="182563" cy="442912"/>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24" name="Right Brace 123"/>
          <p:cNvSpPr/>
          <p:nvPr/>
        </p:nvSpPr>
        <p:spPr>
          <a:xfrm rot="16200000">
            <a:off x="4753768" y="4288632"/>
            <a:ext cx="182563" cy="4445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25" name="Right Brace 124"/>
          <p:cNvSpPr/>
          <p:nvPr/>
        </p:nvSpPr>
        <p:spPr>
          <a:xfrm rot="16200000">
            <a:off x="5198268" y="4288632"/>
            <a:ext cx="182563" cy="4445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26" name="Right Brace 125"/>
          <p:cNvSpPr/>
          <p:nvPr/>
        </p:nvSpPr>
        <p:spPr>
          <a:xfrm rot="16200000">
            <a:off x="5642768" y="4288632"/>
            <a:ext cx="182563" cy="4445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27" name="Right Brace 126"/>
          <p:cNvSpPr/>
          <p:nvPr/>
        </p:nvSpPr>
        <p:spPr>
          <a:xfrm rot="16200000">
            <a:off x="3421856" y="4288632"/>
            <a:ext cx="182563" cy="444500"/>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28" name="Right Brace 127"/>
          <p:cNvSpPr/>
          <p:nvPr/>
        </p:nvSpPr>
        <p:spPr>
          <a:xfrm rot="16200000">
            <a:off x="6086475" y="4289425"/>
            <a:ext cx="182563" cy="442913"/>
          </a:xfrm>
          <a:prstGeom prst="rightBrace">
            <a:avLst/>
          </a:prstGeom>
          <a:ln w="12700">
            <a:solidFill>
              <a:srgbClr val="0000FF"/>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29" name="Right Brace 128"/>
          <p:cNvSpPr/>
          <p:nvPr/>
        </p:nvSpPr>
        <p:spPr>
          <a:xfrm rot="16200000">
            <a:off x="6530181" y="4288632"/>
            <a:ext cx="182563" cy="444500"/>
          </a:xfrm>
          <a:prstGeom prst="righ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2560" name="TextBox 63"/>
          <p:cNvSpPr txBox="1">
            <a:spLocks noChangeArrowheads="1"/>
          </p:cNvSpPr>
          <p:nvPr/>
        </p:nvSpPr>
        <p:spPr bwMode="auto">
          <a:xfrm>
            <a:off x="3757613" y="4114800"/>
            <a:ext cx="401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“7”</a:t>
            </a:r>
          </a:p>
        </p:txBody>
      </p:sp>
      <p:sp>
        <p:nvSpPr>
          <p:cNvPr id="22561" name="TextBox 64"/>
          <p:cNvSpPr txBox="1">
            <a:spLocks noChangeArrowheads="1"/>
          </p:cNvSpPr>
          <p:nvPr/>
        </p:nvSpPr>
        <p:spPr bwMode="auto">
          <a:xfrm>
            <a:off x="4664075" y="411480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“9”</a:t>
            </a:r>
          </a:p>
        </p:txBody>
      </p:sp>
      <p:sp>
        <p:nvSpPr>
          <p:cNvPr id="22562" name="TextBox 65"/>
          <p:cNvSpPr txBox="1">
            <a:spLocks noChangeArrowheads="1"/>
          </p:cNvSpPr>
          <p:nvPr/>
        </p:nvSpPr>
        <p:spPr bwMode="auto">
          <a:xfrm>
            <a:off x="5537200" y="4114800"/>
            <a:ext cx="4238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“B”</a:t>
            </a:r>
          </a:p>
        </p:txBody>
      </p:sp>
      <p:sp>
        <p:nvSpPr>
          <p:cNvPr id="22563" name="TextBox 66"/>
          <p:cNvSpPr txBox="1">
            <a:spLocks noChangeArrowheads="1"/>
          </p:cNvSpPr>
          <p:nvPr/>
        </p:nvSpPr>
        <p:spPr bwMode="auto">
          <a:xfrm>
            <a:off x="6430963" y="4114800"/>
            <a:ext cx="40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“0”</a:t>
            </a:r>
          </a:p>
        </p:txBody>
      </p:sp>
      <p:sp>
        <p:nvSpPr>
          <p:cNvPr id="22564" name="TextBox 63"/>
          <p:cNvSpPr txBox="1">
            <a:spLocks noChangeArrowheads="1"/>
          </p:cNvSpPr>
          <p:nvPr/>
        </p:nvSpPr>
        <p:spPr bwMode="auto">
          <a:xfrm>
            <a:off x="4211638" y="4114800"/>
            <a:ext cx="401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“8”</a:t>
            </a:r>
          </a:p>
        </p:txBody>
      </p:sp>
      <p:sp>
        <p:nvSpPr>
          <p:cNvPr id="22565" name="TextBox 64"/>
          <p:cNvSpPr txBox="1">
            <a:spLocks noChangeArrowheads="1"/>
          </p:cNvSpPr>
          <p:nvPr/>
        </p:nvSpPr>
        <p:spPr bwMode="auto">
          <a:xfrm>
            <a:off x="5103813" y="4114800"/>
            <a:ext cx="422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“A”</a:t>
            </a:r>
          </a:p>
        </p:txBody>
      </p:sp>
      <p:sp>
        <p:nvSpPr>
          <p:cNvPr id="22566" name="TextBox 65"/>
          <p:cNvSpPr txBox="1">
            <a:spLocks noChangeArrowheads="1"/>
          </p:cNvSpPr>
          <p:nvPr/>
        </p:nvSpPr>
        <p:spPr bwMode="auto">
          <a:xfrm>
            <a:off x="5976938" y="4114800"/>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“C”</a:t>
            </a:r>
          </a:p>
        </p:txBody>
      </p:sp>
      <p:pic>
        <p:nvPicPr>
          <p:cNvPr id="2256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4675" y="1273175"/>
            <a:ext cx="3895725" cy="283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68" name="TextBox 138"/>
          <p:cNvSpPr txBox="1">
            <a:spLocks noChangeArrowheads="1"/>
          </p:cNvSpPr>
          <p:nvPr/>
        </p:nvSpPr>
        <p:spPr bwMode="auto">
          <a:xfrm>
            <a:off x="152400" y="1295400"/>
            <a:ext cx="29765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4-Bit Asynchronous </a:t>
            </a:r>
          </a:p>
          <a:p>
            <a:pPr algn="ctr" eaLnBrk="1" hangingPunct="1"/>
            <a:r>
              <a:rPr lang="en-US" sz="2400"/>
              <a:t>Modulus-13 Counter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The 74LS93 – Limitation</a:t>
            </a:r>
          </a:p>
        </p:txBody>
      </p:sp>
      <p:sp>
        <p:nvSpPr>
          <p:cNvPr id="23555" name="Content Placeholder 2"/>
          <p:cNvSpPr>
            <a:spLocks noGrp="1"/>
          </p:cNvSpPr>
          <p:nvPr>
            <p:ph idx="1"/>
          </p:nvPr>
        </p:nvSpPr>
        <p:spPr>
          <a:xfrm>
            <a:off x="457200" y="1371600"/>
            <a:ext cx="8229600" cy="5257800"/>
          </a:xfrm>
        </p:spPr>
        <p:txBody>
          <a:bodyPr/>
          <a:lstStyle/>
          <a:p>
            <a:pPr>
              <a:spcBef>
                <a:spcPct val="0"/>
              </a:spcBef>
              <a:spcAft>
                <a:spcPts val="1200"/>
              </a:spcAft>
            </a:pPr>
            <a:r>
              <a:rPr lang="en-US" sz="2400" smtClean="0"/>
              <a:t>As with most MSI integrated circuits, the trade-off for the convenience of an all-in-one package is the lack of design flexibility.  </a:t>
            </a:r>
          </a:p>
          <a:p>
            <a:pPr>
              <a:spcBef>
                <a:spcPct val="0"/>
              </a:spcBef>
              <a:spcAft>
                <a:spcPts val="1200"/>
              </a:spcAft>
            </a:pPr>
            <a:r>
              <a:rPr lang="en-US" sz="2400" smtClean="0"/>
              <a:t>This lack of flexibility may lead to limitation or inability to use the IC in certain applications.</a:t>
            </a:r>
          </a:p>
          <a:p>
            <a:pPr>
              <a:spcBef>
                <a:spcPct val="0"/>
              </a:spcBef>
              <a:spcAft>
                <a:spcPts val="1200"/>
              </a:spcAft>
            </a:pPr>
            <a:r>
              <a:rPr lang="en-US" sz="2400" smtClean="0"/>
              <a:t>The primary limitations of the 74LS93 are:</a:t>
            </a:r>
          </a:p>
          <a:p>
            <a:pPr lvl="1">
              <a:spcBef>
                <a:spcPct val="0"/>
              </a:spcBef>
              <a:spcAft>
                <a:spcPts val="1200"/>
              </a:spcAft>
            </a:pPr>
            <a:r>
              <a:rPr lang="en-US" sz="2000" smtClean="0"/>
              <a:t>The flip-flops are not pre-settable; thus, the count must always start at zero.</a:t>
            </a:r>
          </a:p>
          <a:p>
            <a:pPr lvl="1">
              <a:spcBef>
                <a:spcPct val="0"/>
              </a:spcBef>
              <a:spcAft>
                <a:spcPts val="1200"/>
              </a:spcAft>
            </a:pPr>
            <a:r>
              <a:rPr lang="en-US" sz="2000" smtClean="0"/>
              <a:t>As designed, it can only be used to implement up counts.</a:t>
            </a:r>
          </a:p>
          <a:p>
            <a:pPr>
              <a:spcBef>
                <a:spcPct val="0"/>
              </a:spcBef>
              <a:spcAft>
                <a:spcPts val="1200"/>
              </a:spcAft>
            </a:pPr>
            <a:r>
              <a:rPr lang="en-US" sz="2400" smtClean="0"/>
              <a:t>If your design calls for an up-counter that starts at zero, the 74LS93 is the ideal IC.</a:t>
            </a:r>
          </a:p>
        </p:txBody>
      </p:sp>
      <p:sp>
        <p:nvSpPr>
          <p:cNvPr id="4" name="Slide Number Placeholder 3"/>
          <p:cNvSpPr>
            <a:spLocks noGrp="1"/>
          </p:cNvSpPr>
          <p:nvPr>
            <p:ph type="sldNum" sz="quarter" idx="12"/>
          </p:nvPr>
        </p:nvSpPr>
        <p:spPr/>
        <p:txBody>
          <a:bodyPr/>
          <a:lstStyle/>
          <a:p>
            <a:pPr>
              <a:defRPr/>
            </a:pPr>
            <a:fld id="{FFDC53F6-6A3F-4DAD-B3B0-A01E74C9601F}"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TW - Master">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LTW - Master - Theme">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rgbClr val="FF0000"/>
          </a:solidFill>
          <a:headEnd type="oval" w="sm" len="sm"/>
          <a:tailEnd type="oval" w="sm" len="sm"/>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lnDef>
      <a:spPr>
        <a:ln w="12700">
          <a:solidFill>
            <a:srgbClr val="FF0000"/>
          </a:solidFill>
          <a:headEnd type="ova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PLTW - Master</Template>
  <TotalTime>3120</TotalTime>
  <Words>941</Words>
  <Application>Microsoft Office PowerPoint</Application>
  <PresentationFormat>On-screen Show (4:3)</PresentationFormat>
  <Paragraphs>205</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PLTW - Master</vt:lpstr>
      <vt:lpstr>PLTW - Master - Theme</vt:lpstr>
      <vt:lpstr>PowerPoint Presentation</vt:lpstr>
      <vt:lpstr>Asynchronous MSI Counter</vt:lpstr>
      <vt:lpstr>The 74LS93</vt:lpstr>
      <vt:lpstr>The 74LS93 – Cascaded</vt:lpstr>
      <vt:lpstr>The 74LS93 MSI Counter</vt:lpstr>
      <vt:lpstr>The 74LS93 MSI Counter</vt:lpstr>
      <vt:lpstr>Design Example: Circuit Diagram</vt:lpstr>
      <vt:lpstr>Design Example: Timing</vt:lpstr>
      <vt:lpstr>The 74LS93 – Limitation</vt:lpstr>
    </vt:vector>
  </TitlesOfParts>
  <Manager>Jason Rausch</Manager>
  <Company>Project Lead the Way,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Asynchronous Counters with MSI Gates</dc:title>
  <dc:subject>Digital Electronics - PLTW</dc:subject>
  <dc:creator>DE Revison Team</dc:creator>
  <cp:keywords>Presentation</cp:keywords>
  <cp:lastModifiedBy>Kristen Champion-Terrell</cp:lastModifiedBy>
  <cp:revision>58</cp:revision>
  <dcterms:created xsi:type="dcterms:W3CDTF">2008-03-24T14:30:01Z</dcterms:created>
  <dcterms:modified xsi:type="dcterms:W3CDTF">2014-02-13T09:46:36Z</dcterms:modified>
</cp:coreProperties>
</file>