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tiff" ContentType="image/tif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4128" r:id="rId2"/>
  </p:sldMasterIdLst>
  <p:notesMasterIdLst>
    <p:notesMasterId r:id="rId22"/>
  </p:notesMasterIdLst>
  <p:handoutMasterIdLst>
    <p:handoutMasterId r:id="rId23"/>
  </p:handoutMasterIdLst>
  <p:sldIdLst>
    <p:sldId id="256" r:id="rId3"/>
    <p:sldId id="270" r:id="rId4"/>
    <p:sldId id="415" r:id="rId5"/>
    <p:sldId id="429" r:id="rId6"/>
    <p:sldId id="433" r:id="rId7"/>
    <p:sldId id="416" r:id="rId8"/>
    <p:sldId id="417" r:id="rId9"/>
    <p:sldId id="418" r:id="rId10"/>
    <p:sldId id="410" r:id="rId11"/>
    <p:sldId id="419" r:id="rId12"/>
    <p:sldId id="423" r:id="rId13"/>
    <p:sldId id="409" r:id="rId14"/>
    <p:sldId id="427" r:id="rId15"/>
    <p:sldId id="426" r:id="rId16"/>
    <p:sldId id="425" r:id="rId17"/>
    <p:sldId id="430" r:id="rId18"/>
    <p:sldId id="428" r:id="rId19"/>
    <p:sldId id="432" r:id="rId20"/>
    <p:sldId id="431" r:id="rId21"/>
  </p:sldIdLst>
  <p:sldSz cx="9144000" cy="6858000" type="screen4x3"/>
  <p:notesSz cx="7077075" cy="90519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FF"/>
    <a:srgbClr val="FF0000"/>
    <a:srgbClr val="00B050"/>
    <a:srgbClr val="3366FF"/>
    <a:srgbClr val="663300"/>
    <a:srgbClr val="FF66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19" autoAdjust="0"/>
    <p:restoredTop sz="93284" autoAdjust="0"/>
  </p:normalViewPr>
  <p:slideViewPr>
    <p:cSldViewPr>
      <p:cViewPr>
        <p:scale>
          <a:sx n="70" d="100"/>
          <a:sy n="70" d="100"/>
        </p:scale>
        <p:origin x="-1963" y="-3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1026" y="-72"/>
      </p:cViewPr>
      <p:guideLst>
        <p:guide orient="horz" pos="2851"/>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67050" cy="4524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50">
                <a:solidFill>
                  <a:schemeClr val="tx1"/>
                </a:solidFill>
                <a:cs typeface="+mn-cs"/>
              </a:defRPr>
            </a:lvl1pPr>
          </a:lstStyle>
          <a:p>
            <a:pPr>
              <a:defRPr/>
            </a:pPr>
            <a:r>
              <a:rPr lang="en-US"/>
              <a:t>Flip-Flop Applications</a:t>
            </a:r>
          </a:p>
        </p:txBody>
      </p:sp>
      <p:sp>
        <p:nvSpPr>
          <p:cNvPr id="3075" name="Rectangle 3"/>
          <p:cNvSpPr>
            <a:spLocks noGrp="1" noChangeArrowheads="1"/>
          </p:cNvSpPr>
          <p:nvPr>
            <p:ph type="dt" sz="quarter" idx="1"/>
          </p:nvPr>
        </p:nvSpPr>
        <p:spPr bwMode="auto">
          <a:xfrm>
            <a:off x="3302000" y="0"/>
            <a:ext cx="3775075" cy="4524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50">
                <a:solidFill>
                  <a:schemeClr val="tx1"/>
                </a:solidFill>
                <a:cs typeface="+mn-cs"/>
              </a:defRPr>
            </a:lvl1pPr>
          </a:lstStyle>
          <a:p>
            <a:pPr>
              <a:defRPr/>
            </a:pPr>
            <a:r>
              <a:rPr lang="en-US"/>
              <a:t>Digital Electronics </a:t>
            </a:r>
            <a:r>
              <a:rPr lang="en-US" baseline="30000"/>
              <a:t>TM</a:t>
            </a:r>
            <a:r>
              <a:rPr lang="en-US"/>
              <a:t>    </a:t>
            </a:r>
          </a:p>
          <a:p>
            <a:pPr>
              <a:defRPr/>
            </a:pPr>
            <a:r>
              <a:rPr lang="en-US"/>
              <a:t>3.1 Flip-Flops and Latches</a:t>
            </a:r>
          </a:p>
        </p:txBody>
      </p:sp>
      <p:sp>
        <p:nvSpPr>
          <p:cNvPr id="3076" name="Rectangle 4"/>
          <p:cNvSpPr>
            <a:spLocks noGrp="1" noChangeArrowheads="1"/>
          </p:cNvSpPr>
          <p:nvPr>
            <p:ph type="ftr" sz="quarter" idx="2"/>
          </p:nvPr>
        </p:nvSpPr>
        <p:spPr bwMode="auto">
          <a:xfrm>
            <a:off x="0" y="8585200"/>
            <a:ext cx="3067050" cy="4524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050">
                <a:solidFill>
                  <a:schemeClr val="tx1"/>
                </a:solidFill>
                <a:cs typeface="Arial" charset="0"/>
              </a:defRPr>
            </a:lvl1pPr>
          </a:lstStyle>
          <a:p>
            <a:pPr>
              <a:defRPr/>
            </a:pPr>
            <a:endParaRPr lang="en-US"/>
          </a:p>
          <a:p>
            <a:pPr>
              <a:defRPr/>
            </a:pPr>
            <a:endParaRPr lang="en-US"/>
          </a:p>
          <a:p>
            <a:pPr>
              <a:defRPr/>
            </a:pPr>
            <a:endParaRPr lang="en-US"/>
          </a:p>
          <a:p>
            <a:pPr>
              <a:defRPr/>
            </a:pPr>
            <a:endParaRPr lang="en-US"/>
          </a:p>
          <a:p>
            <a:pPr>
              <a:defRPr/>
            </a:pPr>
            <a:endParaRPr lang="en-US"/>
          </a:p>
          <a:p>
            <a:pPr>
              <a:defRPr/>
            </a:pPr>
            <a:r>
              <a:rPr lang="en-US"/>
              <a:t>Project Lead The Way, Inc.</a:t>
            </a:r>
            <a:endParaRPr lang="en-US" baseline="30000"/>
          </a:p>
          <a:p>
            <a:pPr>
              <a:defRPr/>
            </a:pPr>
            <a:r>
              <a:rPr lang="en-US"/>
              <a:t>Copyright </a:t>
            </a:r>
            <a:r>
              <a:rPr lang="en-US" smtClean="0"/>
              <a:t>2009</a:t>
            </a:r>
            <a:endParaRPr lang="en-US"/>
          </a:p>
        </p:txBody>
      </p:sp>
      <p:sp>
        <p:nvSpPr>
          <p:cNvPr id="3077" name="Rectangle 5"/>
          <p:cNvSpPr>
            <a:spLocks noGrp="1" noChangeArrowheads="1"/>
          </p:cNvSpPr>
          <p:nvPr>
            <p:ph type="sldNum" sz="quarter" idx="3"/>
          </p:nvPr>
        </p:nvSpPr>
        <p:spPr bwMode="auto">
          <a:xfrm>
            <a:off x="4008438" y="8583613"/>
            <a:ext cx="3067050" cy="4524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50">
                <a:cs typeface="+mn-cs"/>
              </a:defRPr>
            </a:lvl1pPr>
          </a:lstStyle>
          <a:p>
            <a:pPr>
              <a:defRPr/>
            </a:pPr>
            <a:fld id="{BBE532FC-ECCD-4A79-B6E8-1C88BF579739}" type="slidenum">
              <a:rPr lang="en-US"/>
              <a:pPr>
                <a:defRPr/>
              </a:pPr>
              <a:t>‹#›</a:t>
            </a:fld>
            <a:endParaRPr lang="en-US" dirty="0"/>
          </a:p>
        </p:txBody>
      </p:sp>
      <p:pic>
        <p:nvPicPr>
          <p:cNvPr id="55302" name="Picture 6"/>
          <p:cNvPicPr>
            <a:picLocks noChangeAspect="1" noChangeArrowheads="1"/>
          </p:cNvPicPr>
          <p:nvPr/>
        </p:nvPicPr>
        <p:blipFill>
          <a:blip r:embed="rId2"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6291263" y="8555038"/>
            <a:ext cx="48895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1969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67050" cy="4524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50">
                <a:cs typeface="+mn-cs"/>
              </a:defRPr>
            </a:lvl1pPr>
          </a:lstStyle>
          <a:p>
            <a:pPr>
              <a:defRPr/>
            </a:pPr>
            <a:r>
              <a:rPr lang="en-US"/>
              <a:t>Flip-Flop Applications</a:t>
            </a:r>
          </a:p>
        </p:txBody>
      </p:sp>
      <p:sp>
        <p:nvSpPr>
          <p:cNvPr id="13315" name="Rectangle 3"/>
          <p:cNvSpPr>
            <a:spLocks noGrp="1" noChangeArrowheads="1"/>
          </p:cNvSpPr>
          <p:nvPr>
            <p:ph type="dt" idx="1"/>
          </p:nvPr>
        </p:nvSpPr>
        <p:spPr bwMode="auto">
          <a:xfrm>
            <a:off x="3302000" y="0"/>
            <a:ext cx="3775075" cy="4524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cs typeface="+mn-cs"/>
              </a:defRPr>
            </a:lvl1pPr>
          </a:lstStyle>
          <a:p>
            <a:pPr>
              <a:defRPr/>
            </a:pPr>
            <a:r>
              <a:rPr lang="en-US"/>
              <a:t>Digital Electronics </a:t>
            </a:r>
            <a:r>
              <a:rPr lang="en-US" baseline="30000"/>
              <a:t>TM</a:t>
            </a:r>
            <a:r>
              <a:rPr lang="en-US"/>
              <a:t>    </a:t>
            </a:r>
          </a:p>
          <a:p>
            <a:pPr>
              <a:defRPr/>
            </a:pPr>
            <a:r>
              <a:rPr lang="en-US"/>
              <a:t>3.1 Flip-Flops and Latches</a:t>
            </a:r>
          </a:p>
        </p:txBody>
      </p:sp>
      <p:sp>
        <p:nvSpPr>
          <p:cNvPr id="34820" name="Rectangle 4"/>
          <p:cNvSpPr>
            <a:spLocks noGrp="1" noRot="1" noChangeAspect="1" noChangeArrowheads="1" noTextEdit="1"/>
          </p:cNvSpPr>
          <p:nvPr>
            <p:ph type="sldImg" idx="2"/>
          </p:nvPr>
        </p:nvSpPr>
        <p:spPr bwMode="auto">
          <a:xfrm>
            <a:off x="1276350" y="679450"/>
            <a:ext cx="4524375" cy="3394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708025" y="4298950"/>
            <a:ext cx="5661025" cy="407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583613"/>
            <a:ext cx="3067050" cy="4524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50">
                <a:cs typeface="Arial" charset="0"/>
              </a:defRPr>
            </a:lvl1pPr>
          </a:lstStyle>
          <a:p>
            <a:pPr>
              <a:defRPr/>
            </a:pPr>
            <a:r>
              <a:rPr lang="en-US"/>
              <a:t>Project Lead The Way, Inc.</a:t>
            </a:r>
            <a:endParaRPr lang="en-US" baseline="30000"/>
          </a:p>
          <a:p>
            <a:pPr>
              <a:defRPr/>
            </a:pPr>
            <a:r>
              <a:rPr lang="en-US"/>
              <a:t>Copyright 2009</a:t>
            </a:r>
          </a:p>
        </p:txBody>
      </p:sp>
      <p:sp>
        <p:nvSpPr>
          <p:cNvPr id="13319" name="Rectangle 7"/>
          <p:cNvSpPr>
            <a:spLocks noGrp="1" noChangeArrowheads="1"/>
          </p:cNvSpPr>
          <p:nvPr>
            <p:ph type="sldNum" sz="quarter" idx="5"/>
          </p:nvPr>
        </p:nvSpPr>
        <p:spPr bwMode="auto">
          <a:xfrm>
            <a:off x="4008438" y="8583613"/>
            <a:ext cx="3067050" cy="4524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50">
                <a:cs typeface="+mn-cs"/>
              </a:defRPr>
            </a:lvl1pPr>
          </a:lstStyle>
          <a:p>
            <a:pPr>
              <a:defRPr/>
            </a:pPr>
            <a:fld id="{02EC8AF5-6C27-4A58-9D25-FC479E709DEC}" type="slidenum">
              <a:rPr lang="en-US"/>
              <a:pPr>
                <a:defRPr/>
              </a:pPr>
              <a:t>‹#›</a:t>
            </a:fld>
            <a:endParaRPr lang="en-US" dirty="0"/>
          </a:p>
        </p:txBody>
      </p:sp>
      <p:pic>
        <p:nvPicPr>
          <p:cNvPr id="34824" name="Picture 8"/>
          <p:cNvPicPr>
            <a:picLocks noChangeAspect="1" noChangeArrowheads="1"/>
          </p:cNvPicPr>
          <p:nvPr/>
        </p:nvPicPr>
        <p:blipFill>
          <a:blip r:embed="rId2">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6291263" y="8555038"/>
            <a:ext cx="48895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7801061"/>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p:nvPr>
        </p:nvSpPr>
        <p:spPr/>
        <p:txBody>
          <a:bodyPr/>
          <a:lstStyle/>
          <a:p>
            <a:pPr>
              <a:defRPr/>
            </a:pPr>
            <a:r>
              <a:rPr lang="en-US" dirty="0"/>
              <a:t>Flip-Flop Applications</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3.1 Flip-Flops and Latches</a:t>
            </a:r>
          </a:p>
        </p:txBody>
      </p:sp>
      <p:sp>
        <p:nvSpPr>
          <p:cNvPr id="10244" name="Footer Placeholder 5"/>
          <p:cNvSpPr>
            <a:spLocks noGrp="1"/>
          </p:cNvSpPr>
          <p:nvPr>
            <p:ph type="ftr" sz="quarter" idx="4"/>
          </p:nvPr>
        </p:nvSpPr>
        <p:spPr/>
        <p:txBody>
          <a:bodyPr/>
          <a:lstStyle/>
          <a:p>
            <a:pPr>
              <a:defRPr/>
            </a:pPr>
            <a:r>
              <a:rPr lang="en-US"/>
              <a:t>Project Lead The Way, Inc.</a:t>
            </a:r>
          </a:p>
          <a:p>
            <a:pPr>
              <a:defRPr/>
            </a:pPr>
            <a:r>
              <a:rPr lang="en-US"/>
              <a:t>Copyright 2009</a:t>
            </a:r>
          </a:p>
        </p:txBody>
      </p:sp>
      <p:sp>
        <p:nvSpPr>
          <p:cNvPr id="7" name="Slide Number Placeholder 6"/>
          <p:cNvSpPr>
            <a:spLocks noGrp="1"/>
          </p:cNvSpPr>
          <p:nvPr>
            <p:ph type="sldNum" sz="quarter" idx="5"/>
          </p:nvPr>
        </p:nvSpPr>
        <p:spPr/>
        <p:txBody>
          <a:bodyPr/>
          <a:lstStyle/>
          <a:p>
            <a:pPr>
              <a:defRPr/>
            </a:pPr>
            <a:fld id="{A9040FD3-3F54-4491-9E69-BC11C2F76F6C}" type="slidenum">
              <a:rPr lang="en-US"/>
              <a:pPr>
                <a:defRPr/>
              </a:pPr>
              <a:t>1</a:t>
            </a:fld>
            <a:endParaRPr lang="en-US" dirty="0"/>
          </a:p>
        </p:txBody>
      </p:sp>
      <p:sp>
        <p:nvSpPr>
          <p:cNvPr id="35846" name="Slide Image Placeholder 11"/>
          <p:cNvSpPr>
            <a:spLocks noGrp="1" noRot="1" noChangeAspect="1" noTextEdit="1"/>
          </p:cNvSpPr>
          <p:nvPr>
            <p:ph type="sldImg"/>
          </p:nvPr>
        </p:nvSpPr>
        <p:spPr>
          <a:ln/>
        </p:spPr>
      </p:sp>
      <p:sp>
        <p:nvSpPr>
          <p:cNvPr id="35847" name="Notes Placeholder 1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Timing diagram for the frequency divider (divide-by-two circuit). Note that this circuit can be implemented with both the D and J/K flip-flops.</a:t>
            </a:r>
          </a:p>
          <a:p>
            <a:endParaRPr lang="en-US" smtClean="0"/>
          </a:p>
        </p:txBody>
      </p:sp>
      <p:sp>
        <p:nvSpPr>
          <p:cNvPr id="4" name="Header Placeholder 3"/>
          <p:cNvSpPr>
            <a:spLocks noGrp="1"/>
          </p:cNvSpPr>
          <p:nvPr>
            <p:ph type="hdr" sz="quarter"/>
          </p:nvPr>
        </p:nvSpPr>
        <p:spPr/>
        <p:txBody>
          <a:bodyPr/>
          <a:lstStyle/>
          <a:p>
            <a:pPr>
              <a:defRPr/>
            </a:pPr>
            <a:r>
              <a:rPr lang="en-US"/>
              <a:t>Flip-Flop Applications</a:t>
            </a:r>
            <a:endParaRPr lang="en-US" dirty="0"/>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3.1 Flip-Flops and Latches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1C280411-A9A1-4C06-B167-267C6B432433}"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Detailed view of the period and frequency of the input/output signals for the divide-by-two circuit.</a:t>
            </a:r>
          </a:p>
        </p:txBody>
      </p:sp>
      <p:sp>
        <p:nvSpPr>
          <p:cNvPr id="4" name="Header Placeholder 3"/>
          <p:cNvSpPr>
            <a:spLocks noGrp="1"/>
          </p:cNvSpPr>
          <p:nvPr>
            <p:ph type="hdr" sz="quarter"/>
          </p:nvPr>
        </p:nvSpPr>
        <p:spPr/>
        <p:txBody>
          <a:bodyPr/>
          <a:lstStyle/>
          <a:p>
            <a:pPr>
              <a:defRPr/>
            </a:pPr>
            <a:r>
              <a:rPr lang="en-US"/>
              <a:t>Flip-Flop Applications</a:t>
            </a:r>
            <a:endParaRPr lang="en-US" dirty="0"/>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3.1 Flip-Flops and Latches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14FC58E4-CC4F-4928-A50F-F0879225498F}"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Description of what a shift register circuit is used for. Ask the students to think of other applications.</a:t>
            </a:r>
          </a:p>
          <a:p>
            <a:endParaRPr lang="en-US" smtClean="0"/>
          </a:p>
        </p:txBody>
      </p:sp>
      <p:sp>
        <p:nvSpPr>
          <p:cNvPr id="4" name="Header Placeholder 3"/>
          <p:cNvSpPr>
            <a:spLocks noGrp="1"/>
          </p:cNvSpPr>
          <p:nvPr>
            <p:ph type="hdr" sz="quarter"/>
          </p:nvPr>
        </p:nvSpPr>
        <p:spPr/>
        <p:txBody>
          <a:bodyPr/>
          <a:lstStyle/>
          <a:p>
            <a:pPr>
              <a:defRPr/>
            </a:pPr>
            <a:r>
              <a:rPr lang="en-US"/>
              <a:t>Flip-Flop Applications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3.1 Flip-Flops and Latches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3EA9D3A0-3938-4E05-AE99-79F675B8548C}"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four most common types of shift registers. Some textbooks also discuss the parallel in / parallel out shift register. </a:t>
            </a:r>
          </a:p>
        </p:txBody>
      </p:sp>
      <p:sp>
        <p:nvSpPr>
          <p:cNvPr id="4" name="Header Placeholder 3"/>
          <p:cNvSpPr>
            <a:spLocks noGrp="1"/>
          </p:cNvSpPr>
          <p:nvPr>
            <p:ph type="hdr" sz="quarter"/>
          </p:nvPr>
        </p:nvSpPr>
        <p:spPr/>
        <p:txBody>
          <a:bodyPr/>
          <a:lstStyle/>
          <a:p>
            <a:pPr>
              <a:defRPr/>
            </a:pPr>
            <a:r>
              <a:rPr lang="en-US"/>
              <a:t>Flip-Flop Applications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3.1 Flip-Flops and Latches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1F7FE8B8-3FE6-4AB9-A65F-BD5ADAA739B4}"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 Serial In / Parallel Out shift register with D flip-flops.</a:t>
            </a:r>
          </a:p>
        </p:txBody>
      </p:sp>
      <p:sp>
        <p:nvSpPr>
          <p:cNvPr id="4" name="Header Placeholder 3"/>
          <p:cNvSpPr>
            <a:spLocks noGrp="1"/>
          </p:cNvSpPr>
          <p:nvPr>
            <p:ph type="hdr" sz="quarter"/>
          </p:nvPr>
        </p:nvSpPr>
        <p:spPr/>
        <p:txBody>
          <a:bodyPr/>
          <a:lstStyle/>
          <a:p>
            <a:pPr>
              <a:defRPr/>
            </a:pPr>
            <a:r>
              <a:rPr lang="en-US"/>
              <a:t>Flip-Flop Applications</a:t>
            </a:r>
            <a:endParaRPr lang="en-US" dirty="0"/>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3.1 Flip-Flops and Latches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CFB1F670-4B1A-4285-984F-F21CD2406E3D}"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 Serial In / Parallel Out shift register with J/K flip-flops. </a:t>
            </a:r>
          </a:p>
          <a:p>
            <a:endParaRPr lang="en-US" smtClean="0"/>
          </a:p>
        </p:txBody>
      </p:sp>
      <p:sp>
        <p:nvSpPr>
          <p:cNvPr id="4" name="Header Placeholder 3"/>
          <p:cNvSpPr>
            <a:spLocks noGrp="1"/>
          </p:cNvSpPr>
          <p:nvPr>
            <p:ph type="hdr" sz="quarter"/>
          </p:nvPr>
        </p:nvSpPr>
        <p:spPr/>
        <p:txBody>
          <a:bodyPr/>
          <a:lstStyle/>
          <a:p>
            <a:pPr>
              <a:defRPr/>
            </a:pPr>
            <a:r>
              <a:rPr lang="en-US"/>
              <a:t>Flip-Flop Applications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3.1 Flip-Flops and Latches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E0D481FB-A741-44A0-85B5-975891FC6152}"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Time diagram for the proceeding Serial In / Parallel Out shift registers.</a:t>
            </a:r>
          </a:p>
        </p:txBody>
      </p:sp>
      <p:sp>
        <p:nvSpPr>
          <p:cNvPr id="4" name="Header Placeholder 3"/>
          <p:cNvSpPr>
            <a:spLocks noGrp="1"/>
          </p:cNvSpPr>
          <p:nvPr>
            <p:ph type="hdr" sz="quarter"/>
          </p:nvPr>
        </p:nvSpPr>
        <p:spPr/>
        <p:txBody>
          <a:bodyPr/>
          <a:lstStyle/>
          <a:p>
            <a:pPr>
              <a:defRPr/>
            </a:pPr>
            <a:r>
              <a:rPr lang="en-US"/>
              <a:t>Flip-Flop Applications</a:t>
            </a:r>
            <a:endParaRPr lang="en-US" dirty="0"/>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3.1 Flip-Flops and Latches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A221A85F-5118-47FA-90E6-152FB266F992}"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Overview of commonly used MSI Shift Registers. This IC is very common because is can be used to implement a</a:t>
            </a:r>
          </a:p>
          <a:p>
            <a:r>
              <a:rPr lang="en-US" smtClean="0"/>
              <a:t>Serial In / Serial Out, a Parallel In / Serial Out, and Serial In / Parallel Out shift register.</a:t>
            </a:r>
          </a:p>
          <a:p>
            <a:endParaRPr lang="en-US" smtClean="0"/>
          </a:p>
          <a:p>
            <a:endParaRPr lang="en-US" smtClean="0"/>
          </a:p>
          <a:p>
            <a:endParaRPr lang="en-US" smtClean="0"/>
          </a:p>
        </p:txBody>
      </p:sp>
      <p:sp>
        <p:nvSpPr>
          <p:cNvPr id="4" name="Header Placeholder 3"/>
          <p:cNvSpPr>
            <a:spLocks noGrp="1"/>
          </p:cNvSpPr>
          <p:nvPr>
            <p:ph type="hdr" sz="quarter"/>
          </p:nvPr>
        </p:nvSpPr>
        <p:spPr/>
        <p:txBody>
          <a:bodyPr/>
          <a:lstStyle/>
          <a:p>
            <a:pPr>
              <a:defRPr/>
            </a:pPr>
            <a:r>
              <a:rPr lang="en-US"/>
              <a:t>Flip-Flop Applications</a:t>
            </a:r>
            <a:endParaRPr lang="en-US" dirty="0"/>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3.1 Flip-Flops and Latches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08D9C747-87A4-442F-A238-8EDD395AFFF4}"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Design example of a In / Parallel Out shift register using a 74LS194 IC.</a:t>
            </a:r>
          </a:p>
          <a:p>
            <a:endParaRPr lang="en-US" smtClean="0"/>
          </a:p>
        </p:txBody>
      </p:sp>
      <p:sp>
        <p:nvSpPr>
          <p:cNvPr id="4" name="Header Placeholder 3"/>
          <p:cNvSpPr>
            <a:spLocks noGrp="1"/>
          </p:cNvSpPr>
          <p:nvPr>
            <p:ph type="hdr" sz="quarter"/>
          </p:nvPr>
        </p:nvSpPr>
        <p:spPr/>
        <p:txBody>
          <a:bodyPr/>
          <a:lstStyle/>
          <a:p>
            <a:pPr>
              <a:defRPr/>
            </a:pPr>
            <a:r>
              <a:rPr lang="en-US"/>
              <a:t>Flip-Flop Applications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3.1 Flip-Flops and Latches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40729D12-7A6E-4532-B7C1-3D8E920A008A}"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Time diagram for the preceding Serial In / Parallel Out shift register.</a:t>
            </a:r>
          </a:p>
          <a:p>
            <a:endParaRPr lang="en-US" smtClean="0"/>
          </a:p>
        </p:txBody>
      </p:sp>
      <p:sp>
        <p:nvSpPr>
          <p:cNvPr id="4" name="Header Placeholder 3"/>
          <p:cNvSpPr>
            <a:spLocks noGrp="1"/>
          </p:cNvSpPr>
          <p:nvPr>
            <p:ph type="hdr" sz="quarter"/>
          </p:nvPr>
        </p:nvSpPr>
        <p:spPr/>
        <p:txBody>
          <a:bodyPr/>
          <a:lstStyle/>
          <a:p>
            <a:pPr>
              <a:defRPr/>
            </a:pPr>
            <a:r>
              <a:rPr lang="en-US"/>
              <a:t>Flip-Flop Applications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3.1 Flip-Flops and Latches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860B23A1-F4C4-4E09-8C46-06A35B134976}"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Introductory Slide / Overview of Presentation</a:t>
            </a:r>
          </a:p>
          <a:p>
            <a:endParaRPr lang="en-US" smtClean="0"/>
          </a:p>
        </p:txBody>
      </p:sp>
      <p:sp>
        <p:nvSpPr>
          <p:cNvPr id="4" name="Header Placeholder 3"/>
          <p:cNvSpPr>
            <a:spLocks noGrp="1"/>
          </p:cNvSpPr>
          <p:nvPr>
            <p:ph type="hdr" sz="quarter"/>
          </p:nvPr>
        </p:nvSpPr>
        <p:spPr/>
        <p:txBody>
          <a:bodyPr/>
          <a:lstStyle/>
          <a:p>
            <a:pPr>
              <a:defRPr/>
            </a:pPr>
            <a:r>
              <a:rPr lang="en-US"/>
              <a:t>Flip-Flop Applications</a:t>
            </a:r>
            <a:endParaRPr lang="en-US" dirty="0"/>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3.1 Flip-Flops and Latches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A776817A-10E0-4A2A-9C9B-8C53EFF8507A}"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Description of what an event detector circuit is used for. Ask the students to think of other applications.</a:t>
            </a:r>
          </a:p>
        </p:txBody>
      </p:sp>
      <p:sp>
        <p:nvSpPr>
          <p:cNvPr id="4" name="Header Placeholder 3"/>
          <p:cNvSpPr>
            <a:spLocks noGrp="1"/>
          </p:cNvSpPr>
          <p:nvPr>
            <p:ph type="hdr" sz="quarter"/>
          </p:nvPr>
        </p:nvSpPr>
        <p:spPr/>
        <p:txBody>
          <a:bodyPr/>
          <a:lstStyle/>
          <a:p>
            <a:pPr>
              <a:defRPr/>
            </a:pPr>
            <a:r>
              <a:rPr lang="en-US"/>
              <a:t>Flip-Flop Applications</a:t>
            </a:r>
            <a:endParaRPr lang="en-US" dirty="0"/>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3.1 Flip-Flops and Latches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4DC32DED-D70B-4C64-8EB1-0959AEC3AA9C}"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Event detector circuit with a D flip-flop.</a:t>
            </a:r>
          </a:p>
        </p:txBody>
      </p:sp>
      <p:sp>
        <p:nvSpPr>
          <p:cNvPr id="4" name="Header Placeholder 3"/>
          <p:cNvSpPr>
            <a:spLocks noGrp="1"/>
          </p:cNvSpPr>
          <p:nvPr>
            <p:ph type="hdr" sz="quarter"/>
          </p:nvPr>
        </p:nvSpPr>
        <p:spPr/>
        <p:txBody>
          <a:bodyPr/>
          <a:lstStyle/>
          <a:p>
            <a:pPr>
              <a:defRPr/>
            </a:pPr>
            <a:r>
              <a:rPr lang="en-US"/>
              <a:t>Flip-Flop Applications</a:t>
            </a:r>
            <a:endParaRPr lang="en-US" dirty="0"/>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3.1 Flip-Flops and Latches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15CBA86F-04F3-40A8-B6EA-56B60A2BC044}"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Simulation of the Event Detector circuit. </a:t>
            </a:r>
          </a:p>
          <a:p>
            <a:endParaRPr lang="en-US" smtClean="0"/>
          </a:p>
          <a:p>
            <a:r>
              <a:rPr lang="en-US" smtClean="0"/>
              <a:t>The top timing diagram (Case #1) shows that when the Single_Event signal changes (0-to-1), the event is held by the output signal Held_Event until it is cleared. </a:t>
            </a:r>
          </a:p>
          <a:p>
            <a:endParaRPr lang="en-US" smtClean="0"/>
          </a:p>
          <a:p>
            <a:r>
              <a:rPr lang="en-US" smtClean="0"/>
              <a:t>The bottom timing diagram (Case #2) shows that when multiple events occur, only the first is held. The same is true with multiple clears.</a:t>
            </a:r>
          </a:p>
        </p:txBody>
      </p:sp>
      <p:sp>
        <p:nvSpPr>
          <p:cNvPr id="4" name="Header Placeholder 3"/>
          <p:cNvSpPr>
            <a:spLocks noGrp="1"/>
          </p:cNvSpPr>
          <p:nvPr>
            <p:ph type="hdr" sz="quarter"/>
          </p:nvPr>
        </p:nvSpPr>
        <p:spPr/>
        <p:txBody>
          <a:bodyPr/>
          <a:lstStyle/>
          <a:p>
            <a:pPr>
              <a:defRPr/>
            </a:pPr>
            <a:r>
              <a:rPr lang="en-US"/>
              <a:t>Flip-Flop Applications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3.1 Flip-Flops and Latches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E37009F4-CDA1-4675-9FD4-A0A72EE419A3}"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Description of what a data synchronizer circuit is used for. </a:t>
            </a:r>
          </a:p>
          <a:p>
            <a:endParaRPr lang="en-US" smtClean="0"/>
          </a:p>
        </p:txBody>
      </p:sp>
      <p:sp>
        <p:nvSpPr>
          <p:cNvPr id="4" name="Header Placeholder 3"/>
          <p:cNvSpPr>
            <a:spLocks noGrp="1"/>
          </p:cNvSpPr>
          <p:nvPr>
            <p:ph type="hdr" sz="quarter"/>
          </p:nvPr>
        </p:nvSpPr>
        <p:spPr/>
        <p:txBody>
          <a:bodyPr/>
          <a:lstStyle/>
          <a:p>
            <a:pPr>
              <a:defRPr/>
            </a:pPr>
            <a:r>
              <a:rPr lang="en-US"/>
              <a:t>Flip-Flop Applications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3.1 Flip-Flops and Latches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88A19FD6-1D86-4595-BFAE-AA1E31EF591A}"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Data synchronizer circuit with a D flip-flop.</a:t>
            </a:r>
          </a:p>
          <a:p>
            <a:endParaRPr lang="en-US" smtClean="0"/>
          </a:p>
        </p:txBody>
      </p:sp>
      <p:sp>
        <p:nvSpPr>
          <p:cNvPr id="4" name="Header Placeholder 3"/>
          <p:cNvSpPr>
            <a:spLocks noGrp="1"/>
          </p:cNvSpPr>
          <p:nvPr>
            <p:ph type="hdr" sz="quarter"/>
          </p:nvPr>
        </p:nvSpPr>
        <p:spPr/>
        <p:txBody>
          <a:bodyPr/>
          <a:lstStyle/>
          <a:p>
            <a:pPr>
              <a:defRPr/>
            </a:pPr>
            <a:r>
              <a:rPr lang="en-US"/>
              <a:t>Flip-Flop Applications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3.1 Flip-Flops and Latches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5BD2B91A-BE78-4616-8AC3-1A24B0252660}"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Timing diagram for the data synchronizer circuit.  </a:t>
            </a:r>
          </a:p>
        </p:txBody>
      </p:sp>
      <p:sp>
        <p:nvSpPr>
          <p:cNvPr id="4" name="Header Placeholder 3"/>
          <p:cNvSpPr>
            <a:spLocks noGrp="1"/>
          </p:cNvSpPr>
          <p:nvPr>
            <p:ph type="hdr" sz="quarter"/>
          </p:nvPr>
        </p:nvSpPr>
        <p:spPr/>
        <p:txBody>
          <a:bodyPr/>
          <a:lstStyle/>
          <a:p>
            <a:pPr>
              <a:defRPr/>
            </a:pPr>
            <a:r>
              <a:rPr lang="en-US"/>
              <a:t>Flip-Flop Applications</a:t>
            </a:r>
            <a:endParaRPr lang="en-US" dirty="0"/>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3.1 Flip-Flops and Latches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A552AE01-93F0-4401-BBB7-EE46683F2462}"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Description of what a data synchronizer circuit is used for. </a:t>
            </a:r>
          </a:p>
          <a:p>
            <a:endParaRPr lang="en-US" smtClean="0"/>
          </a:p>
        </p:txBody>
      </p:sp>
      <p:sp>
        <p:nvSpPr>
          <p:cNvPr id="4" name="Header Placeholder 3"/>
          <p:cNvSpPr>
            <a:spLocks noGrp="1"/>
          </p:cNvSpPr>
          <p:nvPr>
            <p:ph type="hdr" sz="quarter"/>
          </p:nvPr>
        </p:nvSpPr>
        <p:spPr/>
        <p:txBody>
          <a:bodyPr/>
          <a:lstStyle/>
          <a:p>
            <a:pPr>
              <a:defRPr/>
            </a:pPr>
            <a:r>
              <a:rPr lang="en-US"/>
              <a:t>Flip-Flop Applications</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3.1 Flip-Flops and Latches</a:t>
            </a:r>
          </a:p>
        </p:txBody>
      </p:sp>
      <p:sp>
        <p:nvSpPr>
          <p:cNvPr id="6" name="Footer Placeholder 5"/>
          <p:cNvSpPr>
            <a:spLocks noGrp="1"/>
          </p:cNvSpPr>
          <p:nvPr>
            <p:ph type="ftr" sz="quarter" idx="4"/>
          </p:nvPr>
        </p:nvSpPr>
        <p:spPr/>
        <p:txBody>
          <a:bodyPr/>
          <a:lstStyle/>
          <a:p>
            <a:pPr>
              <a:defRPr/>
            </a:pPr>
            <a:r>
              <a:rPr lang="en-US"/>
              <a:t>Project Lead The Way, Inc.</a:t>
            </a:r>
            <a:endParaRPr lang="en-US" baseline="30000"/>
          </a:p>
          <a:p>
            <a:pPr>
              <a:defRPr/>
            </a:pPr>
            <a:r>
              <a:rPr lang="en-US"/>
              <a:t>Copyright 2009</a:t>
            </a:r>
          </a:p>
        </p:txBody>
      </p:sp>
      <p:sp>
        <p:nvSpPr>
          <p:cNvPr id="7" name="Slide Number Placeholder 6"/>
          <p:cNvSpPr>
            <a:spLocks noGrp="1"/>
          </p:cNvSpPr>
          <p:nvPr>
            <p:ph type="sldNum" sz="quarter" idx="5"/>
          </p:nvPr>
        </p:nvSpPr>
        <p:spPr/>
        <p:txBody>
          <a:bodyPr/>
          <a:lstStyle/>
          <a:p>
            <a:pPr>
              <a:defRPr/>
            </a:pPr>
            <a:fld id="{2B18154B-CD3C-4685-8DFB-B22919AD0067}"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7" descr="3x3_PLTW_Logo_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0"/>
            <a:ext cx="3048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8"/>
          <p:cNvSpPr txBox="1">
            <a:spLocks noChangeArrowheads="1"/>
          </p:cNvSpPr>
          <p:nvPr/>
        </p:nvSpPr>
        <p:spPr bwMode="auto">
          <a:xfrm flipH="1">
            <a:off x="2514600" y="4876800"/>
            <a:ext cx="4191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a:t>Digital Electronics</a:t>
            </a:r>
          </a:p>
        </p:txBody>
      </p:sp>
      <p:sp>
        <p:nvSpPr>
          <p:cNvPr id="2" name="Title 1"/>
          <p:cNvSpPr>
            <a:spLocks noGrp="1"/>
          </p:cNvSpPr>
          <p:nvPr>
            <p:ph type="ctrTitle"/>
          </p:nvPr>
        </p:nvSpPr>
        <p:spPr>
          <a:xfrm>
            <a:off x="685800" y="3121025"/>
            <a:ext cx="7772400" cy="1470025"/>
          </a:xfrm>
        </p:spPr>
        <p:txBody>
          <a:bodyPr/>
          <a:lstStyle/>
          <a:p>
            <a:r>
              <a:rPr lang="en-US" smtClean="0"/>
              <a:t>Click to edit Master title style</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78C8B240-885D-4109-8547-C9D19BBD93A3}" type="slidenum">
              <a:rPr lang="en-US"/>
              <a:pPr>
                <a:defRPr/>
              </a:pPr>
              <a:t>‹#›</a:t>
            </a:fld>
            <a:endParaRPr lang="en-US" dirty="0"/>
          </a:p>
        </p:txBody>
      </p:sp>
    </p:spTree>
    <p:extLst>
      <p:ext uri="{BB962C8B-B14F-4D97-AF65-F5344CB8AC3E}">
        <p14:creationId xmlns:p14="http://schemas.microsoft.com/office/powerpoint/2010/main" val="2223440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371CDBD-0A1D-428F-9787-25CFF9E28194}" type="slidenum">
              <a:rPr lang="en-US"/>
              <a:pPr>
                <a:defRPr/>
              </a:pPr>
              <a:t>‹#›</a:t>
            </a:fld>
            <a:endParaRPr lang="en-US" dirty="0"/>
          </a:p>
        </p:txBody>
      </p:sp>
    </p:spTree>
    <p:extLst>
      <p:ext uri="{BB962C8B-B14F-4D97-AF65-F5344CB8AC3E}">
        <p14:creationId xmlns:p14="http://schemas.microsoft.com/office/powerpoint/2010/main" val="890190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D2E7FF-C4DE-4F3C-8C08-2233F214AFAF}" type="slidenum">
              <a:rPr lang="en-US"/>
              <a:pPr>
                <a:defRPr/>
              </a:pPr>
              <a:t>‹#›</a:t>
            </a:fld>
            <a:endParaRPr lang="en-US" dirty="0"/>
          </a:p>
        </p:txBody>
      </p:sp>
    </p:spTree>
    <p:extLst>
      <p:ext uri="{BB962C8B-B14F-4D97-AF65-F5344CB8AC3E}">
        <p14:creationId xmlns:p14="http://schemas.microsoft.com/office/powerpoint/2010/main" val="2431686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3900" y="457200"/>
            <a:ext cx="7772400" cy="1470025"/>
          </a:xfrm>
        </p:spPr>
        <p:txBody>
          <a:bodyPr/>
          <a:lstStyle/>
          <a:p>
            <a:r>
              <a:rPr lang="en-US" smtClean="0"/>
              <a:t>Click to edit Master title style</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F1CDD294-0C1F-4C2E-824F-A9F7C80882E9}" type="slidenum">
              <a:rPr lang="en-US"/>
              <a:pPr>
                <a:defRPr/>
              </a:pPr>
              <a:t>‹#›</a:t>
            </a:fld>
            <a:endParaRPr lang="en-US" dirty="0"/>
          </a:p>
        </p:txBody>
      </p:sp>
      <p:sp>
        <p:nvSpPr>
          <p:cNvPr id="8" name="TextBox 7"/>
          <p:cNvSpPr txBox="1"/>
          <p:nvPr userDrawn="1"/>
        </p:nvSpPr>
        <p:spPr>
          <a:xfrm flipH="1">
            <a:off x="0" y="2667000"/>
            <a:ext cx="9144000" cy="584200"/>
          </a:xfrm>
          <a:prstGeom prst="rect">
            <a:avLst/>
          </a:prstGeom>
          <a:noFill/>
        </p:spPr>
        <p:txBody>
          <a:bodyPr wrap="square">
            <a:spAutoFit/>
          </a:bodyPr>
          <a:lstStyle/>
          <a:p>
            <a:pPr algn="ctr">
              <a:defRPr/>
            </a:pPr>
            <a:r>
              <a:rPr lang="en-US" sz="3200" dirty="0">
                <a:latin typeface="+mn-lt"/>
              </a:rPr>
              <a:t>Digital Electronics</a:t>
            </a:r>
          </a:p>
        </p:txBody>
      </p:sp>
      <p:pic>
        <p:nvPicPr>
          <p:cNvPr id="9" name="Picture 7" descr="C:\Users\Katie\Desktop\PLTW_M_L_3Crgb.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84337" y="3484562"/>
            <a:ext cx="5775325" cy="192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222644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CB9D448-1FCC-4A43-BE8F-416CEA15D054}" type="slidenum">
              <a:rPr lang="en-US"/>
              <a:pPr>
                <a:defRPr/>
              </a:pPr>
              <a:t>‹#›</a:t>
            </a:fld>
            <a:endParaRPr lang="en-US" dirty="0"/>
          </a:p>
        </p:txBody>
      </p:sp>
    </p:spTree>
    <p:extLst>
      <p:ext uri="{BB962C8B-B14F-4D97-AF65-F5344CB8AC3E}">
        <p14:creationId xmlns:p14="http://schemas.microsoft.com/office/powerpoint/2010/main" val="2830696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08E816-4B0B-4DF1-BB26-EC9D99E0069D}" type="slidenum">
              <a:rPr lang="en-US"/>
              <a:pPr>
                <a:defRPr/>
              </a:pPr>
              <a:t>‹#›</a:t>
            </a:fld>
            <a:endParaRPr lang="en-US" dirty="0"/>
          </a:p>
        </p:txBody>
      </p:sp>
    </p:spTree>
    <p:extLst>
      <p:ext uri="{BB962C8B-B14F-4D97-AF65-F5344CB8AC3E}">
        <p14:creationId xmlns:p14="http://schemas.microsoft.com/office/powerpoint/2010/main" val="344701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16C98130-2F47-4AD6-B381-CA95718DBA95}" type="slidenum">
              <a:rPr lang="en-US"/>
              <a:pPr>
                <a:defRPr/>
              </a:pPr>
              <a:t>‹#›</a:t>
            </a:fld>
            <a:endParaRPr lang="en-US" dirty="0"/>
          </a:p>
        </p:txBody>
      </p:sp>
    </p:spTree>
    <p:extLst>
      <p:ext uri="{BB962C8B-B14F-4D97-AF65-F5344CB8AC3E}">
        <p14:creationId xmlns:p14="http://schemas.microsoft.com/office/powerpoint/2010/main" val="380127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E2B619F7-2B95-4FAA-A069-C3C9BB283AD2}" type="slidenum">
              <a:rPr lang="en-US"/>
              <a:pPr>
                <a:defRPr/>
              </a:pPr>
              <a:t>‹#›</a:t>
            </a:fld>
            <a:endParaRPr lang="en-US" dirty="0"/>
          </a:p>
        </p:txBody>
      </p:sp>
    </p:spTree>
    <p:extLst>
      <p:ext uri="{BB962C8B-B14F-4D97-AF65-F5344CB8AC3E}">
        <p14:creationId xmlns:p14="http://schemas.microsoft.com/office/powerpoint/2010/main" val="25793122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
            <a:ext cx="9144000" cy="1227137"/>
          </a:xfrm>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09FD69FD-D186-4769-9EC9-C07892F531AC}" type="slidenum">
              <a:rPr lang="en-US"/>
              <a:pPr>
                <a:defRPr/>
              </a:pPr>
              <a:t>‹#›</a:t>
            </a:fld>
            <a:endParaRPr lang="en-US" dirty="0"/>
          </a:p>
        </p:txBody>
      </p:sp>
    </p:spTree>
    <p:extLst>
      <p:ext uri="{BB962C8B-B14F-4D97-AF65-F5344CB8AC3E}">
        <p14:creationId xmlns:p14="http://schemas.microsoft.com/office/powerpoint/2010/main" val="122437279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11818A0-E503-4D13-A742-5B90B0D26DCF}" type="slidenum">
              <a:rPr lang="en-US"/>
              <a:pPr>
                <a:defRPr/>
              </a:pPr>
              <a:t>‹#›</a:t>
            </a:fld>
            <a:endParaRPr lang="en-US" dirty="0"/>
          </a:p>
        </p:txBody>
      </p:sp>
    </p:spTree>
    <p:extLst>
      <p:ext uri="{BB962C8B-B14F-4D97-AF65-F5344CB8AC3E}">
        <p14:creationId xmlns:p14="http://schemas.microsoft.com/office/powerpoint/2010/main" val="24184348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105BA7-FB12-471D-A942-01A8789E0A82}" type="slidenum">
              <a:rPr lang="en-US"/>
              <a:pPr>
                <a:defRPr/>
              </a:pPr>
              <a:t>‹#›</a:t>
            </a:fld>
            <a:endParaRPr lang="en-US" dirty="0"/>
          </a:p>
        </p:txBody>
      </p:sp>
    </p:spTree>
    <p:extLst>
      <p:ext uri="{BB962C8B-B14F-4D97-AF65-F5344CB8AC3E}">
        <p14:creationId xmlns:p14="http://schemas.microsoft.com/office/powerpoint/2010/main" val="2477937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C5FE4825-2B4E-4133-87D2-EE1EC7E5347D}" type="slidenum">
              <a:rPr lang="en-US"/>
              <a:pPr>
                <a:defRPr/>
              </a:pPr>
              <a:t>‹#›</a:t>
            </a:fld>
            <a:endParaRPr lang="en-US" dirty="0"/>
          </a:p>
        </p:txBody>
      </p:sp>
    </p:spTree>
    <p:extLst>
      <p:ext uri="{BB962C8B-B14F-4D97-AF65-F5344CB8AC3E}">
        <p14:creationId xmlns:p14="http://schemas.microsoft.com/office/powerpoint/2010/main" val="1173471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10EF69-A7B0-4CB4-9750-44A46AEDF7AE}" type="slidenum">
              <a:rPr lang="en-US"/>
              <a:pPr>
                <a:defRPr/>
              </a:pPr>
              <a:t>‹#›</a:t>
            </a:fld>
            <a:endParaRPr lang="en-US" dirty="0"/>
          </a:p>
        </p:txBody>
      </p:sp>
    </p:spTree>
    <p:extLst>
      <p:ext uri="{BB962C8B-B14F-4D97-AF65-F5344CB8AC3E}">
        <p14:creationId xmlns:p14="http://schemas.microsoft.com/office/powerpoint/2010/main" val="25000613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576D5207-A033-4CA4-9647-1D078869A74B}" type="slidenum">
              <a:rPr lang="en-US"/>
              <a:pPr>
                <a:defRPr/>
              </a:pPr>
              <a:t>‹#›</a:t>
            </a:fld>
            <a:endParaRPr lang="en-US" dirty="0"/>
          </a:p>
        </p:txBody>
      </p:sp>
    </p:spTree>
    <p:extLst>
      <p:ext uri="{BB962C8B-B14F-4D97-AF65-F5344CB8AC3E}">
        <p14:creationId xmlns:p14="http://schemas.microsoft.com/office/powerpoint/2010/main" val="11451820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216F36-9CEC-4D2C-A9BD-54094DE96C99}" type="slidenum">
              <a:rPr lang="en-US"/>
              <a:pPr>
                <a:defRPr/>
              </a:pPr>
              <a:t>‹#›</a:t>
            </a:fld>
            <a:endParaRPr lang="en-US" dirty="0"/>
          </a:p>
        </p:txBody>
      </p:sp>
    </p:spTree>
    <p:extLst>
      <p:ext uri="{BB962C8B-B14F-4D97-AF65-F5344CB8AC3E}">
        <p14:creationId xmlns:p14="http://schemas.microsoft.com/office/powerpoint/2010/main" val="32624418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88881C3-BDED-4FAD-B913-53F4CEDB0CE7}" type="slidenum">
              <a:rPr lang="en-US"/>
              <a:pPr>
                <a:defRPr/>
              </a:pPr>
              <a:t>‹#›</a:t>
            </a:fld>
            <a:endParaRPr lang="en-US" dirty="0"/>
          </a:p>
        </p:txBody>
      </p:sp>
    </p:spTree>
    <p:extLst>
      <p:ext uri="{BB962C8B-B14F-4D97-AF65-F5344CB8AC3E}">
        <p14:creationId xmlns:p14="http://schemas.microsoft.com/office/powerpoint/2010/main" val="18575914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4D70986-F7BA-4A2F-B7AE-83D9BB8D0FC8}" type="slidenum">
              <a:rPr lang="en-US"/>
              <a:pPr>
                <a:defRPr/>
              </a:pPr>
              <a:t>‹#›</a:t>
            </a:fld>
            <a:endParaRPr lang="en-US" dirty="0"/>
          </a:p>
        </p:txBody>
      </p:sp>
    </p:spTree>
    <p:extLst>
      <p:ext uri="{BB962C8B-B14F-4D97-AF65-F5344CB8AC3E}">
        <p14:creationId xmlns:p14="http://schemas.microsoft.com/office/powerpoint/2010/main" val="287416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7639FC-71ED-4FAC-904C-F4301967E5D8}" type="slidenum">
              <a:rPr lang="en-US"/>
              <a:pPr>
                <a:defRPr/>
              </a:pPr>
              <a:t>‹#›</a:t>
            </a:fld>
            <a:endParaRPr lang="en-US" dirty="0"/>
          </a:p>
        </p:txBody>
      </p:sp>
    </p:spTree>
    <p:extLst>
      <p:ext uri="{BB962C8B-B14F-4D97-AF65-F5344CB8AC3E}">
        <p14:creationId xmlns:p14="http://schemas.microsoft.com/office/powerpoint/2010/main" val="1952139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62B80DD5-D1B3-450D-A445-B722317244C0}" type="slidenum">
              <a:rPr lang="en-US"/>
              <a:pPr>
                <a:defRPr/>
              </a:pPr>
              <a:t>‹#›</a:t>
            </a:fld>
            <a:endParaRPr lang="en-US" dirty="0"/>
          </a:p>
        </p:txBody>
      </p:sp>
    </p:spTree>
    <p:extLst>
      <p:ext uri="{BB962C8B-B14F-4D97-AF65-F5344CB8AC3E}">
        <p14:creationId xmlns:p14="http://schemas.microsoft.com/office/powerpoint/2010/main" val="2861023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B6801A2F-B19D-49A5-9FBD-D20416BA0784}" type="slidenum">
              <a:rPr lang="en-US"/>
              <a:pPr>
                <a:defRPr/>
              </a:pPr>
              <a:t>‹#›</a:t>
            </a:fld>
            <a:endParaRPr lang="en-US" dirty="0"/>
          </a:p>
        </p:txBody>
      </p:sp>
    </p:spTree>
    <p:extLst>
      <p:ext uri="{BB962C8B-B14F-4D97-AF65-F5344CB8AC3E}">
        <p14:creationId xmlns:p14="http://schemas.microsoft.com/office/powerpoint/2010/main" val="558041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5E13166-EC40-4535-BD35-FC8EFAFE0146}" type="slidenum">
              <a:rPr lang="en-US"/>
              <a:pPr>
                <a:defRPr/>
              </a:pPr>
              <a:t>‹#›</a:t>
            </a:fld>
            <a:endParaRPr lang="en-US" dirty="0"/>
          </a:p>
        </p:txBody>
      </p:sp>
    </p:spTree>
    <p:extLst>
      <p:ext uri="{BB962C8B-B14F-4D97-AF65-F5344CB8AC3E}">
        <p14:creationId xmlns:p14="http://schemas.microsoft.com/office/powerpoint/2010/main" val="811027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F6210DF-8212-478A-AE75-968CD79741AC}" type="slidenum">
              <a:rPr lang="en-US"/>
              <a:pPr>
                <a:defRPr/>
              </a:pPr>
              <a:t>‹#›</a:t>
            </a:fld>
            <a:endParaRPr lang="en-US" dirty="0"/>
          </a:p>
        </p:txBody>
      </p:sp>
    </p:spTree>
    <p:extLst>
      <p:ext uri="{BB962C8B-B14F-4D97-AF65-F5344CB8AC3E}">
        <p14:creationId xmlns:p14="http://schemas.microsoft.com/office/powerpoint/2010/main" val="997552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1C0764-32E4-466F-8F0B-CEC927C77767}" type="slidenum">
              <a:rPr lang="en-US"/>
              <a:pPr>
                <a:defRPr/>
              </a:pPr>
              <a:t>‹#›</a:t>
            </a:fld>
            <a:endParaRPr lang="en-US" dirty="0"/>
          </a:p>
        </p:txBody>
      </p:sp>
    </p:spTree>
    <p:extLst>
      <p:ext uri="{BB962C8B-B14F-4D97-AF65-F5344CB8AC3E}">
        <p14:creationId xmlns:p14="http://schemas.microsoft.com/office/powerpoint/2010/main" val="2170613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38D5BC-A7E4-41DF-8824-50A7546CE7EC}" type="slidenum">
              <a:rPr lang="en-US"/>
              <a:pPr>
                <a:defRPr/>
              </a:pPr>
              <a:t>‹#›</a:t>
            </a:fld>
            <a:endParaRPr lang="en-US" dirty="0"/>
          </a:p>
        </p:txBody>
      </p:sp>
    </p:spTree>
    <p:extLst>
      <p:ext uri="{BB962C8B-B14F-4D97-AF65-F5344CB8AC3E}">
        <p14:creationId xmlns:p14="http://schemas.microsoft.com/office/powerpoint/2010/main" val="2716897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31FD7D5E-0AF7-4D35-B214-BCC44771358B}" type="slidenum">
              <a:rPr lang="en-US"/>
              <a:pPr>
                <a:defRPr/>
              </a:pPr>
              <a:t>‹#›</a:t>
            </a:fld>
            <a:endParaRPr lang="en-US" dirty="0"/>
          </a:p>
        </p:txBody>
      </p:sp>
      <p:pic>
        <p:nvPicPr>
          <p:cNvPr id="1031" name="Picture 7"/>
          <p:cNvPicPr>
            <a:picLocks noChangeAspect="1" noChangeArrowheads="1"/>
          </p:cNvPicPr>
          <p:nvPr/>
        </p:nvPicPr>
        <p:blipFill>
          <a:blip r:embed="rId13"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7907338" y="6218238"/>
            <a:ext cx="47466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038" r:id="rId1"/>
    <p:sldLayoutId id="2147486039" r:id="rId2"/>
    <p:sldLayoutId id="2147486026" r:id="rId3"/>
    <p:sldLayoutId id="2147486040" r:id="rId4"/>
    <p:sldLayoutId id="2147486041" r:id="rId5"/>
    <p:sldLayoutId id="2147486042" r:id="rId6"/>
    <p:sldLayoutId id="2147486027" r:id="rId7"/>
    <p:sldLayoutId id="2147486028" r:id="rId8"/>
    <p:sldLayoutId id="2147486029" r:id="rId9"/>
    <p:sldLayoutId id="2147486043" r:id="rId10"/>
    <p:sldLayoutId id="2147486030"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90F317EC-079C-4994-A2B8-B21F5DE93EE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6044" r:id="rId1"/>
    <p:sldLayoutId id="2147486045" r:id="rId2"/>
    <p:sldLayoutId id="2147486031" r:id="rId3"/>
    <p:sldLayoutId id="2147486046" r:id="rId4"/>
    <p:sldLayoutId id="2147486047" r:id="rId5"/>
    <p:sldLayoutId id="2147486048" r:id="rId6"/>
    <p:sldLayoutId id="2147486032" r:id="rId7"/>
    <p:sldLayoutId id="2147486033" r:id="rId8"/>
    <p:sldLayoutId id="2147486034" r:id="rId9"/>
    <p:sldLayoutId id="2147486049" r:id="rId10"/>
    <p:sldLayoutId id="2147486035" r:id="rId11"/>
    <p:sldLayoutId id="2147486036" r:id="rId12"/>
    <p:sldLayoutId id="2147486037"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7.xml"/><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7.xml"/><Relationship Id="rId1" Type="http://schemas.openxmlformats.org/officeDocument/2006/relationships/vmlDrawing" Target="../drawings/vmlDrawing1.vml"/><Relationship Id="rId6" Type="http://schemas.openxmlformats.org/officeDocument/2006/relationships/image" Target="../media/image10.png"/><Relationship Id="rId5" Type="http://schemas.openxmlformats.org/officeDocument/2006/relationships/image" Target="../media/image13.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17.x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17.xml"/><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7.xml"/><Relationship Id="rId5" Type="http://schemas.openxmlformats.org/officeDocument/2006/relationships/image" Target="../media/image6.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371600" y="4343400"/>
            <a:ext cx="6400800" cy="8382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Flip-Flop Applications</a:t>
            </a:r>
            <a:endParaRPr lang="en-US" b="1" kern="0" dirty="0">
              <a:solidFill>
                <a:srgbClr val="002060"/>
              </a:solidFill>
              <a:latin typeface="Arial" panose="020B0604020202020204" pitchFamily="34" charset="0"/>
              <a:cs typeface="Arial" panose="020B0604020202020204" pitchFamily="34" charset="0"/>
            </a:endParaRPr>
          </a:p>
        </p:txBody>
      </p:sp>
      <p:pic>
        <p:nvPicPr>
          <p:cNvPr id="6" name="Picture 4" descr="C:\Users\lsmith\Dropbox\2014-15 Curriculum Release\Notes\Logos\PLTW Logo Transparent.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3"/>
          <p:cNvSpPr>
            <a:spLocks noGrp="1"/>
          </p:cNvSpPr>
          <p:nvPr>
            <p:ph type="ftr" sz="quarter" idx="4294967295"/>
          </p:nvPr>
        </p:nvSpPr>
        <p:spPr>
          <a:xfrm>
            <a:off x="6858000" y="6629400"/>
            <a:ext cx="2209800" cy="228600"/>
          </a:xfrm>
          <a:prstGeom prst="rect">
            <a:avLst/>
          </a:prstGeom>
        </p:spPr>
        <p:txBody>
          <a:body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2014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8"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Digital Electronics</a:t>
            </a:r>
            <a:endParaRPr lang="en-US" sz="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Frequency Divider: Circuit</a:t>
            </a:r>
          </a:p>
        </p:txBody>
      </p:sp>
      <p:sp>
        <p:nvSpPr>
          <p:cNvPr id="3" name="Slide Number Placeholder 2"/>
          <p:cNvSpPr>
            <a:spLocks noGrp="1"/>
          </p:cNvSpPr>
          <p:nvPr>
            <p:ph type="sldNum" sz="quarter" idx="12"/>
          </p:nvPr>
        </p:nvSpPr>
        <p:spPr/>
        <p:txBody>
          <a:bodyPr/>
          <a:lstStyle/>
          <a:p>
            <a:pPr>
              <a:defRPr/>
            </a:pPr>
            <a:fld id="{7423AD30-A3C8-40B0-B255-A32D4F8DAA44}" type="slidenum">
              <a:rPr lang="en-US" smtClean="0"/>
              <a:pPr>
                <a:defRPr/>
              </a:pPr>
              <a:t>10</a:t>
            </a:fld>
            <a:endParaRPr lang="en-US" dirty="0"/>
          </a:p>
        </p:txBody>
      </p:sp>
      <p:pic>
        <p:nvPicPr>
          <p:cNvPr id="2458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4648200"/>
            <a:ext cx="55499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Box 7"/>
          <p:cNvSpPr txBox="1">
            <a:spLocks noChangeArrowheads="1"/>
          </p:cNvSpPr>
          <p:nvPr/>
        </p:nvSpPr>
        <p:spPr bwMode="auto">
          <a:xfrm>
            <a:off x="685800" y="5029200"/>
            <a:ext cx="1141413"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Clock_Out</a:t>
            </a:r>
          </a:p>
        </p:txBody>
      </p:sp>
      <p:sp>
        <p:nvSpPr>
          <p:cNvPr id="24582" name="TextBox 7"/>
          <p:cNvSpPr txBox="1">
            <a:spLocks noChangeArrowheads="1"/>
          </p:cNvSpPr>
          <p:nvPr/>
        </p:nvSpPr>
        <p:spPr bwMode="auto">
          <a:xfrm>
            <a:off x="685800" y="5702300"/>
            <a:ext cx="981075"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Clock_In</a:t>
            </a:r>
          </a:p>
        </p:txBody>
      </p:sp>
      <p:pic>
        <p:nvPicPr>
          <p:cNvPr id="2458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447800"/>
            <a:ext cx="4205288"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1527175"/>
            <a:ext cx="412115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8" name="Straight Connector 37"/>
          <p:cNvCxnSpPr/>
          <p:nvPr/>
        </p:nvCxnSpPr>
        <p:spPr bwMode="auto">
          <a:xfrm rot="5400000" flipH="1" flipV="1">
            <a:off x="3390901" y="2627312"/>
            <a:ext cx="2362200" cy="3175"/>
          </a:xfrm>
          <a:prstGeom prst="line">
            <a:avLst/>
          </a:prstGeom>
          <a:ln w="12700">
            <a:solidFill>
              <a:srgbClr val="0000FF"/>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24586" name="TextBox 7"/>
          <p:cNvSpPr txBox="1">
            <a:spLocks noChangeArrowheads="1"/>
          </p:cNvSpPr>
          <p:nvPr/>
        </p:nvSpPr>
        <p:spPr bwMode="auto">
          <a:xfrm>
            <a:off x="1905000" y="3852863"/>
            <a:ext cx="1073150" cy="3381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D Version</a:t>
            </a:r>
          </a:p>
        </p:txBody>
      </p:sp>
      <p:sp>
        <p:nvSpPr>
          <p:cNvPr id="24587" name="TextBox 7"/>
          <p:cNvSpPr txBox="1">
            <a:spLocks noChangeArrowheads="1"/>
          </p:cNvSpPr>
          <p:nvPr/>
        </p:nvSpPr>
        <p:spPr bwMode="auto">
          <a:xfrm>
            <a:off x="6096000" y="3852863"/>
            <a:ext cx="1222375" cy="3381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J/K Version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Frequency Divider: Timing</a:t>
            </a:r>
          </a:p>
        </p:txBody>
      </p:sp>
      <p:sp>
        <p:nvSpPr>
          <p:cNvPr id="3" name="Slide Number Placeholder 2"/>
          <p:cNvSpPr>
            <a:spLocks noGrp="1"/>
          </p:cNvSpPr>
          <p:nvPr>
            <p:ph type="sldNum" sz="quarter" idx="12"/>
          </p:nvPr>
        </p:nvSpPr>
        <p:spPr/>
        <p:txBody>
          <a:bodyPr/>
          <a:lstStyle/>
          <a:p>
            <a:pPr>
              <a:defRPr/>
            </a:pPr>
            <a:fld id="{D36C5061-415F-489F-8608-FF78D0C16D93}" type="slidenum">
              <a:rPr lang="en-US" smtClean="0"/>
              <a:pPr>
                <a:defRPr/>
              </a:pPr>
              <a:t>11</a:t>
            </a:fld>
            <a:endParaRPr lang="en-US" dirty="0"/>
          </a:p>
        </p:txBody>
      </p:sp>
      <p:graphicFrame>
        <p:nvGraphicFramePr>
          <p:cNvPr id="25604" name="Object 8"/>
          <p:cNvGraphicFramePr>
            <a:graphicFrameLocks noChangeAspect="1"/>
          </p:cNvGraphicFramePr>
          <p:nvPr>
            <p:extLst>
              <p:ext uri="{D42A27DB-BD31-4B8C-83A1-F6EECF244321}">
                <p14:modId xmlns:p14="http://schemas.microsoft.com/office/powerpoint/2010/main" val="951599903"/>
              </p:ext>
            </p:extLst>
          </p:nvPr>
        </p:nvGraphicFramePr>
        <p:xfrm>
          <a:off x="792163" y="3625850"/>
          <a:ext cx="3635375" cy="3109913"/>
        </p:xfrm>
        <a:graphic>
          <a:graphicData uri="http://schemas.openxmlformats.org/presentationml/2006/ole">
            <mc:AlternateContent xmlns:mc="http://schemas.openxmlformats.org/markup-compatibility/2006">
              <mc:Choice xmlns:v="urn:schemas-microsoft-com:vml" Requires="v">
                <p:oleObj spid="_x0000_s25627" name="Equation" r:id="rId4" imgW="3085920" imgH="2641320" progId="Equation.3">
                  <p:embed/>
                </p:oleObj>
              </mc:Choice>
              <mc:Fallback>
                <p:oleObj name="Equation" r:id="rId4" imgW="3085920" imgH="2641320" progId="Equation.3">
                  <p:embed/>
                  <p:pic>
                    <p:nvPicPr>
                      <p:cNvPr id="0" name="Object 8"/>
                      <p:cNvPicPr>
                        <a:picLocks noChangeAspect="1" noChangeArrowheads="1"/>
                      </p:cNvPicPr>
                      <p:nvPr/>
                    </p:nvPicPr>
                    <p:blipFill>
                      <a:blip r:embed="rId5"/>
                      <a:srcRect/>
                      <a:stretch>
                        <a:fillRect/>
                      </a:stretch>
                    </p:blipFill>
                    <p:spPr bwMode="auto">
                      <a:xfrm>
                        <a:off x="792163" y="3625850"/>
                        <a:ext cx="3635375" cy="3109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5605"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1371600"/>
            <a:ext cx="55499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TextBox 7"/>
          <p:cNvSpPr txBox="1">
            <a:spLocks noChangeArrowheads="1"/>
          </p:cNvSpPr>
          <p:nvPr/>
        </p:nvSpPr>
        <p:spPr bwMode="auto">
          <a:xfrm>
            <a:off x="685800" y="1752600"/>
            <a:ext cx="1141413"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Clock_Out</a:t>
            </a:r>
          </a:p>
        </p:txBody>
      </p:sp>
      <p:sp>
        <p:nvSpPr>
          <p:cNvPr id="25607" name="TextBox 7"/>
          <p:cNvSpPr txBox="1">
            <a:spLocks noChangeArrowheads="1"/>
          </p:cNvSpPr>
          <p:nvPr/>
        </p:nvSpPr>
        <p:spPr bwMode="auto">
          <a:xfrm>
            <a:off x="685800" y="2425700"/>
            <a:ext cx="981075"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a:t>Clock_In</a:t>
            </a:r>
          </a:p>
        </p:txBody>
      </p:sp>
      <p:cxnSp>
        <p:nvCxnSpPr>
          <p:cNvPr id="22" name="Straight Connector 21"/>
          <p:cNvCxnSpPr/>
          <p:nvPr/>
        </p:nvCxnSpPr>
        <p:spPr bwMode="auto">
          <a:xfrm rot="5400000" flipH="1" flipV="1">
            <a:off x="5053012" y="3005138"/>
            <a:ext cx="220663" cy="1588"/>
          </a:xfrm>
          <a:prstGeom prst="line">
            <a:avLst/>
          </a:prstGeom>
          <a:ln w="28575">
            <a:solidFill>
              <a:srgbClr val="0000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bwMode="auto">
          <a:xfrm rot="10800000">
            <a:off x="4056063" y="3019425"/>
            <a:ext cx="1096962" cy="3175"/>
          </a:xfrm>
          <a:prstGeom prst="straightConnector1">
            <a:avLst/>
          </a:prstGeom>
          <a:ln w="28575">
            <a:solidFill>
              <a:srgbClr val="0000FF"/>
            </a:solidFill>
            <a:headEnd type="triangle"/>
            <a:tailEnd type="triangle" w="med" len="med"/>
          </a:ln>
        </p:spPr>
        <p:style>
          <a:lnRef idx="1">
            <a:schemeClr val="accent1"/>
          </a:lnRef>
          <a:fillRef idx="0">
            <a:schemeClr val="accent1"/>
          </a:fillRef>
          <a:effectRef idx="0">
            <a:schemeClr val="accent1"/>
          </a:effectRef>
          <a:fontRef idx="minor">
            <a:schemeClr val="tx1"/>
          </a:fontRef>
        </p:style>
      </p:cxnSp>
      <p:sp>
        <p:nvSpPr>
          <p:cNvPr id="25610" name="TextBox 7"/>
          <p:cNvSpPr txBox="1">
            <a:spLocks noChangeArrowheads="1"/>
          </p:cNvSpPr>
          <p:nvPr/>
        </p:nvSpPr>
        <p:spPr bwMode="auto">
          <a:xfrm>
            <a:off x="4495800" y="2847975"/>
            <a:ext cx="274638" cy="371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T</a:t>
            </a:r>
            <a:r>
              <a:rPr lang="en-US" sz="1400" baseline="-25000"/>
              <a:t>1</a:t>
            </a:r>
          </a:p>
        </p:txBody>
      </p:sp>
      <p:cxnSp>
        <p:nvCxnSpPr>
          <p:cNvPr id="25" name="Straight Arrow Connector 24"/>
          <p:cNvCxnSpPr/>
          <p:nvPr/>
        </p:nvCxnSpPr>
        <p:spPr bwMode="auto">
          <a:xfrm rot="10800000">
            <a:off x="4054475" y="1552575"/>
            <a:ext cx="2193925" cy="1588"/>
          </a:xfrm>
          <a:prstGeom prst="straightConnector1">
            <a:avLst/>
          </a:prstGeom>
          <a:ln w="28575">
            <a:solidFill>
              <a:srgbClr val="0000FF"/>
            </a:solidFill>
            <a:headEnd type="triangle"/>
            <a:tailEnd type="triangle" w="med" len="med"/>
          </a:ln>
        </p:spPr>
        <p:style>
          <a:lnRef idx="1">
            <a:schemeClr val="accent1"/>
          </a:lnRef>
          <a:fillRef idx="0">
            <a:schemeClr val="accent1"/>
          </a:fillRef>
          <a:effectRef idx="0">
            <a:schemeClr val="accent1"/>
          </a:effectRef>
          <a:fontRef idx="minor">
            <a:schemeClr val="tx1"/>
          </a:fontRef>
        </p:style>
      </p:cxnSp>
      <p:sp>
        <p:nvSpPr>
          <p:cNvPr id="25612" name="TextBox 7"/>
          <p:cNvSpPr txBox="1">
            <a:spLocks noChangeArrowheads="1"/>
          </p:cNvSpPr>
          <p:nvPr/>
        </p:nvSpPr>
        <p:spPr bwMode="auto">
          <a:xfrm>
            <a:off x="5276850" y="1400175"/>
            <a:ext cx="274638" cy="371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T</a:t>
            </a:r>
            <a:r>
              <a:rPr lang="en-US" sz="1400" baseline="-25000"/>
              <a:t>2</a:t>
            </a:r>
          </a:p>
        </p:txBody>
      </p:sp>
      <p:cxnSp>
        <p:nvCxnSpPr>
          <p:cNvPr id="33" name="Straight Connector 32"/>
          <p:cNvCxnSpPr/>
          <p:nvPr/>
        </p:nvCxnSpPr>
        <p:spPr bwMode="auto">
          <a:xfrm rot="5400000" flipH="1" flipV="1">
            <a:off x="3929062" y="1538288"/>
            <a:ext cx="220663" cy="1588"/>
          </a:xfrm>
          <a:prstGeom prst="line">
            <a:avLst/>
          </a:prstGeom>
          <a:ln w="28575">
            <a:solidFill>
              <a:srgbClr val="0000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auto">
          <a:xfrm rot="5400000" flipH="1" flipV="1">
            <a:off x="6157912" y="1528763"/>
            <a:ext cx="220663" cy="1588"/>
          </a:xfrm>
          <a:prstGeom prst="line">
            <a:avLst/>
          </a:prstGeom>
          <a:ln w="28575">
            <a:solidFill>
              <a:srgbClr val="0000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auto">
          <a:xfrm rot="5400000" flipH="1" flipV="1">
            <a:off x="3938587" y="3005138"/>
            <a:ext cx="220663" cy="1588"/>
          </a:xfrm>
          <a:prstGeom prst="line">
            <a:avLst/>
          </a:prstGeom>
          <a:ln w="28575">
            <a:solidFill>
              <a:srgbClr val="0000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616" name="TextBox 35"/>
          <p:cNvSpPr txBox="1">
            <a:spLocks noChangeArrowheads="1"/>
          </p:cNvSpPr>
          <p:nvPr/>
        </p:nvSpPr>
        <p:spPr bwMode="auto">
          <a:xfrm>
            <a:off x="4648200" y="3568700"/>
            <a:ext cx="2743200"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600"/>
              </a:spcAft>
            </a:pPr>
            <a:r>
              <a:rPr lang="en-US" sz="2100"/>
              <a:t>The period of Clock_Out is twice the period of Clock_In.</a:t>
            </a:r>
          </a:p>
          <a:p>
            <a:pPr eaLnBrk="1" hangingPunct="1">
              <a:spcAft>
                <a:spcPts val="600"/>
              </a:spcAft>
            </a:pPr>
            <a:endParaRPr lang="en-US" sz="2100"/>
          </a:p>
          <a:p>
            <a:pPr eaLnBrk="1" hangingPunct="1">
              <a:spcAft>
                <a:spcPts val="600"/>
              </a:spcAft>
            </a:pPr>
            <a:r>
              <a:rPr lang="en-US" sz="2100"/>
              <a:t>Since the period is twice, the frequency is divided in half.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0"/>
            <a:ext cx="9144000" cy="1219200"/>
          </a:xfrm>
        </p:spPr>
        <p:txBody>
          <a:bodyPr/>
          <a:lstStyle/>
          <a:p>
            <a:r>
              <a:rPr lang="en-US" dirty="0" smtClean="0"/>
              <a:t>Shift Register</a:t>
            </a:r>
          </a:p>
        </p:txBody>
      </p:sp>
      <p:sp>
        <p:nvSpPr>
          <p:cNvPr id="26627" name="Content Placeholder 159"/>
          <p:cNvSpPr>
            <a:spLocks noGrp="1"/>
          </p:cNvSpPr>
          <p:nvPr>
            <p:ph idx="1"/>
          </p:nvPr>
        </p:nvSpPr>
        <p:spPr>
          <a:xfrm>
            <a:off x="457200" y="1371600"/>
            <a:ext cx="8229600" cy="5029200"/>
          </a:xfrm>
        </p:spPr>
        <p:txBody>
          <a:bodyPr/>
          <a:lstStyle/>
          <a:p>
            <a:pPr>
              <a:spcBef>
                <a:spcPct val="0"/>
              </a:spcBef>
              <a:spcAft>
                <a:spcPts val="1200"/>
              </a:spcAft>
            </a:pPr>
            <a:r>
              <a:rPr lang="en-US" sz="2800" smtClean="0"/>
              <a:t>A shift register is a group of flip-flops (typically 4 or 8) that are arranged so that the values stored in the flip-flops are shifted from one flip-flop to the next for every clock.</a:t>
            </a:r>
          </a:p>
          <a:p>
            <a:pPr>
              <a:spcBef>
                <a:spcPct val="0"/>
              </a:spcBef>
              <a:spcAft>
                <a:spcPts val="1200"/>
              </a:spcAft>
            </a:pPr>
            <a:r>
              <a:rPr lang="en-US" sz="2800" smtClean="0"/>
              <a:t>Shift registers are used extensively in logic circuits to control digital displays.</a:t>
            </a:r>
          </a:p>
          <a:p>
            <a:pPr>
              <a:spcBef>
                <a:spcPct val="0"/>
              </a:spcBef>
              <a:spcAft>
                <a:spcPts val="1200"/>
              </a:spcAft>
            </a:pPr>
            <a:r>
              <a:rPr lang="en-US" sz="2800" smtClean="0"/>
              <a:t>A classic example is numbers being typed into a calculator. As the numbers are entered, the digits shift to the left one position. This shifting is controlled by a shift register.</a:t>
            </a:r>
          </a:p>
        </p:txBody>
      </p:sp>
      <p:sp>
        <p:nvSpPr>
          <p:cNvPr id="3" name="Slide Number Placeholder 2"/>
          <p:cNvSpPr>
            <a:spLocks noGrp="1"/>
          </p:cNvSpPr>
          <p:nvPr>
            <p:ph type="sldNum" sz="quarter" idx="12"/>
          </p:nvPr>
        </p:nvSpPr>
        <p:spPr/>
        <p:txBody>
          <a:bodyPr/>
          <a:lstStyle/>
          <a:p>
            <a:pPr>
              <a:defRPr/>
            </a:pPr>
            <a:fld id="{7F971119-FF15-409F-8456-E9C19A59C6D0}"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Shift Register</a:t>
            </a:r>
          </a:p>
        </p:txBody>
      </p:sp>
      <p:sp>
        <p:nvSpPr>
          <p:cNvPr id="3" name="Slide Number Placeholder 2"/>
          <p:cNvSpPr>
            <a:spLocks noGrp="1"/>
          </p:cNvSpPr>
          <p:nvPr>
            <p:ph type="sldNum" sz="quarter" idx="12"/>
          </p:nvPr>
        </p:nvSpPr>
        <p:spPr/>
        <p:txBody>
          <a:bodyPr/>
          <a:lstStyle/>
          <a:p>
            <a:pPr>
              <a:defRPr/>
            </a:pPr>
            <a:fld id="{B1D69749-A11A-4F89-911D-4366DD64ABCE}" type="slidenum">
              <a:rPr lang="en-US" smtClean="0"/>
              <a:pPr>
                <a:defRPr/>
              </a:pPr>
              <a:t>13</a:t>
            </a:fld>
            <a:endParaRPr lang="en-US" dirty="0"/>
          </a:p>
        </p:txBody>
      </p:sp>
      <p:grpSp>
        <p:nvGrpSpPr>
          <p:cNvPr id="27652" name="Group 144"/>
          <p:cNvGrpSpPr>
            <a:grpSpLocks/>
          </p:cNvGrpSpPr>
          <p:nvPr/>
        </p:nvGrpSpPr>
        <p:grpSpPr bwMode="auto">
          <a:xfrm>
            <a:off x="2990850" y="1477963"/>
            <a:ext cx="5719763" cy="731837"/>
            <a:chOff x="0" y="1371600"/>
            <a:chExt cx="5720836" cy="731520"/>
          </a:xfrm>
        </p:grpSpPr>
        <p:sp>
          <p:nvSpPr>
            <p:cNvPr id="13" name="Cube 12"/>
            <p:cNvSpPr/>
            <p:nvPr/>
          </p:nvSpPr>
          <p:spPr bwMode="auto">
            <a:xfrm>
              <a:off x="1284529" y="1371600"/>
              <a:ext cx="914572" cy="731520"/>
            </a:xfrm>
            <a:prstGeom prst="cube">
              <a:avLst>
                <a:gd name="adj" fmla="val 23276"/>
              </a:avLst>
            </a:prstGeom>
            <a:solidFill>
              <a:srgbClr val="FF0000"/>
            </a:solidFill>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7702" name="TextBox 16"/>
            <p:cNvSpPr txBox="1">
              <a:spLocks noChangeArrowheads="1"/>
            </p:cNvSpPr>
            <p:nvPr/>
          </p:nvSpPr>
          <p:spPr bwMode="auto">
            <a:xfrm>
              <a:off x="0" y="1597212"/>
              <a:ext cx="9284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0000FF"/>
                  </a:solidFill>
                </a:rPr>
                <a:t>Data In</a:t>
              </a:r>
            </a:p>
          </p:txBody>
        </p:sp>
        <p:sp>
          <p:nvSpPr>
            <p:cNvPr id="27703" name="TextBox 17"/>
            <p:cNvSpPr txBox="1">
              <a:spLocks noChangeArrowheads="1"/>
            </p:cNvSpPr>
            <p:nvPr/>
          </p:nvSpPr>
          <p:spPr bwMode="auto">
            <a:xfrm>
              <a:off x="4612840" y="1630737"/>
              <a:ext cx="11079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0000FF"/>
                  </a:solidFill>
                </a:rPr>
                <a:t>Data Out</a:t>
              </a:r>
            </a:p>
          </p:txBody>
        </p:sp>
        <p:sp>
          <p:nvSpPr>
            <p:cNvPr id="25" name="Cube 24"/>
            <p:cNvSpPr/>
            <p:nvPr/>
          </p:nvSpPr>
          <p:spPr bwMode="auto">
            <a:xfrm>
              <a:off x="1995862" y="1371600"/>
              <a:ext cx="914572" cy="731520"/>
            </a:xfrm>
            <a:prstGeom prst="cube">
              <a:avLst>
                <a:gd name="adj" fmla="val 23276"/>
              </a:avLst>
            </a:prstGeom>
            <a:solidFill>
              <a:srgbClr val="FF0000"/>
            </a:solidFill>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7" name="Cube 26"/>
            <p:cNvSpPr/>
            <p:nvPr/>
          </p:nvSpPr>
          <p:spPr bwMode="auto">
            <a:xfrm>
              <a:off x="2696081" y="1371600"/>
              <a:ext cx="914572" cy="731520"/>
            </a:xfrm>
            <a:prstGeom prst="cube">
              <a:avLst>
                <a:gd name="adj" fmla="val 23276"/>
              </a:avLst>
            </a:prstGeom>
            <a:solidFill>
              <a:srgbClr val="FF0000"/>
            </a:solidFill>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9" name="Cube 28"/>
            <p:cNvSpPr/>
            <p:nvPr/>
          </p:nvSpPr>
          <p:spPr bwMode="auto">
            <a:xfrm>
              <a:off x="3407414" y="1371600"/>
              <a:ext cx="914572" cy="731520"/>
            </a:xfrm>
            <a:prstGeom prst="cube">
              <a:avLst>
                <a:gd name="adj" fmla="val 23276"/>
              </a:avLst>
            </a:prstGeom>
            <a:solidFill>
              <a:srgbClr val="FF0000"/>
            </a:solidFill>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20" name="Straight Arrow Connector 19"/>
            <p:cNvCxnSpPr/>
            <p:nvPr/>
          </p:nvCxnSpPr>
          <p:spPr bwMode="auto">
            <a:xfrm>
              <a:off x="1637020" y="1806387"/>
              <a:ext cx="609714" cy="1586"/>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bwMode="auto">
            <a:xfrm>
              <a:off x="2348353" y="1806387"/>
              <a:ext cx="609714" cy="1586"/>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bwMode="auto">
            <a:xfrm>
              <a:off x="3048572" y="1806387"/>
              <a:ext cx="609714" cy="1586"/>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bwMode="auto">
            <a:xfrm>
              <a:off x="3759905" y="1806387"/>
              <a:ext cx="914572" cy="1586"/>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bwMode="auto">
            <a:xfrm>
              <a:off x="919335" y="1795278"/>
              <a:ext cx="609714" cy="1587"/>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grpSp>
      <p:grpSp>
        <p:nvGrpSpPr>
          <p:cNvPr id="27653" name="Group 143"/>
          <p:cNvGrpSpPr>
            <a:grpSpLocks/>
          </p:cNvGrpSpPr>
          <p:nvPr/>
        </p:nvGrpSpPr>
        <p:grpSpPr bwMode="auto">
          <a:xfrm>
            <a:off x="2914650" y="2687638"/>
            <a:ext cx="5657850" cy="731837"/>
            <a:chOff x="-76210" y="2392680"/>
            <a:chExt cx="5658573" cy="731520"/>
          </a:xfrm>
        </p:grpSpPr>
        <p:sp>
          <p:nvSpPr>
            <p:cNvPr id="101" name="Cube 100"/>
            <p:cNvSpPr/>
            <p:nvPr/>
          </p:nvSpPr>
          <p:spPr bwMode="auto">
            <a:xfrm>
              <a:off x="1284452" y="2392680"/>
              <a:ext cx="914517" cy="731520"/>
            </a:xfrm>
            <a:prstGeom prst="cube">
              <a:avLst>
                <a:gd name="adj" fmla="val 23276"/>
              </a:avLst>
            </a:prstGeom>
            <a:solidFill>
              <a:srgbClr val="FF0000"/>
            </a:solidFill>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7691" name="TextBox 101"/>
            <p:cNvSpPr txBox="1">
              <a:spLocks noChangeArrowheads="1"/>
            </p:cNvSpPr>
            <p:nvPr/>
          </p:nvSpPr>
          <p:spPr bwMode="auto">
            <a:xfrm>
              <a:off x="-76210" y="2618292"/>
              <a:ext cx="1200305" cy="369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0000FF"/>
                  </a:solidFill>
                </a:rPr>
                <a:t>Data Out</a:t>
              </a:r>
            </a:p>
          </p:txBody>
        </p:sp>
        <p:sp>
          <p:nvSpPr>
            <p:cNvPr id="27692" name="TextBox 102"/>
            <p:cNvSpPr txBox="1">
              <a:spLocks noChangeArrowheads="1"/>
            </p:cNvSpPr>
            <p:nvPr/>
          </p:nvSpPr>
          <p:spPr bwMode="auto">
            <a:xfrm>
              <a:off x="4653784" y="2651817"/>
              <a:ext cx="928579" cy="369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0000FF"/>
                  </a:solidFill>
                </a:rPr>
                <a:t>Data In</a:t>
              </a:r>
            </a:p>
          </p:txBody>
        </p:sp>
        <p:sp>
          <p:nvSpPr>
            <p:cNvPr id="104" name="Cube 103"/>
            <p:cNvSpPr/>
            <p:nvPr/>
          </p:nvSpPr>
          <p:spPr bwMode="auto">
            <a:xfrm>
              <a:off x="1995743" y="2392680"/>
              <a:ext cx="914517" cy="731520"/>
            </a:xfrm>
            <a:prstGeom prst="cube">
              <a:avLst>
                <a:gd name="adj" fmla="val 23276"/>
              </a:avLst>
            </a:prstGeom>
            <a:solidFill>
              <a:srgbClr val="FF0000"/>
            </a:solidFill>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5" name="Cube 104"/>
            <p:cNvSpPr/>
            <p:nvPr/>
          </p:nvSpPr>
          <p:spPr bwMode="auto">
            <a:xfrm>
              <a:off x="2695919" y="2392680"/>
              <a:ext cx="914517" cy="731520"/>
            </a:xfrm>
            <a:prstGeom prst="cube">
              <a:avLst>
                <a:gd name="adj" fmla="val 23276"/>
              </a:avLst>
            </a:prstGeom>
            <a:solidFill>
              <a:srgbClr val="FF0000"/>
            </a:solidFill>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6" name="Cube 105"/>
            <p:cNvSpPr/>
            <p:nvPr/>
          </p:nvSpPr>
          <p:spPr bwMode="auto">
            <a:xfrm>
              <a:off x="3407210" y="2392680"/>
              <a:ext cx="914517" cy="731520"/>
            </a:xfrm>
            <a:prstGeom prst="cube">
              <a:avLst>
                <a:gd name="adj" fmla="val 23276"/>
              </a:avLst>
            </a:prstGeom>
            <a:solidFill>
              <a:srgbClr val="FF0000"/>
            </a:solidFill>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107" name="Straight Arrow Connector 106"/>
            <p:cNvCxnSpPr/>
            <p:nvPr/>
          </p:nvCxnSpPr>
          <p:spPr bwMode="auto">
            <a:xfrm>
              <a:off x="1636922" y="2827467"/>
              <a:ext cx="609678" cy="1586"/>
            </a:xfrm>
            <a:prstGeom prst="straightConnector1">
              <a:avLst/>
            </a:prstGeom>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bwMode="auto">
            <a:xfrm>
              <a:off x="2348213" y="2827467"/>
              <a:ext cx="609678" cy="1586"/>
            </a:xfrm>
            <a:prstGeom prst="straightConnector1">
              <a:avLst/>
            </a:prstGeom>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bwMode="auto">
            <a:xfrm>
              <a:off x="3048389" y="2827467"/>
              <a:ext cx="609678" cy="1586"/>
            </a:xfrm>
            <a:prstGeom prst="straightConnector1">
              <a:avLst/>
            </a:prstGeom>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bwMode="auto">
            <a:xfrm>
              <a:off x="3759680" y="2827467"/>
              <a:ext cx="914517" cy="1586"/>
            </a:xfrm>
            <a:prstGeom prst="straightConnector1">
              <a:avLst/>
            </a:prstGeom>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bwMode="auto">
            <a:xfrm>
              <a:off x="919280" y="2816358"/>
              <a:ext cx="609678" cy="1587"/>
            </a:xfrm>
            <a:prstGeom prst="straightConnector1">
              <a:avLst/>
            </a:prstGeom>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cxnSp>
      </p:grpSp>
      <p:grpSp>
        <p:nvGrpSpPr>
          <p:cNvPr id="27654" name="Group 145"/>
          <p:cNvGrpSpPr>
            <a:grpSpLocks/>
          </p:cNvGrpSpPr>
          <p:nvPr/>
        </p:nvGrpSpPr>
        <p:grpSpPr bwMode="auto">
          <a:xfrm>
            <a:off x="2990850" y="5467350"/>
            <a:ext cx="4321175" cy="1389063"/>
            <a:chOff x="0" y="3886200"/>
            <a:chExt cx="4321813" cy="1388852"/>
          </a:xfrm>
        </p:grpSpPr>
        <p:sp>
          <p:nvSpPr>
            <p:cNvPr id="27675" name="TextBox 61"/>
            <p:cNvSpPr txBox="1">
              <a:spLocks noChangeArrowheads="1"/>
            </p:cNvSpPr>
            <p:nvPr/>
          </p:nvSpPr>
          <p:spPr bwMode="auto">
            <a:xfrm>
              <a:off x="2152345" y="4905720"/>
              <a:ext cx="11079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0000FF"/>
                  </a:solidFill>
                </a:rPr>
                <a:t>Data Out</a:t>
              </a:r>
            </a:p>
          </p:txBody>
        </p:sp>
        <p:sp>
          <p:nvSpPr>
            <p:cNvPr id="74" name="Left Brace 73"/>
            <p:cNvSpPr/>
            <p:nvPr/>
          </p:nvSpPr>
          <p:spPr bwMode="auto">
            <a:xfrm rot="16200000">
              <a:off x="2558675" y="3708879"/>
              <a:ext cx="274596" cy="2286338"/>
            </a:xfrm>
            <a:prstGeom prst="leftBrace">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3" name="Cube 122"/>
            <p:cNvSpPr/>
            <p:nvPr/>
          </p:nvSpPr>
          <p:spPr bwMode="auto">
            <a:xfrm>
              <a:off x="1284478" y="3886200"/>
              <a:ext cx="914535" cy="731727"/>
            </a:xfrm>
            <a:prstGeom prst="cube">
              <a:avLst>
                <a:gd name="adj" fmla="val 23276"/>
              </a:avLst>
            </a:prstGeom>
            <a:solidFill>
              <a:srgbClr val="FF0000"/>
            </a:solidFill>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7678" name="TextBox 123"/>
            <p:cNvSpPr txBox="1">
              <a:spLocks noChangeArrowheads="1"/>
            </p:cNvSpPr>
            <p:nvPr/>
          </p:nvSpPr>
          <p:spPr bwMode="auto">
            <a:xfrm>
              <a:off x="0" y="4111812"/>
              <a:ext cx="9284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0000FF"/>
                  </a:solidFill>
                </a:rPr>
                <a:t>Data In</a:t>
              </a:r>
            </a:p>
          </p:txBody>
        </p:sp>
        <p:sp>
          <p:nvSpPr>
            <p:cNvPr id="126" name="Cube 125"/>
            <p:cNvSpPr/>
            <p:nvPr/>
          </p:nvSpPr>
          <p:spPr bwMode="auto">
            <a:xfrm>
              <a:off x="1995783" y="3886200"/>
              <a:ext cx="914535" cy="731727"/>
            </a:xfrm>
            <a:prstGeom prst="cube">
              <a:avLst>
                <a:gd name="adj" fmla="val 23276"/>
              </a:avLst>
            </a:prstGeom>
            <a:solidFill>
              <a:srgbClr val="FF0000"/>
            </a:solidFill>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7" name="Cube 126"/>
            <p:cNvSpPr/>
            <p:nvPr/>
          </p:nvSpPr>
          <p:spPr bwMode="auto">
            <a:xfrm>
              <a:off x="2695973" y="3886200"/>
              <a:ext cx="914535" cy="731727"/>
            </a:xfrm>
            <a:prstGeom prst="cube">
              <a:avLst>
                <a:gd name="adj" fmla="val 23276"/>
              </a:avLst>
            </a:prstGeom>
            <a:solidFill>
              <a:srgbClr val="FF0000"/>
            </a:solidFill>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8" name="Cube 127"/>
            <p:cNvSpPr/>
            <p:nvPr/>
          </p:nvSpPr>
          <p:spPr bwMode="auto">
            <a:xfrm>
              <a:off x="3407278" y="3886200"/>
              <a:ext cx="914535" cy="731727"/>
            </a:xfrm>
            <a:prstGeom prst="cube">
              <a:avLst>
                <a:gd name="adj" fmla="val 23276"/>
              </a:avLst>
            </a:prstGeom>
            <a:solidFill>
              <a:srgbClr val="FF0000"/>
            </a:solidFill>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129" name="Straight Arrow Connector 128"/>
            <p:cNvCxnSpPr/>
            <p:nvPr/>
          </p:nvCxnSpPr>
          <p:spPr bwMode="auto">
            <a:xfrm>
              <a:off x="1636955" y="4321109"/>
              <a:ext cx="609690" cy="1588"/>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bwMode="auto">
            <a:xfrm>
              <a:off x="2348260" y="4321109"/>
              <a:ext cx="609690" cy="1588"/>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bwMode="auto">
            <a:xfrm>
              <a:off x="3048450" y="4321109"/>
              <a:ext cx="609690" cy="1588"/>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bwMode="auto">
            <a:xfrm>
              <a:off x="919299" y="4309999"/>
              <a:ext cx="609690" cy="1587"/>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bwMode="auto">
            <a:xfrm rot="5400000">
              <a:off x="1401244" y="4545706"/>
              <a:ext cx="457131" cy="1588"/>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bwMode="auto">
            <a:xfrm rot="5400000">
              <a:off x="2114138" y="4552055"/>
              <a:ext cx="457131" cy="1587"/>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bwMode="auto">
            <a:xfrm rot="5400000">
              <a:off x="2814328" y="4547293"/>
              <a:ext cx="457131" cy="1588"/>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bwMode="auto">
            <a:xfrm rot="5400000">
              <a:off x="3525633" y="4548880"/>
              <a:ext cx="457131" cy="1588"/>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grpSp>
      <p:grpSp>
        <p:nvGrpSpPr>
          <p:cNvPr id="27655" name="Group 146"/>
          <p:cNvGrpSpPr>
            <a:grpSpLocks/>
          </p:cNvGrpSpPr>
          <p:nvPr/>
        </p:nvGrpSpPr>
        <p:grpSpPr bwMode="auto">
          <a:xfrm>
            <a:off x="4276725" y="3543300"/>
            <a:ext cx="4435475" cy="1447800"/>
            <a:chOff x="1284677" y="5105400"/>
            <a:chExt cx="4436159" cy="1447800"/>
          </a:xfrm>
        </p:grpSpPr>
        <p:sp>
          <p:nvSpPr>
            <p:cNvPr id="112" name="Cube 111"/>
            <p:cNvSpPr/>
            <p:nvPr/>
          </p:nvSpPr>
          <p:spPr bwMode="auto">
            <a:xfrm>
              <a:off x="1284677" y="5821363"/>
              <a:ext cx="914541" cy="731837"/>
            </a:xfrm>
            <a:prstGeom prst="cube">
              <a:avLst>
                <a:gd name="adj" fmla="val 23276"/>
              </a:avLst>
            </a:prstGeom>
            <a:solidFill>
              <a:srgbClr val="FF0000"/>
            </a:solidFill>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7661" name="TextBox 113"/>
            <p:cNvSpPr txBox="1">
              <a:spLocks noChangeArrowheads="1"/>
            </p:cNvSpPr>
            <p:nvPr/>
          </p:nvSpPr>
          <p:spPr bwMode="auto">
            <a:xfrm>
              <a:off x="4612840" y="6080817"/>
              <a:ext cx="11079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0000FF"/>
                  </a:solidFill>
                </a:rPr>
                <a:t>Data Out</a:t>
              </a:r>
            </a:p>
          </p:txBody>
        </p:sp>
        <p:sp>
          <p:nvSpPr>
            <p:cNvPr id="115" name="Cube 114"/>
            <p:cNvSpPr/>
            <p:nvPr/>
          </p:nvSpPr>
          <p:spPr bwMode="auto">
            <a:xfrm>
              <a:off x="1995987" y="5821363"/>
              <a:ext cx="914541" cy="731837"/>
            </a:xfrm>
            <a:prstGeom prst="cube">
              <a:avLst>
                <a:gd name="adj" fmla="val 23276"/>
              </a:avLst>
            </a:prstGeom>
            <a:solidFill>
              <a:srgbClr val="FF0000"/>
            </a:solidFill>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6" name="Cube 115"/>
            <p:cNvSpPr/>
            <p:nvPr/>
          </p:nvSpPr>
          <p:spPr bwMode="auto">
            <a:xfrm>
              <a:off x="2696183" y="5821363"/>
              <a:ext cx="914541" cy="731837"/>
            </a:xfrm>
            <a:prstGeom prst="cube">
              <a:avLst>
                <a:gd name="adj" fmla="val 23276"/>
              </a:avLst>
            </a:prstGeom>
            <a:solidFill>
              <a:srgbClr val="FF0000"/>
            </a:solidFill>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7" name="Cube 116"/>
            <p:cNvSpPr/>
            <p:nvPr/>
          </p:nvSpPr>
          <p:spPr bwMode="auto">
            <a:xfrm>
              <a:off x="3407492" y="5821363"/>
              <a:ext cx="914541" cy="731837"/>
            </a:xfrm>
            <a:prstGeom prst="cube">
              <a:avLst>
                <a:gd name="adj" fmla="val 23276"/>
              </a:avLst>
            </a:prstGeom>
            <a:solidFill>
              <a:srgbClr val="FF0000"/>
            </a:solidFill>
            <a:ln w="1905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118" name="Straight Arrow Connector 117"/>
            <p:cNvCxnSpPr/>
            <p:nvPr/>
          </p:nvCxnSpPr>
          <p:spPr bwMode="auto">
            <a:xfrm>
              <a:off x="1637156" y="6256338"/>
              <a:ext cx="609694" cy="1587"/>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bwMode="auto">
            <a:xfrm>
              <a:off x="2348466" y="6256338"/>
              <a:ext cx="609694" cy="1587"/>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bwMode="auto">
            <a:xfrm>
              <a:off x="3048662" y="6256338"/>
              <a:ext cx="609694" cy="1587"/>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bwMode="auto">
            <a:xfrm>
              <a:off x="3759972" y="6256338"/>
              <a:ext cx="914541" cy="1587"/>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bwMode="auto">
            <a:xfrm rot="5400000">
              <a:off x="1415701" y="5936456"/>
              <a:ext cx="457200" cy="1588"/>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bwMode="auto">
            <a:xfrm rot="5400000">
              <a:off x="2128599" y="5942806"/>
              <a:ext cx="457200" cy="1587"/>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bwMode="auto">
            <a:xfrm rot="5400000">
              <a:off x="2828794" y="5938044"/>
              <a:ext cx="457200" cy="1588"/>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bwMode="auto">
            <a:xfrm rot="5400000">
              <a:off x="3540104" y="5939631"/>
              <a:ext cx="457200" cy="1588"/>
            </a:xfrm>
            <a:prstGeom prst="straightConnector1">
              <a:avLst/>
            </a:prstGeom>
            <a:ln w="19050">
              <a:solidFill>
                <a:srgbClr val="0000FF"/>
              </a:solidFill>
              <a:headEnd type="oval" w="med" len="med"/>
              <a:tailEnd type="stealth" w="lg" len="lg"/>
            </a:ln>
          </p:spPr>
          <p:style>
            <a:lnRef idx="1">
              <a:schemeClr val="accent1"/>
            </a:lnRef>
            <a:fillRef idx="0">
              <a:schemeClr val="accent1"/>
            </a:fillRef>
            <a:effectRef idx="0">
              <a:schemeClr val="accent1"/>
            </a:effectRef>
            <a:fontRef idx="minor">
              <a:schemeClr val="tx1"/>
            </a:fontRef>
          </p:style>
        </p:cxnSp>
        <p:sp>
          <p:nvSpPr>
            <p:cNvPr id="142" name="Left Brace 141"/>
            <p:cNvSpPr/>
            <p:nvPr/>
          </p:nvSpPr>
          <p:spPr bwMode="auto">
            <a:xfrm rot="5400000" flipV="1">
              <a:off x="2555688" y="4429743"/>
              <a:ext cx="274638" cy="2286353"/>
            </a:xfrm>
            <a:prstGeom prst="leftBrace">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7674" name="TextBox 142"/>
            <p:cNvSpPr txBox="1">
              <a:spLocks noChangeArrowheads="1"/>
            </p:cNvSpPr>
            <p:nvPr/>
          </p:nvSpPr>
          <p:spPr bwMode="auto">
            <a:xfrm>
              <a:off x="2235678" y="5105400"/>
              <a:ext cx="9284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0000FF"/>
                  </a:solidFill>
                </a:rPr>
                <a:t>Data In</a:t>
              </a:r>
            </a:p>
          </p:txBody>
        </p:sp>
      </p:grpSp>
      <p:sp>
        <p:nvSpPr>
          <p:cNvPr id="27656" name="TextBox 147"/>
          <p:cNvSpPr txBox="1">
            <a:spLocks noChangeArrowheads="1"/>
          </p:cNvSpPr>
          <p:nvPr/>
        </p:nvSpPr>
        <p:spPr bwMode="auto">
          <a:xfrm>
            <a:off x="404813" y="1709738"/>
            <a:ext cx="2476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Serial In / Serial Out</a:t>
            </a:r>
          </a:p>
          <a:p>
            <a:pPr algn="ctr" eaLnBrk="1" hangingPunct="1"/>
            <a:r>
              <a:rPr lang="en-US" sz="1600"/>
              <a:t>Left-to-Right</a:t>
            </a:r>
          </a:p>
        </p:txBody>
      </p:sp>
      <p:sp>
        <p:nvSpPr>
          <p:cNvPr id="27657" name="TextBox 148"/>
          <p:cNvSpPr txBox="1">
            <a:spLocks noChangeArrowheads="1"/>
          </p:cNvSpPr>
          <p:nvPr/>
        </p:nvSpPr>
        <p:spPr bwMode="auto">
          <a:xfrm>
            <a:off x="404813" y="2922588"/>
            <a:ext cx="2476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Serial In / Serial Out</a:t>
            </a:r>
          </a:p>
          <a:p>
            <a:pPr algn="ctr" eaLnBrk="1" hangingPunct="1"/>
            <a:r>
              <a:rPr lang="en-US" sz="1600"/>
              <a:t>Right-to-Left</a:t>
            </a:r>
          </a:p>
        </p:txBody>
      </p:sp>
      <p:sp>
        <p:nvSpPr>
          <p:cNvPr id="27658" name="TextBox 149"/>
          <p:cNvSpPr txBox="1">
            <a:spLocks noChangeArrowheads="1"/>
          </p:cNvSpPr>
          <p:nvPr/>
        </p:nvSpPr>
        <p:spPr bwMode="auto">
          <a:xfrm>
            <a:off x="304800" y="5681663"/>
            <a:ext cx="26781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Serial In / Parallel Out</a:t>
            </a:r>
          </a:p>
        </p:txBody>
      </p:sp>
      <p:sp>
        <p:nvSpPr>
          <p:cNvPr id="27659" name="TextBox 150"/>
          <p:cNvSpPr txBox="1">
            <a:spLocks noChangeArrowheads="1"/>
          </p:cNvSpPr>
          <p:nvPr/>
        </p:nvSpPr>
        <p:spPr bwMode="auto">
          <a:xfrm>
            <a:off x="304800" y="4503738"/>
            <a:ext cx="26781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t>Parallel In / Serial Out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Shift Register: Circuit (D)</a:t>
            </a:r>
          </a:p>
        </p:txBody>
      </p:sp>
      <p:sp>
        <p:nvSpPr>
          <p:cNvPr id="3" name="Slide Number Placeholder 2"/>
          <p:cNvSpPr>
            <a:spLocks noGrp="1"/>
          </p:cNvSpPr>
          <p:nvPr>
            <p:ph type="sldNum" sz="quarter" idx="12"/>
          </p:nvPr>
        </p:nvSpPr>
        <p:spPr/>
        <p:txBody>
          <a:bodyPr/>
          <a:lstStyle/>
          <a:p>
            <a:pPr>
              <a:defRPr/>
            </a:pPr>
            <a:fld id="{BD552A31-FDAD-4D7F-9775-D867ED9D65C6}" type="slidenum">
              <a:rPr lang="en-US" smtClean="0"/>
              <a:pPr>
                <a:defRPr/>
              </a:pPr>
              <a:t>14</a:t>
            </a:fld>
            <a:endParaRPr lang="en-US" dirty="0"/>
          </a:p>
        </p:txBody>
      </p:sp>
      <p:pic>
        <p:nvPicPr>
          <p:cNvPr id="2867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550" y="1447800"/>
            <a:ext cx="7989888" cy="337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Shift Register: Circuit (J/K)</a:t>
            </a:r>
          </a:p>
        </p:txBody>
      </p:sp>
      <p:sp>
        <p:nvSpPr>
          <p:cNvPr id="3" name="Slide Number Placeholder 2"/>
          <p:cNvSpPr>
            <a:spLocks noGrp="1"/>
          </p:cNvSpPr>
          <p:nvPr>
            <p:ph type="sldNum" sz="quarter" idx="12"/>
          </p:nvPr>
        </p:nvSpPr>
        <p:spPr/>
        <p:txBody>
          <a:bodyPr/>
          <a:lstStyle/>
          <a:p>
            <a:pPr>
              <a:defRPr/>
            </a:pPr>
            <a:fld id="{3F4C4367-8E79-4874-A244-72B16BB07ADD}" type="slidenum">
              <a:rPr lang="en-US" smtClean="0"/>
              <a:pPr>
                <a:defRPr/>
              </a:pPr>
              <a:t>15</a:t>
            </a:fld>
            <a:endParaRPr lang="en-US" dirty="0"/>
          </a:p>
        </p:txBody>
      </p:sp>
      <p:pic>
        <p:nvPicPr>
          <p:cNvPr id="297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447800"/>
            <a:ext cx="8570913" cy="360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Shift Register: Timing</a:t>
            </a:r>
          </a:p>
        </p:txBody>
      </p:sp>
      <p:sp>
        <p:nvSpPr>
          <p:cNvPr id="3" name="Slide Number Placeholder 2"/>
          <p:cNvSpPr>
            <a:spLocks noGrp="1"/>
          </p:cNvSpPr>
          <p:nvPr>
            <p:ph type="sldNum" sz="quarter" idx="12"/>
          </p:nvPr>
        </p:nvSpPr>
        <p:spPr/>
        <p:txBody>
          <a:bodyPr/>
          <a:lstStyle/>
          <a:p>
            <a:pPr>
              <a:defRPr/>
            </a:pPr>
            <a:fld id="{FE284B46-CBAF-4E6B-8423-81994D19419A}" type="slidenum">
              <a:rPr lang="en-US" smtClean="0"/>
              <a:pPr>
                <a:defRPr/>
              </a:pPr>
              <a:t>16</a:t>
            </a:fld>
            <a:endParaRPr lang="en-US" dirty="0"/>
          </a:p>
        </p:txBody>
      </p:sp>
      <p:pic>
        <p:nvPicPr>
          <p:cNvPr id="3072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905000"/>
            <a:ext cx="70104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TextBox 7"/>
          <p:cNvSpPr txBox="1">
            <a:spLocks noChangeArrowheads="1"/>
          </p:cNvSpPr>
          <p:nvPr/>
        </p:nvSpPr>
        <p:spPr bwMode="auto">
          <a:xfrm>
            <a:off x="457200" y="4964113"/>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Clock</a:t>
            </a:r>
          </a:p>
        </p:txBody>
      </p:sp>
      <p:sp>
        <p:nvSpPr>
          <p:cNvPr id="30726" name="TextBox 7"/>
          <p:cNvSpPr txBox="1">
            <a:spLocks noChangeArrowheads="1"/>
          </p:cNvSpPr>
          <p:nvPr/>
        </p:nvSpPr>
        <p:spPr bwMode="auto">
          <a:xfrm>
            <a:off x="457200" y="4354513"/>
            <a:ext cx="9921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Data_In</a:t>
            </a:r>
          </a:p>
        </p:txBody>
      </p:sp>
      <p:sp>
        <p:nvSpPr>
          <p:cNvPr id="30727" name="TextBox 7"/>
          <p:cNvSpPr txBox="1">
            <a:spLocks noChangeArrowheads="1"/>
          </p:cNvSpPr>
          <p:nvPr/>
        </p:nvSpPr>
        <p:spPr bwMode="auto">
          <a:xfrm>
            <a:off x="457200" y="3776663"/>
            <a:ext cx="479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D1</a:t>
            </a:r>
          </a:p>
        </p:txBody>
      </p:sp>
      <p:sp>
        <p:nvSpPr>
          <p:cNvPr id="30728" name="TextBox 9"/>
          <p:cNvSpPr txBox="1">
            <a:spLocks noChangeArrowheads="1"/>
          </p:cNvSpPr>
          <p:nvPr/>
        </p:nvSpPr>
        <p:spPr bwMode="auto">
          <a:xfrm>
            <a:off x="457200" y="3181350"/>
            <a:ext cx="479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D2</a:t>
            </a:r>
          </a:p>
        </p:txBody>
      </p:sp>
      <p:sp>
        <p:nvSpPr>
          <p:cNvPr id="30729" name="TextBox 7"/>
          <p:cNvSpPr txBox="1">
            <a:spLocks noChangeArrowheads="1"/>
          </p:cNvSpPr>
          <p:nvPr/>
        </p:nvSpPr>
        <p:spPr bwMode="auto">
          <a:xfrm>
            <a:off x="457200" y="2587625"/>
            <a:ext cx="479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D3</a:t>
            </a:r>
          </a:p>
        </p:txBody>
      </p:sp>
      <p:sp>
        <p:nvSpPr>
          <p:cNvPr id="30730" name="TextBox 11"/>
          <p:cNvSpPr txBox="1">
            <a:spLocks noChangeArrowheads="1"/>
          </p:cNvSpPr>
          <p:nvPr/>
        </p:nvSpPr>
        <p:spPr bwMode="auto">
          <a:xfrm>
            <a:off x="457200" y="1992313"/>
            <a:ext cx="479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D4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MSI Shift Register</a:t>
            </a:r>
          </a:p>
        </p:txBody>
      </p:sp>
      <p:sp>
        <p:nvSpPr>
          <p:cNvPr id="3" name="Slide Number Placeholder 2"/>
          <p:cNvSpPr>
            <a:spLocks noGrp="1"/>
          </p:cNvSpPr>
          <p:nvPr>
            <p:ph type="sldNum" sz="quarter" idx="12"/>
          </p:nvPr>
        </p:nvSpPr>
        <p:spPr/>
        <p:txBody>
          <a:bodyPr/>
          <a:lstStyle/>
          <a:p>
            <a:pPr>
              <a:defRPr/>
            </a:pPr>
            <a:fld id="{5364A320-3233-4E66-83C7-BBB2F66C4F6C}" type="slidenum">
              <a:rPr lang="en-US" smtClean="0"/>
              <a:pPr>
                <a:defRPr/>
              </a:pPr>
              <a:t>17</a:t>
            </a:fld>
            <a:endParaRPr lang="en-US" dirty="0"/>
          </a:p>
        </p:txBody>
      </p:sp>
      <p:pic>
        <p:nvPicPr>
          <p:cNvPr id="3174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3050" y="4586288"/>
            <a:ext cx="6019800" cy="224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Rectangle 5"/>
          <p:cNvSpPr>
            <a:spLocks noChangeArrowheads="1"/>
          </p:cNvSpPr>
          <p:nvPr/>
        </p:nvSpPr>
        <p:spPr bwMode="auto">
          <a:xfrm>
            <a:off x="1243013" y="1295400"/>
            <a:ext cx="66405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b="1"/>
              <a:t>74LS194 (4-bit Bi-Directional Universal Shift Register)</a:t>
            </a:r>
            <a:endParaRPr lang="en-US" sz="2000"/>
          </a:p>
        </p:txBody>
      </p:sp>
      <p:grpSp>
        <p:nvGrpSpPr>
          <p:cNvPr id="31750" name="Group 20"/>
          <p:cNvGrpSpPr>
            <a:grpSpLocks/>
          </p:cNvGrpSpPr>
          <p:nvPr/>
        </p:nvGrpSpPr>
        <p:grpSpPr bwMode="auto">
          <a:xfrm>
            <a:off x="1677988" y="1670050"/>
            <a:ext cx="5749925" cy="2819400"/>
            <a:chOff x="1640959" y="1752600"/>
            <a:chExt cx="5750441" cy="2819400"/>
          </a:xfrm>
        </p:grpSpPr>
        <p:pic>
          <p:nvPicPr>
            <p:cNvPr id="317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7859" y="1752600"/>
              <a:ext cx="2021457"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eft Brace 7"/>
            <p:cNvSpPr/>
            <p:nvPr/>
          </p:nvSpPr>
          <p:spPr bwMode="auto">
            <a:xfrm>
              <a:off x="3303220" y="2070100"/>
              <a:ext cx="228621" cy="547688"/>
            </a:xfrm>
            <a:prstGeom prst="leftBrace">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31753" name="Rectangle 9"/>
            <p:cNvSpPr>
              <a:spLocks noChangeArrowheads="1"/>
            </p:cNvSpPr>
            <p:nvPr/>
          </p:nvSpPr>
          <p:spPr bwMode="auto">
            <a:xfrm>
              <a:off x="1673019" y="2160896"/>
              <a:ext cx="16466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solidFill>
                    <a:srgbClr val="000000"/>
                  </a:solidFill>
                </a:rPr>
                <a:t>Parallel Inputs</a:t>
              </a:r>
              <a:endParaRPr lang="en-US"/>
            </a:p>
          </p:txBody>
        </p:sp>
        <p:sp>
          <p:nvSpPr>
            <p:cNvPr id="11" name="Left Brace 10"/>
            <p:cNvSpPr/>
            <p:nvPr/>
          </p:nvSpPr>
          <p:spPr bwMode="auto">
            <a:xfrm>
              <a:off x="3303220" y="2814638"/>
              <a:ext cx="228621" cy="274637"/>
            </a:xfrm>
            <a:prstGeom prst="leftBrace">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2" name="Left Brace 11"/>
            <p:cNvSpPr/>
            <p:nvPr/>
          </p:nvSpPr>
          <p:spPr bwMode="auto">
            <a:xfrm>
              <a:off x="3303220" y="3276600"/>
              <a:ext cx="228621" cy="274638"/>
            </a:xfrm>
            <a:prstGeom prst="leftBrace">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3" name="Left Brace 12"/>
            <p:cNvSpPr/>
            <p:nvPr/>
          </p:nvSpPr>
          <p:spPr bwMode="auto">
            <a:xfrm>
              <a:off x="3303220" y="3733800"/>
              <a:ext cx="228621" cy="274638"/>
            </a:xfrm>
            <a:prstGeom prst="leftBrace">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31757" name="Rectangle 14"/>
            <p:cNvSpPr>
              <a:spLocks noChangeArrowheads="1"/>
            </p:cNvSpPr>
            <p:nvPr/>
          </p:nvSpPr>
          <p:spPr bwMode="auto">
            <a:xfrm>
              <a:off x="1769199" y="2770496"/>
              <a:ext cx="14542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solidFill>
                    <a:srgbClr val="000000"/>
                  </a:solidFill>
                </a:rPr>
                <a:t>Serial Inputs</a:t>
              </a:r>
              <a:endParaRPr lang="en-US"/>
            </a:p>
          </p:txBody>
        </p:sp>
        <p:sp>
          <p:nvSpPr>
            <p:cNvPr id="31758" name="Rectangle 15"/>
            <p:cNvSpPr>
              <a:spLocks noChangeArrowheads="1"/>
            </p:cNvSpPr>
            <p:nvPr/>
          </p:nvSpPr>
          <p:spPr bwMode="auto">
            <a:xfrm>
              <a:off x="1679431" y="3235656"/>
              <a:ext cx="1633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solidFill>
                    <a:srgbClr val="000000"/>
                  </a:solidFill>
                </a:rPr>
                <a:t>Mode Control </a:t>
              </a:r>
              <a:endParaRPr lang="en-US"/>
            </a:p>
          </p:txBody>
        </p:sp>
        <p:sp>
          <p:nvSpPr>
            <p:cNvPr id="31759" name="Rectangle 17"/>
            <p:cNvSpPr>
              <a:spLocks noChangeArrowheads="1"/>
            </p:cNvSpPr>
            <p:nvPr/>
          </p:nvSpPr>
          <p:spPr bwMode="auto">
            <a:xfrm>
              <a:off x="5565259" y="1932296"/>
              <a:ext cx="182614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solidFill>
                    <a:srgbClr val="000000"/>
                  </a:solidFill>
                </a:rPr>
                <a:t>Parallel Outputs</a:t>
              </a:r>
            </a:p>
            <a:p>
              <a:pPr algn="ctr"/>
              <a:r>
                <a:rPr lang="en-US">
                  <a:solidFill>
                    <a:srgbClr val="000000"/>
                  </a:solidFill>
                </a:rPr>
                <a:t>&amp;</a:t>
              </a:r>
            </a:p>
            <a:p>
              <a:pPr algn="ctr"/>
              <a:r>
                <a:rPr lang="en-US">
                  <a:solidFill>
                    <a:srgbClr val="000000"/>
                  </a:solidFill>
                </a:rPr>
                <a:t>Serial Outputs</a:t>
              </a:r>
              <a:endParaRPr lang="en-US"/>
            </a:p>
          </p:txBody>
        </p:sp>
        <p:sp>
          <p:nvSpPr>
            <p:cNvPr id="19" name="Left Brace 18"/>
            <p:cNvSpPr/>
            <p:nvPr/>
          </p:nvSpPr>
          <p:spPr bwMode="auto">
            <a:xfrm flipH="1">
              <a:off x="5413197" y="2117725"/>
              <a:ext cx="228621" cy="549275"/>
            </a:xfrm>
            <a:prstGeom prst="leftBrace">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31761" name="Rectangle 19"/>
            <p:cNvSpPr>
              <a:spLocks noChangeArrowheads="1"/>
            </p:cNvSpPr>
            <p:nvPr/>
          </p:nvSpPr>
          <p:spPr bwMode="auto">
            <a:xfrm>
              <a:off x="1640959" y="3684896"/>
              <a:ext cx="17107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solidFill>
                    <a:srgbClr val="000000"/>
                  </a:solidFill>
                </a:rPr>
                <a:t>Clear &amp; Clock </a:t>
              </a:r>
              <a:endParaRPr lang="en-US"/>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21772"/>
            <a:ext cx="9144000" cy="1240971"/>
          </a:xfrm>
        </p:spPr>
        <p:txBody>
          <a:bodyPr/>
          <a:lstStyle/>
          <a:p>
            <a:r>
              <a:rPr lang="en-US" dirty="0" smtClean="0"/>
              <a:t>74LS194 Shift Register: Circuit</a:t>
            </a:r>
          </a:p>
        </p:txBody>
      </p:sp>
      <p:sp>
        <p:nvSpPr>
          <p:cNvPr id="3" name="Slide Number Placeholder 2"/>
          <p:cNvSpPr>
            <a:spLocks noGrp="1"/>
          </p:cNvSpPr>
          <p:nvPr>
            <p:ph type="sldNum" sz="quarter" idx="12"/>
          </p:nvPr>
        </p:nvSpPr>
        <p:spPr/>
        <p:txBody>
          <a:bodyPr/>
          <a:lstStyle/>
          <a:p>
            <a:pPr>
              <a:defRPr/>
            </a:pPr>
            <a:fld id="{95271478-A598-4CED-B059-49D33DDC77D8}" type="slidenum">
              <a:rPr lang="en-US" smtClean="0"/>
              <a:pPr>
                <a:defRPr/>
              </a:pPr>
              <a:t>18</a:t>
            </a:fld>
            <a:endParaRPr lang="en-US" dirty="0"/>
          </a:p>
        </p:txBody>
      </p:sp>
      <p:pic>
        <p:nvPicPr>
          <p:cNvPr id="3277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295400"/>
            <a:ext cx="6400800" cy="423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2488" y="4648200"/>
            <a:ext cx="5726112"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bwMode="auto">
          <a:xfrm>
            <a:off x="2133600" y="5791200"/>
            <a:ext cx="5638800" cy="381000"/>
          </a:xfrm>
          <a:prstGeom prst="rect">
            <a:avLst/>
          </a:prstGeom>
          <a:solidFill>
            <a:srgbClr val="FFFF00">
              <a:alpha val="40000"/>
            </a:srgbClr>
          </a:solidFill>
          <a:ln w="12700">
            <a:noFill/>
            <a:headEnd type="stealth" w="lg" len="lg"/>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905000"/>
            <a:ext cx="70104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Title 1"/>
          <p:cNvSpPr>
            <a:spLocks noGrp="1"/>
          </p:cNvSpPr>
          <p:nvPr>
            <p:ph type="title"/>
          </p:nvPr>
        </p:nvSpPr>
        <p:spPr/>
        <p:txBody>
          <a:bodyPr/>
          <a:lstStyle/>
          <a:p>
            <a:r>
              <a:rPr lang="en-US" dirty="0" smtClean="0"/>
              <a:t>74LS194 Shift Register: Timing</a:t>
            </a:r>
          </a:p>
        </p:txBody>
      </p:sp>
      <p:sp>
        <p:nvSpPr>
          <p:cNvPr id="3" name="Slide Number Placeholder 2"/>
          <p:cNvSpPr>
            <a:spLocks noGrp="1"/>
          </p:cNvSpPr>
          <p:nvPr>
            <p:ph type="sldNum" sz="quarter" idx="12"/>
          </p:nvPr>
        </p:nvSpPr>
        <p:spPr/>
        <p:txBody>
          <a:bodyPr/>
          <a:lstStyle/>
          <a:p>
            <a:pPr>
              <a:defRPr/>
            </a:pPr>
            <a:fld id="{8CADCD16-1D02-4985-9878-2CBAEAC3F19D}" type="slidenum">
              <a:rPr lang="en-US" smtClean="0"/>
              <a:pPr>
                <a:defRPr/>
              </a:pPr>
              <a:t>19</a:t>
            </a:fld>
            <a:endParaRPr lang="en-US" dirty="0"/>
          </a:p>
        </p:txBody>
      </p:sp>
      <p:sp>
        <p:nvSpPr>
          <p:cNvPr id="33797" name="TextBox 7"/>
          <p:cNvSpPr txBox="1">
            <a:spLocks noChangeArrowheads="1"/>
          </p:cNvSpPr>
          <p:nvPr/>
        </p:nvSpPr>
        <p:spPr bwMode="auto">
          <a:xfrm>
            <a:off x="457200" y="4964113"/>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Clock</a:t>
            </a:r>
          </a:p>
        </p:txBody>
      </p:sp>
      <p:sp>
        <p:nvSpPr>
          <p:cNvPr id="33798" name="TextBox 7"/>
          <p:cNvSpPr txBox="1">
            <a:spLocks noChangeArrowheads="1"/>
          </p:cNvSpPr>
          <p:nvPr/>
        </p:nvSpPr>
        <p:spPr bwMode="auto">
          <a:xfrm>
            <a:off x="457200" y="4370388"/>
            <a:ext cx="4667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X4</a:t>
            </a:r>
          </a:p>
        </p:txBody>
      </p:sp>
      <p:sp>
        <p:nvSpPr>
          <p:cNvPr id="33799" name="TextBox 7"/>
          <p:cNvSpPr txBox="1">
            <a:spLocks noChangeArrowheads="1"/>
          </p:cNvSpPr>
          <p:nvPr/>
        </p:nvSpPr>
        <p:spPr bwMode="auto">
          <a:xfrm>
            <a:off x="457200" y="3776663"/>
            <a:ext cx="466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X3</a:t>
            </a:r>
          </a:p>
        </p:txBody>
      </p:sp>
      <p:sp>
        <p:nvSpPr>
          <p:cNvPr id="33800" name="TextBox 9"/>
          <p:cNvSpPr txBox="1">
            <a:spLocks noChangeArrowheads="1"/>
          </p:cNvSpPr>
          <p:nvPr/>
        </p:nvSpPr>
        <p:spPr bwMode="auto">
          <a:xfrm>
            <a:off x="457200" y="3181350"/>
            <a:ext cx="466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X2</a:t>
            </a:r>
          </a:p>
        </p:txBody>
      </p:sp>
      <p:sp>
        <p:nvSpPr>
          <p:cNvPr id="33801" name="TextBox 7"/>
          <p:cNvSpPr txBox="1">
            <a:spLocks noChangeArrowheads="1"/>
          </p:cNvSpPr>
          <p:nvPr/>
        </p:nvSpPr>
        <p:spPr bwMode="auto">
          <a:xfrm>
            <a:off x="457200" y="2587625"/>
            <a:ext cx="466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X1</a:t>
            </a:r>
          </a:p>
        </p:txBody>
      </p:sp>
      <p:sp>
        <p:nvSpPr>
          <p:cNvPr id="33802" name="TextBox 11"/>
          <p:cNvSpPr txBox="1">
            <a:spLocks noChangeArrowheads="1"/>
          </p:cNvSpPr>
          <p:nvPr/>
        </p:nvSpPr>
        <p:spPr bwMode="auto">
          <a:xfrm>
            <a:off x="457200" y="1992313"/>
            <a:ext cx="9921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Data_In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t>Flip-Flop Applications</a:t>
            </a:r>
          </a:p>
        </p:txBody>
      </p:sp>
      <p:sp>
        <p:nvSpPr>
          <p:cNvPr id="5" name="Slide Number Placeholder 4"/>
          <p:cNvSpPr>
            <a:spLocks noGrp="1"/>
          </p:cNvSpPr>
          <p:nvPr>
            <p:ph type="sldNum" sz="quarter" idx="12"/>
          </p:nvPr>
        </p:nvSpPr>
        <p:spPr/>
        <p:txBody>
          <a:bodyPr/>
          <a:lstStyle/>
          <a:p>
            <a:pPr>
              <a:defRPr/>
            </a:pPr>
            <a:fld id="{0E695CBB-0734-43F7-8110-C295E3B26443}" type="slidenum">
              <a:rPr lang="en-US" smtClean="0"/>
              <a:pPr>
                <a:defRPr/>
              </a:pPr>
              <a:t>2</a:t>
            </a:fld>
            <a:endParaRPr lang="en-US" dirty="0"/>
          </a:p>
        </p:txBody>
      </p:sp>
      <p:sp>
        <p:nvSpPr>
          <p:cNvPr id="16388" name="Content Placeholder 2"/>
          <p:cNvSpPr txBox="1">
            <a:spLocks/>
          </p:cNvSpPr>
          <p:nvPr/>
        </p:nvSpPr>
        <p:spPr bwMode="auto">
          <a:xfrm>
            <a:off x="457200" y="1295400"/>
            <a:ext cx="83058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30250" indent="-2730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600"/>
              </a:spcAft>
            </a:pPr>
            <a:r>
              <a:rPr lang="en-US" sz="3200" dirty="0"/>
              <a:t>This presentation will provide an overview of the following flip-flop applications:</a:t>
            </a:r>
          </a:p>
          <a:p>
            <a:pPr lvl="1" eaLnBrk="1" hangingPunct="1">
              <a:spcAft>
                <a:spcPts val="600"/>
              </a:spcAft>
              <a:buFont typeface="Arial" charset="0"/>
              <a:buChar char="•"/>
            </a:pPr>
            <a:r>
              <a:rPr lang="en-US" sz="2800" dirty="0"/>
              <a:t>Event Detect</a:t>
            </a:r>
          </a:p>
          <a:p>
            <a:pPr lvl="1" eaLnBrk="1" hangingPunct="1">
              <a:spcAft>
                <a:spcPts val="600"/>
              </a:spcAft>
              <a:buFont typeface="Arial" charset="0"/>
              <a:buChar char="•"/>
            </a:pPr>
            <a:r>
              <a:rPr lang="en-US" sz="2800" dirty="0"/>
              <a:t>Data Synchronizer</a:t>
            </a:r>
          </a:p>
          <a:p>
            <a:pPr lvl="1" eaLnBrk="1" hangingPunct="1">
              <a:spcAft>
                <a:spcPts val="600"/>
              </a:spcAft>
              <a:buFont typeface="Arial" charset="0"/>
              <a:buChar char="•"/>
            </a:pPr>
            <a:r>
              <a:rPr lang="en-US" sz="2800" dirty="0"/>
              <a:t>Shift Register</a:t>
            </a:r>
          </a:p>
          <a:p>
            <a:pPr lvl="1" eaLnBrk="1" hangingPunct="1">
              <a:spcAft>
                <a:spcPts val="600"/>
              </a:spcAft>
              <a:buFont typeface="Arial" charset="0"/>
              <a:buChar char="•"/>
            </a:pPr>
            <a:r>
              <a:rPr lang="en-US" sz="2800" dirty="0" smtClean="0"/>
              <a:t>Frequency </a:t>
            </a:r>
            <a:r>
              <a:rPr lang="en-US" sz="2800" dirty="0"/>
              <a:t>Divider</a:t>
            </a:r>
          </a:p>
          <a:p>
            <a:pPr eaLnBrk="1" hangingPunct="1">
              <a:spcAft>
                <a:spcPts val="600"/>
              </a:spcAft>
            </a:pPr>
            <a:r>
              <a:rPr lang="en-US" sz="2800" dirty="0" smtClean="0"/>
              <a:t>Additional </a:t>
            </a:r>
            <a:r>
              <a:rPr lang="en-US" sz="2800" dirty="0"/>
              <a:t>flip-flop applications will be covered in future lessons:</a:t>
            </a:r>
          </a:p>
          <a:p>
            <a:pPr lvl="1" eaLnBrk="1" hangingPunct="1">
              <a:spcAft>
                <a:spcPts val="600"/>
              </a:spcAft>
              <a:buFont typeface="Arial" charset="0"/>
              <a:buChar char="•"/>
            </a:pPr>
            <a:r>
              <a:rPr lang="en-US" sz="2800" dirty="0"/>
              <a:t>Asynchronous {Ripple} Counters </a:t>
            </a:r>
          </a:p>
          <a:p>
            <a:pPr lvl="1" eaLnBrk="1" hangingPunct="1">
              <a:spcAft>
                <a:spcPts val="600"/>
              </a:spcAft>
              <a:buFont typeface="Arial" charset="0"/>
              <a:buChar char="•"/>
            </a:pPr>
            <a:r>
              <a:rPr lang="en-US" sz="2800" dirty="0"/>
              <a:t>Synchronous {Parallel} Counters </a:t>
            </a:r>
          </a:p>
          <a:p>
            <a:pPr lvl="1" eaLnBrk="1" hangingPunct="1">
              <a:spcAft>
                <a:spcPts val="600"/>
              </a:spcAft>
              <a:buFont typeface="Arial" charset="0"/>
              <a:buChar char="•"/>
            </a:pPr>
            <a:r>
              <a:rPr lang="en-US" sz="2800" dirty="0"/>
              <a:t>State </a:t>
            </a:r>
            <a:r>
              <a:rPr lang="en-US" sz="2800" dirty="0" smtClean="0"/>
              <a:t>Machines</a:t>
            </a:r>
            <a:endParaRPr lang="en-US" sz="32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0"/>
            <a:ext cx="9144000" cy="1219200"/>
          </a:xfrm>
        </p:spPr>
        <p:txBody>
          <a:bodyPr/>
          <a:lstStyle/>
          <a:p>
            <a:r>
              <a:rPr lang="en-US" dirty="0" smtClean="0"/>
              <a:t>Event Detector</a:t>
            </a:r>
          </a:p>
        </p:txBody>
      </p:sp>
      <p:sp>
        <p:nvSpPr>
          <p:cNvPr id="17411" name="Content Placeholder 26"/>
          <p:cNvSpPr>
            <a:spLocks noGrp="1"/>
          </p:cNvSpPr>
          <p:nvPr>
            <p:ph idx="1"/>
          </p:nvPr>
        </p:nvSpPr>
        <p:spPr>
          <a:xfrm>
            <a:off x="457200" y="1371600"/>
            <a:ext cx="8229600" cy="4876800"/>
          </a:xfrm>
        </p:spPr>
        <p:txBody>
          <a:bodyPr/>
          <a:lstStyle/>
          <a:p>
            <a:pPr>
              <a:spcBef>
                <a:spcPct val="0"/>
              </a:spcBef>
              <a:spcAft>
                <a:spcPts val="1200"/>
              </a:spcAft>
            </a:pPr>
            <a:r>
              <a:rPr lang="en-US" sz="2400" smtClean="0"/>
              <a:t>An event detector circuit is one that is capable of detecting and </a:t>
            </a:r>
            <a:r>
              <a:rPr lang="en-US" sz="2400" u="sng" smtClean="0"/>
              <a:t>holding</a:t>
            </a:r>
            <a:r>
              <a:rPr lang="en-US" sz="2400" smtClean="0"/>
              <a:t> a signal until the event that changed the signal can be addressed.</a:t>
            </a:r>
          </a:p>
          <a:p>
            <a:pPr>
              <a:spcBef>
                <a:spcPct val="0"/>
              </a:spcBef>
              <a:spcAft>
                <a:spcPts val="1200"/>
              </a:spcAft>
            </a:pPr>
            <a:r>
              <a:rPr lang="en-US" sz="2400" smtClean="0"/>
              <a:t>For example, door sensors on a home burglar alarm system use an event detector circuit. Once someone opens the door, the alarm will sound until the system is turned off. </a:t>
            </a:r>
          </a:p>
          <a:p>
            <a:pPr>
              <a:spcBef>
                <a:spcPct val="0"/>
              </a:spcBef>
              <a:spcAft>
                <a:spcPts val="1200"/>
              </a:spcAft>
            </a:pPr>
            <a:r>
              <a:rPr lang="en-US" sz="2400" smtClean="0"/>
              <a:t>If it were not for the event detection circuit, the alarm would only be on when the door was open. Thus, someone could quickly open the door, enter the house, and close the door. In this situation the alarm would only sound for the brief time that the door was actually open.</a:t>
            </a:r>
          </a:p>
        </p:txBody>
      </p:sp>
      <p:sp>
        <p:nvSpPr>
          <p:cNvPr id="3" name="Slide Number Placeholder 2"/>
          <p:cNvSpPr>
            <a:spLocks noGrp="1"/>
          </p:cNvSpPr>
          <p:nvPr>
            <p:ph type="sldNum" sz="quarter" idx="12"/>
          </p:nvPr>
        </p:nvSpPr>
        <p:spPr/>
        <p:txBody>
          <a:bodyPr/>
          <a:lstStyle/>
          <a:p>
            <a:pPr>
              <a:defRPr/>
            </a:pPr>
            <a:fld id="{CA69BE09-3FCE-4E24-86B3-72A9D3AA2686}"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Event Detect: Circuit</a:t>
            </a:r>
          </a:p>
        </p:txBody>
      </p:sp>
      <p:sp>
        <p:nvSpPr>
          <p:cNvPr id="3" name="Slide Number Placeholder 2"/>
          <p:cNvSpPr>
            <a:spLocks noGrp="1"/>
          </p:cNvSpPr>
          <p:nvPr>
            <p:ph type="sldNum" sz="quarter" idx="12"/>
          </p:nvPr>
        </p:nvSpPr>
        <p:spPr/>
        <p:txBody>
          <a:bodyPr/>
          <a:lstStyle/>
          <a:p>
            <a:pPr>
              <a:defRPr/>
            </a:pPr>
            <a:fld id="{D0A5FB79-820C-4542-94BD-E61AD3367EE8}" type="slidenum">
              <a:rPr lang="en-US" smtClean="0"/>
              <a:pPr>
                <a:defRPr/>
              </a:pPr>
              <a:t>4</a:t>
            </a:fld>
            <a:endParaRPr lang="en-US" dirty="0"/>
          </a:p>
        </p:txBody>
      </p:sp>
      <p:pic>
        <p:nvPicPr>
          <p:cNvPr id="1843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905000"/>
            <a:ext cx="5499100"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Event Detect</a:t>
            </a:r>
          </a:p>
        </p:txBody>
      </p:sp>
      <p:sp>
        <p:nvSpPr>
          <p:cNvPr id="3" name="Slide Number Placeholder 2"/>
          <p:cNvSpPr>
            <a:spLocks noGrp="1"/>
          </p:cNvSpPr>
          <p:nvPr>
            <p:ph type="sldNum" sz="quarter" idx="12"/>
          </p:nvPr>
        </p:nvSpPr>
        <p:spPr/>
        <p:txBody>
          <a:bodyPr/>
          <a:lstStyle/>
          <a:p>
            <a:pPr>
              <a:defRPr/>
            </a:pPr>
            <a:fld id="{3CFDE55F-9356-406C-BBC1-EBEBD73F4948}" type="slidenum">
              <a:rPr lang="en-US" smtClean="0"/>
              <a:pPr>
                <a:defRPr/>
              </a:pPr>
              <a:t>5</a:t>
            </a:fld>
            <a:endParaRPr lang="en-US" dirty="0"/>
          </a:p>
        </p:txBody>
      </p:sp>
      <p:pic>
        <p:nvPicPr>
          <p:cNvPr id="194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6225" y="2057400"/>
            <a:ext cx="41148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6225" y="4343400"/>
            <a:ext cx="41148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35675" y="2057400"/>
            <a:ext cx="29559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TextBox 7"/>
          <p:cNvSpPr txBox="1">
            <a:spLocks noChangeArrowheads="1"/>
          </p:cNvSpPr>
          <p:nvPr/>
        </p:nvSpPr>
        <p:spPr bwMode="auto">
          <a:xfrm>
            <a:off x="428625" y="2133600"/>
            <a:ext cx="10779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solidFill>
                  <a:srgbClr val="0000FF"/>
                </a:solidFill>
              </a:rPr>
              <a:t>Single_Event</a:t>
            </a:r>
          </a:p>
        </p:txBody>
      </p:sp>
      <p:sp>
        <p:nvSpPr>
          <p:cNvPr id="19464" name="TextBox 8"/>
          <p:cNvSpPr txBox="1">
            <a:spLocks noChangeArrowheads="1"/>
          </p:cNvSpPr>
          <p:nvPr/>
        </p:nvSpPr>
        <p:spPr bwMode="auto">
          <a:xfrm>
            <a:off x="428625" y="2590800"/>
            <a:ext cx="5492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solidFill>
                  <a:srgbClr val="0000FF"/>
                </a:solidFill>
              </a:rPr>
              <a:t>Clear</a:t>
            </a:r>
          </a:p>
        </p:txBody>
      </p:sp>
      <p:sp>
        <p:nvSpPr>
          <p:cNvPr id="19465" name="TextBox 9"/>
          <p:cNvSpPr txBox="1">
            <a:spLocks noChangeArrowheads="1"/>
          </p:cNvSpPr>
          <p:nvPr/>
        </p:nvSpPr>
        <p:spPr bwMode="auto">
          <a:xfrm>
            <a:off x="428625" y="2924175"/>
            <a:ext cx="9683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solidFill>
                  <a:srgbClr val="0000FF"/>
                </a:solidFill>
              </a:rPr>
              <a:t>Held_Event</a:t>
            </a:r>
          </a:p>
        </p:txBody>
      </p:sp>
      <p:sp>
        <p:nvSpPr>
          <p:cNvPr id="19466" name="TextBox 11"/>
          <p:cNvSpPr txBox="1">
            <a:spLocks noChangeArrowheads="1"/>
          </p:cNvSpPr>
          <p:nvPr/>
        </p:nvSpPr>
        <p:spPr bwMode="auto">
          <a:xfrm>
            <a:off x="450850" y="4483100"/>
            <a:ext cx="10779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solidFill>
                  <a:srgbClr val="0000FF"/>
                </a:solidFill>
              </a:rPr>
              <a:t>Single_Event</a:t>
            </a:r>
          </a:p>
        </p:txBody>
      </p:sp>
      <p:sp>
        <p:nvSpPr>
          <p:cNvPr id="19467" name="TextBox 12"/>
          <p:cNvSpPr txBox="1">
            <a:spLocks noChangeArrowheads="1"/>
          </p:cNvSpPr>
          <p:nvPr/>
        </p:nvSpPr>
        <p:spPr bwMode="auto">
          <a:xfrm>
            <a:off x="450850" y="4940300"/>
            <a:ext cx="5492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solidFill>
                  <a:srgbClr val="0000FF"/>
                </a:solidFill>
              </a:rPr>
              <a:t>Clear</a:t>
            </a:r>
          </a:p>
        </p:txBody>
      </p:sp>
      <p:sp>
        <p:nvSpPr>
          <p:cNvPr id="19468" name="TextBox 13"/>
          <p:cNvSpPr txBox="1">
            <a:spLocks noChangeArrowheads="1"/>
          </p:cNvSpPr>
          <p:nvPr/>
        </p:nvSpPr>
        <p:spPr bwMode="auto">
          <a:xfrm>
            <a:off x="450850" y="5272088"/>
            <a:ext cx="9683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solidFill>
                  <a:srgbClr val="0000FF"/>
                </a:solidFill>
              </a:rPr>
              <a:t>Held_Event</a:t>
            </a:r>
          </a:p>
        </p:txBody>
      </p:sp>
      <p:sp>
        <p:nvSpPr>
          <p:cNvPr id="15" name="Arc 14"/>
          <p:cNvSpPr/>
          <p:nvPr/>
        </p:nvSpPr>
        <p:spPr bwMode="auto">
          <a:xfrm>
            <a:off x="2133600" y="2374900"/>
            <a:ext cx="304800" cy="838200"/>
          </a:xfrm>
          <a:prstGeom prst="arc">
            <a:avLst>
              <a:gd name="adj1" fmla="val 15817538"/>
              <a:gd name="adj2" fmla="val 5706797"/>
            </a:avLst>
          </a:prstGeom>
          <a:ln w="12700">
            <a:solidFill>
              <a:srgbClr val="0000FF"/>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6" name="Arc 15"/>
          <p:cNvSpPr/>
          <p:nvPr/>
        </p:nvSpPr>
        <p:spPr bwMode="auto">
          <a:xfrm>
            <a:off x="2735263" y="2755900"/>
            <a:ext cx="304800" cy="457200"/>
          </a:xfrm>
          <a:prstGeom prst="arc">
            <a:avLst>
              <a:gd name="adj1" fmla="val 15817538"/>
              <a:gd name="adj2" fmla="val 5706797"/>
            </a:avLst>
          </a:prstGeom>
          <a:ln w="12700">
            <a:solidFill>
              <a:srgbClr val="0000FF"/>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471" name="TextBox 16"/>
          <p:cNvSpPr txBox="1">
            <a:spLocks noChangeArrowheads="1"/>
          </p:cNvSpPr>
          <p:nvPr/>
        </p:nvSpPr>
        <p:spPr bwMode="auto">
          <a:xfrm>
            <a:off x="1816100" y="2679700"/>
            <a:ext cx="5461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100"/>
              <a:t>Event</a:t>
            </a:r>
          </a:p>
          <a:p>
            <a:pPr algn="ctr" eaLnBrk="1" hangingPunct="1"/>
            <a:r>
              <a:rPr lang="en-US" sz="1100"/>
              <a:t>Held</a:t>
            </a:r>
          </a:p>
        </p:txBody>
      </p:sp>
      <p:sp>
        <p:nvSpPr>
          <p:cNvPr id="19472" name="TextBox 17"/>
          <p:cNvSpPr txBox="1">
            <a:spLocks noChangeArrowheads="1"/>
          </p:cNvSpPr>
          <p:nvPr/>
        </p:nvSpPr>
        <p:spPr bwMode="auto">
          <a:xfrm>
            <a:off x="2971800" y="2679700"/>
            <a:ext cx="679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100"/>
              <a:t>Event</a:t>
            </a:r>
          </a:p>
          <a:p>
            <a:pPr algn="ctr" eaLnBrk="1" hangingPunct="1"/>
            <a:r>
              <a:rPr lang="en-US" sz="1100"/>
              <a:t>Cleared</a:t>
            </a:r>
          </a:p>
        </p:txBody>
      </p:sp>
      <p:sp>
        <p:nvSpPr>
          <p:cNvPr id="19473" name="TextBox 19"/>
          <p:cNvSpPr txBox="1">
            <a:spLocks noChangeArrowheads="1"/>
          </p:cNvSpPr>
          <p:nvPr/>
        </p:nvSpPr>
        <p:spPr bwMode="auto">
          <a:xfrm>
            <a:off x="5827713" y="4359275"/>
            <a:ext cx="1895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Multiple Events</a:t>
            </a:r>
          </a:p>
          <a:p>
            <a:pPr eaLnBrk="1" hangingPunct="1"/>
            <a:r>
              <a:rPr lang="en-US" sz="1200"/>
              <a:t>Only the 1</a:t>
            </a:r>
            <a:r>
              <a:rPr lang="en-US" sz="1200" baseline="30000"/>
              <a:t>st</a:t>
            </a:r>
            <a:r>
              <a:rPr lang="en-US" sz="1200"/>
              <a:t> event is held.</a:t>
            </a:r>
          </a:p>
        </p:txBody>
      </p:sp>
      <p:sp>
        <p:nvSpPr>
          <p:cNvPr id="19474" name="TextBox 20"/>
          <p:cNvSpPr txBox="1">
            <a:spLocks noChangeArrowheads="1"/>
          </p:cNvSpPr>
          <p:nvPr/>
        </p:nvSpPr>
        <p:spPr bwMode="auto">
          <a:xfrm>
            <a:off x="5818188" y="5016500"/>
            <a:ext cx="2640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a:t>Multiple Clears</a:t>
            </a:r>
          </a:p>
          <a:p>
            <a:pPr eaLnBrk="1" hangingPunct="1"/>
            <a:r>
              <a:rPr lang="en-US" sz="1200"/>
              <a:t>Only the 1</a:t>
            </a:r>
            <a:r>
              <a:rPr lang="en-US" sz="1200" baseline="30000"/>
              <a:t>st</a:t>
            </a:r>
            <a:r>
              <a:rPr lang="en-US" sz="1200"/>
              <a:t> event does anything.</a:t>
            </a:r>
          </a:p>
        </p:txBody>
      </p:sp>
      <p:sp>
        <p:nvSpPr>
          <p:cNvPr id="23" name="Rounded Rectangular Callout 22"/>
          <p:cNvSpPr/>
          <p:nvPr/>
        </p:nvSpPr>
        <p:spPr bwMode="auto">
          <a:xfrm>
            <a:off x="2286000" y="4438650"/>
            <a:ext cx="838200" cy="381000"/>
          </a:xfrm>
          <a:prstGeom prst="wedgeRoundRectCallout">
            <a:avLst>
              <a:gd name="adj1" fmla="val 378320"/>
              <a:gd name="adj2" fmla="val -33119"/>
              <a:gd name="adj3" fmla="val 16667"/>
            </a:avLst>
          </a:prstGeom>
          <a:ln w="1270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5" name="Rounded Rectangular Callout 24"/>
          <p:cNvSpPr/>
          <p:nvPr/>
        </p:nvSpPr>
        <p:spPr bwMode="auto">
          <a:xfrm>
            <a:off x="3187700" y="4848225"/>
            <a:ext cx="1765300" cy="349250"/>
          </a:xfrm>
          <a:prstGeom prst="wedgeRoundRectCallout">
            <a:avLst>
              <a:gd name="adj1" fmla="val 101955"/>
              <a:gd name="adj2" fmla="val 32456"/>
              <a:gd name="adj3" fmla="val 16667"/>
            </a:avLst>
          </a:prstGeom>
          <a:ln w="12700">
            <a:solidFill>
              <a:srgbClr val="0000FF"/>
            </a:solidFill>
            <a:headEnd type="stealth" w="lg" len="lg"/>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477" name="TextBox 19"/>
          <p:cNvSpPr txBox="1">
            <a:spLocks noChangeArrowheads="1"/>
          </p:cNvSpPr>
          <p:nvPr/>
        </p:nvSpPr>
        <p:spPr bwMode="auto">
          <a:xfrm>
            <a:off x="3124200" y="3762375"/>
            <a:ext cx="99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Case #1</a:t>
            </a:r>
          </a:p>
        </p:txBody>
      </p:sp>
      <p:sp>
        <p:nvSpPr>
          <p:cNvPr id="19478" name="TextBox 19"/>
          <p:cNvSpPr txBox="1">
            <a:spLocks noChangeArrowheads="1"/>
          </p:cNvSpPr>
          <p:nvPr/>
        </p:nvSpPr>
        <p:spPr bwMode="auto">
          <a:xfrm>
            <a:off x="3124200" y="6048375"/>
            <a:ext cx="99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200"/>
              <a:t>Case #2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0"/>
            <a:ext cx="9144000" cy="1219200"/>
          </a:xfrm>
        </p:spPr>
        <p:txBody>
          <a:bodyPr/>
          <a:lstStyle/>
          <a:p>
            <a:r>
              <a:rPr lang="en-US" dirty="0" smtClean="0"/>
              <a:t>Data Synchronizer</a:t>
            </a:r>
          </a:p>
        </p:txBody>
      </p:sp>
      <p:sp>
        <p:nvSpPr>
          <p:cNvPr id="20483" name="Content Placeholder 24"/>
          <p:cNvSpPr>
            <a:spLocks noGrp="1"/>
          </p:cNvSpPr>
          <p:nvPr>
            <p:ph idx="1"/>
          </p:nvPr>
        </p:nvSpPr>
        <p:spPr>
          <a:xfrm>
            <a:off x="457200" y="1219200"/>
            <a:ext cx="8458200" cy="5334000"/>
          </a:xfrm>
        </p:spPr>
        <p:txBody>
          <a:bodyPr/>
          <a:lstStyle/>
          <a:p>
            <a:pPr marL="0" indent="0">
              <a:buFontTx/>
              <a:buNone/>
            </a:pPr>
            <a:r>
              <a:rPr lang="en-US" sz="2200" smtClean="0"/>
              <a:t>Normally, timing is not a concern with combinational logic. However, due to gate delays, the outputs of combinational logic can change at different times. This can lead to potential timing problems. Take a look at the combinational logic circuit shown below. Because functions A, B, &amp; C have different circuit complexity, they change logic levels at different times.</a:t>
            </a:r>
          </a:p>
          <a:p>
            <a:pPr marL="0" indent="0">
              <a:buFontTx/>
              <a:buNone/>
            </a:pPr>
            <a:endParaRPr lang="en-US" sz="2200" smtClean="0"/>
          </a:p>
          <a:p>
            <a:pPr marL="0" indent="0">
              <a:buFontTx/>
              <a:buNone/>
            </a:pPr>
            <a:endParaRPr lang="en-US" sz="2400" smtClean="0"/>
          </a:p>
          <a:p>
            <a:pPr marL="0" indent="0">
              <a:buFontTx/>
              <a:buNone/>
            </a:pPr>
            <a:endParaRPr lang="en-US" sz="2400" smtClean="0"/>
          </a:p>
          <a:p>
            <a:pPr marL="0" indent="0">
              <a:buFontTx/>
              <a:buNone/>
            </a:pPr>
            <a:endParaRPr lang="en-US" sz="2400" smtClean="0"/>
          </a:p>
          <a:p>
            <a:pPr marL="0" indent="0">
              <a:buFontTx/>
              <a:buNone/>
            </a:pPr>
            <a:endParaRPr lang="en-US" sz="2400" smtClean="0"/>
          </a:p>
          <a:p>
            <a:pPr marL="0" indent="0">
              <a:buFontTx/>
              <a:buNone/>
            </a:pPr>
            <a:endParaRPr lang="en-US" sz="2200" smtClean="0"/>
          </a:p>
          <a:p>
            <a:pPr marL="0" indent="0">
              <a:buFontTx/>
              <a:buNone/>
            </a:pPr>
            <a:r>
              <a:rPr lang="en-US" sz="2200" smtClean="0"/>
              <a:t>To solve this problem, a data synchronizer circuit can be added to the outputs.</a:t>
            </a:r>
          </a:p>
        </p:txBody>
      </p:sp>
      <p:sp>
        <p:nvSpPr>
          <p:cNvPr id="3" name="Slide Number Placeholder 2"/>
          <p:cNvSpPr>
            <a:spLocks noGrp="1"/>
          </p:cNvSpPr>
          <p:nvPr>
            <p:ph type="sldNum" sz="quarter" idx="12"/>
          </p:nvPr>
        </p:nvSpPr>
        <p:spPr/>
        <p:txBody>
          <a:bodyPr/>
          <a:lstStyle/>
          <a:p>
            <a:pPr>
              <a:defRPr/>
            </a:pPr>
            <a:fld id="{32702AD4-9CA4-464D-97EF-85551AC93463}" type="slidenum">
              <a:rPr lang="en-US" smtClean="0"/>
              <a:pPr>
                <a:defRPr/>
              </a:pPr>
              <a:t>6</a:t>
            </a:fld>
            <a:endParaRPr lang="en-US" dirty="0"/>
          </a:p>
        </p:txBody>
      </p:sp>
      <p:graphicFrame>
        <p:nvGraphicFramePr>
          <p:cNvPr id="19" name="Table 18"/>
          <p:cNvGraphicFramePr>
            <a:graphicFrameLocks noGrp="1"/>
          </p:cNvGraphicFramePr>
          <p:nvPr/>
        </p:nvGraphicFramePr>
        <p:xfrm>
          <a:off x="4983163" y="3721100"/>
          <a:ext cx="3475037" cy="2087589"/>
        </p:xfrm>
        <a:graphic>
          <a:graphicData uri="http://schemas.openxmlformats.org/drawingml/2006/table">
            <a:tbl>
              <a:tblPr firstRow="1" bandRow="1">
                <a:tableStyleId>{5C22544A-7EE6-4342-B048-85BDC9FD1C3A}</a:tableStyleId>
              </a:tblPr>
              <a:tblGrid>
                <a:gridCol w="457242"/>
                <a:gridCol w="274345"/>
                <a:gridCol w="274345"/>
                <a:gridCol w="274345"/>
                <a:gridCol w="274345"/>
                <a:gridCol w="274345"/>
                <a:gridCol w="274345"/>
                <a:gridCol w="274345"/>
                <a:gridCol w="274345"/>
                <a:gridCol w="274345"/>
                <a:gridCol w="274345"/>
                <a:gridCol w="274345"/>
              </a:tblGrid>
              <a:tr h="243815">
                <a:tc>
                  <a:txBody>
                    <a:bodyPr/>
                    <a:lstStyle/>
                    <a:p>
                      <a:endParaRPr lang="en-US" sz="1000" b="0" dirty="0">
                        <a:solidFill>
                          <a:schemeClr val="tx1"/>
                        </a:solidFill>
                      </a:endParaRPr>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dash"/>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r>
              <a:tr h="370767">
                <a:tc>
                  <a:txBody>
                    <a:bodyPr/>
                    <a:lstStyle/>
                    <a:p>
                      <a:r>
                        <a:rPr lang="en-US" sz="1800" b="0" dirty="0" smtClean="0">
                          <a:solidFill>
                            <a:schemeClr val="tx1"/>
                          </a:solidFill>
                        </a:rPr>
                        <a:t>C</a:t>
                      </a:r>
                      <a:endParaRPr lang="en-US" sz="1800" b="0" dirty="0">
                        <a:solidFill>
                          <a:schemeClr val="tx1"/>
                        </a:solidFill>
                      </a:endParaRPr>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dash"/>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dash"/>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dash"/>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dash"/>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dash"/>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dash"/>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solidFill>
                        <a:srgbClr val="0000FF"/>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r>
              <a:tr h="243815">
                <a:tc>
                  <a:txBody>
                    <a:bodyPr/>
                    <a:lstStyle/>
                    <a:p>
                      <a:endParaRPr lang="en-US" sz="1000" b="0" dirty="0">
                        <a:solidFill>
                          <a:schemeClr val="tx1"/>
                        </a:solidFill>
                      </a:endParaRPr>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dash"/>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dash"/>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dash"/>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dash"/>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r>
              <a:tr h="370767">
                <a:tc>
                  <a:txBody>
                    <a:bodyPr/>
                    <a:lstStyle/>
                    <a:p>
                      <a:r>
                        <a:rPr lang="en-US" sz="1800" b="0" dirty="0" smtClean="0">
                          <a:solidFill>
                            <a:schemeClr val="tx1"/>
                          </a:solidFill>
                        </a:rPr>
                        <a:t>B</a:t>
                      </a:r>
                      <a:endParaRPr lang="en-US" sz="1800" b="0" dirty="0">
                        <a:solidFill>
                          <a:schemeClr val="tx1"/>
                        </a:solidFill>
                      </a:endParaRPr>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dash"/>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solidFill>
                        <a:srgbClr val="0000FF"/>
                      </a:solid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dash"/>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dash"/>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dash"/>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r>
              <a:tr h="243815">
                <a:tc>
                  <a:txBody>
                    <a:bodyPr/>
                    <a:lstStyle/>
                    <a:p>
                      <a:endParaRPr lang="en-US" sz="1000" b="0" dirty="0">
                        <a:solidFill>
                          <a:schemeClr val="tx1"/>
                        </a:solidFill>
                      </a:endParaRPr>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dash"/>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dash"/>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dash"/>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dash"/>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r>
              <a:tr h="370767">
                <a:tc>
                  <a:txBody>
                    <a:bodyPr/>
                    <a:lstStyle/>
                    <a:p>
                      <a:r>
                        <a:rPr lang="en-US" sz="1800" b="0" dirty="0" smtClean="0">
                          <a:solidFill>
                            <a:schemeClr val="tx1"/>
                          </a:solidFill>
                        </a:rPr>
                        <a:t>A</a:t>
                      </a:r>
                      <a:endParaRPr lang="en-US" sz="1800" b="0" dirty="0">
                        <a:solidFill>
                          <a:schemeClr val="tx1"/>
                        </a:solidFill>
                      </a:endParaRPr>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dash"/>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dash"/>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28575" cap="flat" cmpd="sng" algn="ctr">
                      <a:solidFill>
                        <a:srgbClr val="0000FF"/>
                      </a:solidFill>
                      <a:prstDash val="solid"/>
                      <a:round/>
                      <a:headEnd type="none" w="med" len="med"/>
                      <a:tailEnd type="none" w="med" len="med"/>
                    </a:lnR>
                    <a:lnT w="12700" cap="flat" cmpd="sng" algn="ctr">
                      <a:noFill/>
                      <a:prstDash val="dash"/>
                      <a:round/>
                      <a:headEnd type="none" w="med" len="med"/>
                      <a:tailEnd type="none" w="med" len="med"/>
                    </a:lnT>
                    <a:lnB w="28575" cap="flat" cmpd="sng" algn="ctr">
                      <a:solidFill>
                        <a:srgbClr val="0000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solidFill>
                        <a:srgbClr val="0000FF"/>
                      </a:solidFill>
                      <a:prstDash val="solid"/>
                      <a:round/>
                      <a:headEnd type="none" w="med" len="med"/>
                      <a:tailEnd type="none" w="med" len="med"/>
                    </a:lnL>
                    <a:lnR w="12700" cap="flat" cmpd="sng" algn="ctr">
                      <a:no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12700" cap="flat" cmpd="sng" algn="ctr">
                      <a:noFill/>
                      <a:prstDash val="dash"/>
                      <a:round/>
                      <a:headEnd type="none" w="med" len="med"/>
                      <a:tailEnd type="none" w="med" len="med"/>
                    </a:lnL>
                    <a:lnR w="12700"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800" dirty="0"/>
                    </a:p>
                  </a:txBody>
                  <a:tcPr marL="91448" marR="91448" marT="45711" marB="45711">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dash"/>
                      <a:round/>
                      <a:headEnd type="none" w="med" len="med"/>
                      <a:tailEnd type="none" w="med" len="med"/>
                    </a:lnT>
                    <a:lnB w="12700" cap="flat" cmpd="sng" algn="ctr">
                      <a:noFill/>
                      <a:prstDash val="dash"/>
                      <a:round/>
                      <a:headEnd type="none" w="med" len="med"/>
                      <a:tailEnd type="none" w="med" len="med"/>
                    </a:lnB>
                    <a:lnTlToBr w="12700" cmpd="sng">
                      <a:noFill/>
                      <a:prstDash val="solid"/>
                    </a:lnTlToBr>
                    <a:lnBlToTr w="12700" cmpd="sng">
                      <a:noFill/>
                      <a:prstDash val="solid"/>
                    </a:lnBlToTr>
                    <a:solidFill>
                      <a:schemeClr val="bg1"/>
                    </a:solidFill>
                  </a:tcPr>
                </a:tc>
              </a:tr>
              <a:tr h="243815">
                <a:tc>
                  <a:txBody>
                    <a:bodyPr/>
                    <a:lstStyle/>
                    <a:p>
                      <a:endParaRPr lang="en-US" sz="1000" b="0" dirty="0">
                        <a:solidFill>
                          <a:schemeClr val="tx1"/>
                        </a:solidFill>
                      </a:endParaRPr>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dash"/>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dash"/>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dash"/>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dash"/>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dash"/>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dash"/>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dash"/>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p>
                  </a:txBody>
                  <a:tcPr marL="91448" marR="91448" marT="45711" marB="45711">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dash"/>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2454275" y="3676650"/>
            <a:ext cx="1812925" cy="2011363"/>
          </a:xfrm>
          <a:prstGeom prst="rect">
            <a:avLst/>
          </a:prstGeom>
          <a:ln w="28575">
            <a:solidFill>
              <a:srgbClr val="0000FF"/>
            </a:solidFill>
            <a:headEnd type="oval" w="sm" len="sm"/>
            <a:tailEnd type="oval"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0580" name="TextBox 10"/>
          <p:cNvSpPr txBox="1">
            <a:spLocks noChangeArrowheads="1"/>
          </p:cNvSpPr>
          <p:nvPr/>
        </p:nvSpPr>
        <p:spPr bwMode="auto">
          <a:xfrm>
            <a:off x="2560638" y="4302125"/>
            <a:ext cx="160972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b="1"/>
              <a:t>Combinational</a:t>
            </a:r>
          </a:p>
          <a:p>
            <a:pPr algn="ctr" eaLnBrk="1" hangingPunct="1"/>
            <a:r>
              <a:rPr lang="en-US" sz="1600" b="1"/>
              <a:t>Logic</a:t>
            </a:r>
          </a:p>
          <a:p>
            <a:pPr algn="ctr" eaLnBrk="1" hangingPunct="1"/>
            <a:r>
              <a:rPr lang="en-US" sz="1600" b="1"/>
              <a:t>Circuit</a:t>
            </a:r>
            <a:endParaRPr lang="en-US" b="1"/>
          </a:p>
        </p:txBody>
      </p:sp>
      <p:grpSp>
        <p:nvGrpSpPr>
          <p:cNvPr id="20581" name="Group 19"/>
          <p:cNvGrpSpPr>
            <a:grpSpLocks/>
          </p:cNvGrpSpPr>
          <p:nvPr/>
        </p:nvGrpSpPr>
        <p:grpSpPr bwMode="auto">
          <a:xfrm>
            <a:off x="4267200" y="4119563"/>
            <a:ext cx="549275" cy="1216025"/>
            <a:chOff x="4191000" y="2823211"/>
            <a:chExt cx="548640" cy="1215786"/>
          </a:xfrm>
        </p:grpSpPr>
        <p:cxnSp>
          <p:nvCxnSpPr>
            <p:cNvPr id="15" name="Straight Connector 14"/>
            <p:cNvCxnSpPr/>
            <p:nvPr/>
          </p:nvCxnSpPr>
          <p:spPr bwMode="auto">
            <a:xfrm>
              <a:off x="4191000" y="2823211"/>
              <a:ext cx="548640" cy="1587"/>
            </a:xfrm>
            <a:prstGeom prst="line">
              <a:avLst/>
            </a:prstGeom>
            <a:ln w="19050">
              <a:solidFill>
                <a:srgbClr val="FF0000"/>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auto">
            <a:xfrm>
              <a:off x="4191000" y="4037409"/>
              <a:ext cx="548640" cy="1588"/>
            </a:xfrm>
            <a:prstGeom prst="line">
              <a:avLst/>
            </a:prstGeom>
            <a:ln w="19050">
              <a:solidFill>
                <a:srgbClr val="FF0000"/>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auto">
            <a:xfrm>
              <a:off x="4191000" y="3429517"/>
              <a:ext cx="548640" cy="3174"/>
            </a:xfrm>
            <a:prstGeom prst="line">
              <a:avLst/>
            </a:prstGeom>
            <a:ln w="19050">
              <a:solidFill>
                <a:srgbClr val="FF0000"/>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20582" name="Group 21"/>
          <p:cNvGrpSpPr>
            <a:grpSpLocks/>
          </p:cNvGrpSpPr>
          <p:nvPr/>
        </p:nvGrpSpPr>
        <p:grpSpPr bwMode="auto">
          <a:xfrm>
            <a:off x="1905000" y="4268788"/>
            <a:ext cx="549275" cy="923925"/>
            <a:chOff x="1828800" y="2971800"/>
            <a:chExt cx="548640" cy="923330"/>
          </a:xfrm>
        </p:grpSpPr>
        <p:grpSp>
          <p:nvGrpSpPr>
            <p:cNvPr id="20585" name="Group 12"/>
            <p:cNvGrpSpPr>
              <a:grpSpLocks/>
            </p:cNvGrpSpPr>
            <p:nvPr/>
          </p:nvGrpSpPr>
          <p:grpSpPr bwMode="auto">
            <a:xfrm>
              <a:off x="1828800" y="2973110"/>
              <a:ext cx="548640" cy="915988"/>
              <a:chOff x="2575560" y="2362200"/>
              <a:chExt cx="548640" cy="915988"/>
            </a:xfrm>
          </p:grpSpPr>
          <p:cxnSp>
            <p:nvCxnSpPr>
              <p:cNvPr id="13" name="Straight Connector 12"/>
              <p:cNvCxnSpPr/>
              <p:nvPr/>
            </p:nvCxnSpPr>
            <p:spPr bwMode="auto">
              <a:xfrm flipH="1">
                <a:off x="2575560" y="2362476"/>
                <a:ext cx="548640" cy="1587"/>
              </a:xfrm>
              <a:prstGeom prst="line">
                <a:avLst/>
              </a:prstGeom>
              <a:ln w="19050">
                <a:solidFill>
                  <a:srgbClr val="FF0000"/>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auto">
              <a:xfrm flipH="1">
                <a:off x="2575560" y="3276287"/>
                <a:ext cx="548640" cy="1587"/>
              </a:xfrm>
              <a:prstGeom prst="line">
                <a:avLst/>
              </a:prstGeom>
              <a:ln w="19050">
                <a:solidFill>
                  <a:srgbClr val="FF0000"/>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20586" name="TextBox 20"/>
            <p:cNvSpPr txBox="1">
              <a:spLocks noChangeArrowheads="1"/>
            </p:cNvSpPr>
            <p:nvPr/>
          </p:nvSpPr>
          <p:spPr bwMode="auto">
            <a:xfrm>
              <a:off x="1961014" y="2971800"/>
              <a:ext cx="24878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FF0000"/>
                  </a:solidFill>
                </a:rPr>
                <a:t>.</a:t>
              </a:r>
            </a:p>
            <a:p>
              <a:pPr eaLnBrk="1" hangingPunct="1"/>
              <a:r>
                <a:rPr lang="en-US" b="1">
                  <a:solidFill>
                    <a:srgbClr val="FF0000"/>
                  </a:solidFill>
                </a:rPr>
                <a:t>.</a:t>
              </a:r>
            </a:p>
            <a:p>
              <a:pPr eaLnBrk="1" hangingPunct="1"/>
              <a:r>
                <a:rPr lang="en-US" b="1">
                  <a:solidFill>
                    <a:srgbClr val="FF0000"/>
                  </a:solidFill>
                </a:rPr>
                <a:t>.</a:t>
              </a:r>
            </a:p>
          </p:txBody>
        </p:sp>
      </p:grpSp>
      <p:sp>
        <p:nvSpPr>
          <p:cNvPr id="23" name="Left Brace 22"/>
          <p:cNvSpPr/>
          <p:nvPr/>
        </p:nvSpPr>
        <p:spPr bwMode="auto">
          <a:xfrm>
            <a:off x="1524000" y="4164013"/>
            <a:ext cx="381000" cy="1189037"/>
          </a:xfrm>
          <a:prstGeom prst="leftBrace">
            <a:avLst/>
          </a:prstGeom>
          <a:ln w="12700">
            <a:solidFill>
              <a:srgbClr val="0000FF"/>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0584" name="TextBox 23"/>
          <p:cNvSpPr txBox="1">
            <a:spLocks noChangeArrowheads="1"/>
          </p:cNvSpPr>
          <p:nvPr/>
        </p:nvSpPr>
        <p:spPr bwMode="auto">
          <a:xfrm>
            <a:off x="609600" y="4573588"/>
            <a:ext cx="812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Inputs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0"/>
            <a:ext cx="9144000" cy="1219200"/>
          </a:xfrm>
        </p:spPr>
        <p:txBody>
          <a:bodyPr/>
          <a:lstStyle/>
          <a:p>
            <a:r>
              <a:rPr lang="en-US" dirty="0" smtClean="0"/>
              <a:t>Data Synchronizer: Circuit</a:t>
            </a:r>
          </a:p>
        </p:txBody>
      </p:sp>
      <p:sp>
        <p:nvSpPr>
          <p:cNvPr id="3" name="Slide Number Placeholder 2"/>
          <p:cNvSpPr>
            <a:spLocks noGrp="1"/>
          </p:cNvSpPr>
          <p:nvPr>
            <p:ph type="sldNum" sz="quarter" idx="12"/>
          </p:nvPr>
        </p:nvSpPr>
        <p:spPr/>
        <p:txBody>
          <a:bodyPr/>
          <a:lstStyle/>
          <a:p>
            <a:pPr>
              <a:defRPr/>
            </a:pPr>
            <a:fld id="{CF9A7D39-AD7D-410E-B273-EE152BC33B2D}" type="slidenum">
              <a:rPr lang="en-US" smtClean="0"/>
              <a:pPr>
                <a:defRPr/>
              </a:pPr>
              <a:t>7</a:t>
            </a:fld>
            <a:endParaRPr lang="en-US" dirty="0"/>
          </a:p>
        </p:txBody>
      </p:sp>
      <p:pic>
        <p:nvPicPr>
          <p:cNvPr id="2150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371600"/>
            <a:ext cx="3867150" cy="505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a:xfrm>
            <a:off x="0" y="0"/>
            <a:ext cx="9144000" cy="1219200"/>
          </a:xfrm>
        </p:spPr>
        <p:txBody>
          <a:bodyPr/>
          <a:lstStyle/>
          <a:p>
            <a:r>
              <a:rPr lang="en-US" dirty="0" smtClean="0"/>
              <a:t>Data Synchronizer: Timing</a:t>
            </a:r>
          </a:p>
        </p:txBody>
      </p:sp>
      <p:sp>
        <p:nvSpPr>
          <p:cNvPr id="3" name="Slide Number Placeholder 2"/>
          <p:cNvSpPr>
            <a:spLocks noGrp="1"/>
          </p:cNvSpPr>
          <p:nvPr>
            <p:ph type="sldNum" sz="quarter" idx="12"/>
          </p:nvPr>
        </p:nvSpPr>
        <p:spPr/>
        <p:txBody>
          <a:bodyPr/>
          <a:lstStyle/>
          <a:p>
            <a:pPr>
              <a:defRPr/>
            </a:pPr>
            <a:fld id="{C9DA65BD-4E95-4624-B4CA-FA2A6EF35313}" type="slidenum">
              <a:rPr lang="en-US" smtClean="0"/>
              <a:pPr>
                <a:defRPr/>
              </a:pPr>
              <a:t>8</a:t>
            </a:fld>
            <a:endParaRPr lang="en-US" dirty="0"/>
          </a:p>
        </p:txBody>
      </p:sp>
      <p:graphicFrame>
        <p:nvGraphicFramePr>
          <p:cNvPr id="23753" name="Group 201"/>
          <p:cNvGraphicFramePr>
            <a:graphicFrameLocks noGrp="1"/>
          </p:cNvGraphicFramePr>
          <p:nvPr/>
        </p:nvGraphicFramePr>
        <p:xfrm>
          <a:off x="228600" y="1447800"/>
          <a:ext cx="4754563" cy="5068923"/>
        </p:xfrm>
        <a:graphic>
          <a:graphicData uri="http://schemas.openxmlformats.org/drawingml/2006/table">
            <a:tbl>
              <a:tblPr/>
              <a:tblGrid>
                <a:gridCol w="365125"/>
                <a:gridCol w="1098550"/>
                <a:gridCol w="411163"/>
                <a:gridCol w="411162"/>
                <a:gridCol w="411163"/>
                <a:gridCol w="411162"/>
                <a:gridCol w="412750"/>
                <a:gridCol w="411163"/>
                <a:gridCol w="411162"/>
                <a:gridCol w="411163"/>
              </a:tblGrid>
              <a:tr h="243829">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marT="45716" marB="45716" horzOverflow="overflow">
                    <a:lnL>
                      <a:noFill/>
                    </a:lnL>
                    <a:lnR>
                      <a:noFill/>
                    </a:lnR>
                    <a:lnT>
                      <a:noFill/>
                    </a:lnT>
                    <a:lnB>
                      <a:noFill/>
                    </a:lnB>
                    <a:lnTlToBr>
                      <a:noFill/>
                    </a:lnTlToBr>
                    <a:lnBlToTr>
                      <a:noFill/>
                    </a:lnBlToTr>
                    <a:solidFill>
                      <a:schemeClr val="bg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FFFFFF"/>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FFFFFF"/>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FFFFFF"/>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FFFFFF"/>
                        </a:solidFill>
                        <a:effectLst/>
                        <a:latin typeface="Arial" charset="0"/>
                        <a:cs typeface="Arial" charset="0"/>
                      </a:endParaRPr>
                    </a:p>
                  </a:txBody>
                  <a:tcPr marT="45716" marB="45716" horzOverflow="overflow">
                    <a:lnL>
                      <a:noFill/>
                    </a:lnL>
                    <a:lnR w="12700" cap="flat" cmpd="sng" algn="ctr">
                      <a:solidFill>
                        <a:schemeClr val="tx1"/>
                      </a:solidFill>
                      <a:prstDash val="dash"/>
                      <a:round/>
                      <a:headEnd type="none" w="med" len="med"/>
                      <a:tailEnd type="none" w="med" len="med"/>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FFFFFF"/>
                        </a:solidFill>
                        <a:effectLst/>
                        <a:latin typeface="Arial" charset="0"/>
                        <a:cs typeface="Arial" charset="0"/>
                      </a:endParaRPr>
                    </a:p>
                  </a:txBody>
                  <a:tcPr marT="45716" marB="45716" horzOverflow="overflow">
                    <a:lnL w="12700" cap="flat" cmpd="sng" algn="ctr">
                      <a:solidFill>
                        <a:schemeClr val="tx1"/>
                      </a:solidFill>
                      <a:prstDash val="dash"/>
                      <a:round/>
                      <a:headEnd type="none" w="med" len="med"/>
                      <a:tailEnd type="none" w="med" len="med"/>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FFFFFF"/>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FFFFFF"/>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FFFFFF"/>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r>
              <a:tr h="37144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Latched_A</a:t>
                      </a:r>
                    </a:p>
                  </a:txBody>
                  <a:tcPr marT="45716" marB="45716" horzOverflow="overflow">
                    <a:lnL>
                      <a:noFill/>
                    </a:lnL>
                    <a:lnR>
                      <a:noFill/>
                    </a:lnR>
                    <a:lnT>
                      <a:noFill/>
                    </a:lnT>
                    <a:lnB>
                      <a:noFill/>
                    </a:lnB>
                    <a:lnTlToBr>
                      <a:noFill/>
                    </a:lnTlToBr>
                    <a:lnBlToTr>
                      <a:noFill/>
                    </a:lnBlToTr>
                    <a:solidFill>
                      <a:schemeClr val="bg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ap="flat" cmpd="sng" algn="ctr">
                      <a:solidFill>
                        <a:srgbClr val="0000FF"/>
                      </a:solidFill>
                      <a:prstDash val="solid"/>
                      <a:round/>
                      <a:headEnd type="none" w="med" len="med"/>
                      <a:tailEnd type="none" w="med" len="med"/>
                    </a:lnTlToBr>
                    <a:lnBlToTr w="12700" cap="flat" cmpd="sng" algn="ctr">
                      <a:solidFill>
                        <a:srgbClr val="0000FF"/>
                      </a:solidFill>
                      <a:prstDash val="solid"/>
                      <a:round/>
                      <a:headEnd type="none" w="med" len="med"/>
                      <a:tailEnd type="none" w="med" len="med"/>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ap="flat" cmpd="sng" algn="ctr">
                      <a:solidFill>
                        <a:srgbClr val="0000FF"/>
                      </a:solidFill>
                      <a:prstDash val="solid"/>
                      <a:round/>
                      <a:headEnd type="none" w="med" len="med"/>
                      <a:tailEnd type="none" w="med" len="med"/>
                    </a:lnTlToBr>
                    <a:lnBlToTr w="12700" cap="flat" cmpd="sng" algn="ctr">
                      <a:solidFill>
                        <a:srgbClr val="0000FF"/>
                      </a:solidFill>
                      <a:prstDash val="solid"/>
                      <a:round/>
                      <a:headEnd type="none" w="med" len="med"/>
                      <a:tailEnd type="none" w="med" len="med"/>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ap="flat" cmpd="sng" algn="ctr">
                      <a:solidFill>
                        <a:srgbClr val="0000FF"/>
                      </a:solidFill>
                      <a:prstDash val="solid"/>
                      <a:round/>
                      <a:headEnd type="none" w="med" len="med"/>
                      <a:tailEnd type="none" w="med" len="med"/>
                    </a:lnTlToBr>
                    <a:lnBlToTr w="12700" cap="flat" cmpd="sng" algn="ctr">
                      <a:solidFill>
                        <a:srgbClr val="0000FF"/>
                      </a:solidFill>
                      <a:prstDash val="solid"/>
                      <a:round/>
                      <a:headEnd type="none" w="med" len="med"/>
                      <a:tailEnd type="none" w="med" len="med"/>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ap="flat" cmpd="sng" algn="ctr">
                      <a:solidFill>
                        <a:srgbClr val="0000FF"/>
                      </a:solidFill>
                      <a:prstDash val="solid"/>
                      <a:round/>
                      <a:headEnd type="none" w="med" len="med"/>
                      <a:tailEnd type="none" w="med" len="med"/>
                    </a:lnTlToBr>
                    <a:lnBlToTr w="12700" cap="flat" cmpd="sng" algn="ctr">
                      <a:solidFill>
                        <a:srgbClr val="0000FF"/>
                      </a:solidFill>
                      <a:prstDash val="solid"/>
                      <a:round/>
                      <a:headEnd type="none" w="med" len="med"/>
                      <a:tailEnd type="none" w="med" len="med"/>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w="28575" cap="flat" cmpd="sng" algn="ctr">
                      <a:solidFill>
                        <a:srgbClr val="0000FF"/>
                      </a:solidFill>
                      <a:prstDash val="solid"/>
                      <a:round/>
                      <a:headEnd type="none" w="med" len="med"/>
                      <a:tailEnd type="none" w="med" len="med"/>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r>
              <a:tr h="243829">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marT="45716" marB="45716" horzOverflow="overflow">
                    <a:lnL>
                      <a:noFill/>
                    </a:lnL>
                    <a:lnR>
                      <a:noFill/>
                    </a:lnR>
                    <a:lnT>
                      <a:noFill/>
                    </a:lnT>
                    <a:lnB>
                      <a:noFill/>
                    </a:lnB>
                    <a:lnTlToBr>
                      <a:noFill/>
                    </a:lnTlToBr>
                    <a:lnBlToTr>
                      <a:noFill/>
                    </a:lnBlToTr>
                    <a:solidFill>
                      <a:schemeClr val="bg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a:noFill/>
                    </a:lnB>
                    <a:lnTlToBr>
                      <a:noFill/>
                    </a:lnTlToBr>
                    <a:lnBlToTr>
                      <a:noFill/>
                    </a:lnBlToTr>
                    <a:solidFill>
                      <a:schemeClr val="bg1"/>
                    </a:solidFill>
                  </a:tcPr>
                </a:tc>
              </a:tr>
              <a:tr h="37144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Latched_B</a:t>
                      </a:r>
                    </a:p>
                  </a:txBody>
                  <a:tcPr marT="45716" marB="45716" horzOverflow="overflow">
                    <a:lnL>
                      <a:noFill/>
                    </a:lnL>
                    <a:lnR>
                      <a:noFill/>
                    </a:lnR>
                    <a:lnT>
                      <a:noFill/>
                    </a:lnT>
                    <a:lnB>
                      <a:noFill/>
                    </a:lnB>
                    <a:lnTlToBr>
                      <a:noFill/>
                    </a:lnTlToBr>
                    <a:lnBlToTr>
                      <a:noFill/>
                    </a:lnBlToTr>
                    <a:solidFill>
                      <a:schemeClr val="bg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ap="flat" cmpd="sng" algn="ctr">
                      <a:solidFill>
                        <a:srgbClr val="0000FF"/>
                      </a:solidFill>
                      <a:prstDash val="solid"/>
                      <a:round/>
                      <a:headEnd type="none" w="med" len="med"/>
                      <a:tailEnd type="none" w="med" len="med"/>
                    </a:lnTlToBr>
                    <a:lnBlToTr w="12700" cap="flat" cmpd="sng" algn="ctr">
                      <a:solidFill>
                        <a:srgbClr val="0000FF"/>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ap="flat" cmpd="sng" algn="ctr">
                      <a:solidFill>
                        <a:srgbClr val="0000FF"/>
                      </a:solidFill>
                      <a:prstDash val="solid"/>
                      <a:round/>
                      <a:headEnd type="none" w="med" len="med"/>
                      <a:tailEnd type="none" w="med" len="med"/>
                    </a:lnTlToBr>
                    <a:lnBlToTr w="12700" cap="flat" cmpd="sng" algn="ctr">
                      <a:solidFill>
                        <a:srgbClr val="0000FF"/>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ap="flat" cmpd="sng" algn="ctr">
                      <a:solidFill>
                        <a:srgbClr val="0000FF"/>
                      </a:solidFill>
                      <a:prstDash val="solid"/>
                      <a:round/>
                      <a:headEnd type="none" w="med" len="med"/>
                      <a:tailEnd type="none" w="med" len="med"/>
                    </a:lnTlToBr>
                    <a:lnBlToTr w="12700" cap="flat" cmpd="sng" algn="ctr">
                      <a:solidFill>
                        <a:srgbClr val="0000FF"/>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ap="flat" cmpd="sng" algn="ctr">
                      <a:solidFill>
                        <a:srgbClr val="0000FF"/>
                      </a:solidFill>
                      <a:prstDash val="solid"/>
                      <a:round/>
                      <a:headEnd type="none" w="med" len="med"/>
                      <a:tailEnd type="none" w="med" len="med"/>
                    </a:lnTlToBr>
                    <a:lnBlToTr w="12700" cap="flat" cmpd="sng" algn="ctr">
                      <a:solidFill>
                        <a:srgbClr val="0000FF"/>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w="28575" cap="flat" cmpd="sng" algn="ctr">
                      <a:solidFill>
                        <a:srgbClr val="0000FF"/>
                      </a:solidFill>
                      <a:prstDash val="solid"/>
                      <a:round/>
                      <a:headEnd type="none" w="med" len="med"/>
                      <a:tailEnd type="none" w="med" len="med"/>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r>
              <a:tr h="243829">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marT="45716" marB="45716" horzOverflow="overflow">
                    <a:lnL>
                      <a:noFill/>
                    </a:lnL>
                    <a:lnR>
                      <a:noFill/>
                    </a:lnR>
                    <a:lnT>
                      <a:noFill/>
                    </a:lnT>
                    <a:lnB>
                      <a:noFill/>
                    </a:lnB>
                    <a:lnTlToBr>
                      <a:noFill/>
                    </a:lnTlToBr>
                    <a:lnBlToTr>
                      <a:noFill/>
                    </a:lnBlToTr>
                    <a:solidFill>
                      <a:schemeClr val="bg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w="12700" cap="flat" cmpd="sng" algn="ctr">
                      <a:solidFill>
                        <a:schemeClr val="tx1"/>
                      </a:solidFill>
                      <a:prstDash val="dash"/>
                      <a:round/>
                      <a:headEnd type="none" w="med" len="med"/>
                      <a:tailEnd type="none" w="med" len="med"/>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r>
              <a:tr h="37144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Latched_C</a:t>
                      </a:r>
                    </a:p>
                  </a:txBody>
                  <a:tcPr marT="45716" marB="45716" horzOverflow="overflow">
                    <a:lnL>
                      <a:noFill/>
                    </a:lnL>
                    <a:lnR>
                      <a:noFill/>
                    </a:lnR>
                    <a:lnT>
                      <a:noFill/>
                    </a:lnT>
                    <a:lnB>
                      <a:noFill/>
                    </a:lnB>
                    <a:lnTlToBr>
                      <a:noFill/>
                    </a:lnTlToBr>
                    <a:lnBlToTr>
                      <a:noFill/>
                    </a:lnBlToTr>
                    <a:solidFill>
                      <a:schemeClr val="bg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ap="flat" cmpd="sng" algn="ctr">
                      <a:solidFill>
                        <a:srgbClr val="0000FF"/>
                      </a:solidFill>
                      <a:prstDash val="solid"/>
                      <a:round/>
                      <a:headEnd type="none" w="med" len="med"/>
                      <a:tailEnd type="none" w="med" len="med"/>
                    </a:lnTlToBr>
                    <a:lnBlToTr w="12700" cap="flat" cmpd="sng" algn="ctr">
                      <a:solidFill>
                        <a:srgbClr val="0000FF"/>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ap="flat" cmpd="sng" algn="ctr">
                      <a:solidFill>
                        <a:srgbClr val="0000FF"/>
                      </a:solidFill>
                      <a:prstDash val="solid"/>
                      <a:round/>
                      <a:headEnd type="none" w="med" len="med"/>
                      <a:tailEnd type="none" w="med" len="med"/>
                    </a:lnTlToBr>
                    <a:lnBlToTr w="12700" cap="flat" cmpd="sng" algn="ctr">
                      <a:solidFill>
                        <a:srgbClr val="0000FF"/>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ap="flat" cmpd="sng" algn="ctr">
                      <a:solidFill>
                        <a:srgbClr val="0000FF"/>
                      </a:solidFill>
                      <a:prstDash val="solid"/>
                      <a:round/>
                      <a:headEnd type="none" w="med" len="med"/>
                      <a:tailEnd type="none" w="med" len="med"/>
                    </a:lnTlToBr>
                    <a:lnBlToTr w="12700" cap="flat" cmpd="sng" algn="ctr">
                      <a:solidFill>
                        <a:srgbClr val="0000FF"/>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ap="flat" cmpd="sng" algn="ctr">
                      <a:solidFill>
                        <a:srgbClr val="0000FF"/>
                      </a:solidFill>
                      <a:prstDash val="solid"/>
                      <a:round/>
                      <a:headEnd type="none" w="med" len="med"/>
                      <a:tailEnd type="none" w="med" len="med"/>
                    </a:lnTlToBr>
                    <a:lnBlToTr w="12700" cap="flat" cmpd="sng" algn="ctr">
                      <a:solidFill>
                        <a:srgbClr val="0000FF"/>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w="28575" cap="flat" cmpd="sng" algn="ctr">
                      <a:solidFill>
                        <a:srgbClr val="0000FF"/>
                      </a:solidFill>
                      <a:prstDash val="solid"/>
                      <a:round/>
                      <a:headEnd type="none" w="med" len="med"/>
                      <a:tailEnd type="none" w="med" len="med"/>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r>
              <a:tr h="243829">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marT="45716" marB="45716" horzOverflow="overflow">
                    <a:lnL>
                      <a:noFill/>
                    </a:lnL>
                    <a:lnR>
                      <a:noFill/>
                    </a:lnR>
                    <a:lnT>
                      <a:noFill/>
                    </a:lnT>
                    <a:lnB>
                      <a:noFill/>
                    </a:lnB>
                    <a:lnTlToBr>
                      <a:noFill/>
                    </a:lnTlToBr>
                    <a:lnBlToTr>
                      <a:noFill/>
                    </a:lnBlToTr>
                    <a:solidFill>
                      <a:schemeClr val="bg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w="12700" cap="flat" cmpd="sng" algn="ctr">
                      <a:solidFill>
                        <a:schemeClr val="tx1"/>
                      </a:solidFill>
                      <a:prstDash val="dash"/>
                      <a:round/>
                      <a:headEnd type="none" w="med" len="med"/>
                      <a:tailEnd type="none" w="med" len="med"/>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r>
              <a:tr h="37144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A</a:t>
                      </a:r>
                    </a:p>
                  </a:txBody>
                  <a:tcPr marT="45716" marB="45716" horzOverflow="overflow">
                    <a:lnL>
                      <a:noFill/>
                    </a:lnL>
                    <a:lnR>
                      <a:noFill/>
                    </a:lnR>
                    <a:lnT>
                      <a:noFill/>
                    </a:lnT>
                    <a:lnB>
                      <a:noFill/>
                    </a:lnB>
                    <a:lnTlToBr>
                      <a:noFill/>
                    </a:lnTlToBr>
                    <a:lnBlToTr>
                      <a:noFill/>
                    </a:lnBlToTr>
                    <a:solidFill>
                      <a:schemeClr val="bg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w="28575" cap="flat" cmpd="sng" algn="ctr">
                      <a:solidFill>
                        <a:srgbClr val="0000FF"/>
                      </a:solidFill>
                      <a:prstDash val="solid"/>
                      <a:round/>
                      <a:headEnd type="none" w="med" len="med"/>
                      <a:tailEnd type="none" w="med" len="med"/>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w="28575" cap="flat" cmpd="sng" algn="ctr">
                      <a:solidFill>
                        <a:srgbClr val="0000FF"/>
                      </a:solidFill>
                      <a:prstDash val="solid"/>
                      <a:round/>
                      <a:headEnd type="none" w="med" len="med"/>
                      <a:tailEnd type="none" w="med" len="med"/>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w="12700" cap="flat" cmpd="sng" algn="ctr">
                      <a:solidFill>
                        <a:schemeClr val="tx1"/>
                      </a:solidFill>
                      <a:prstDash val="dash"/>
                      <a:round/>
                      <a:headEnd type="none" w="med" len="med"/>
                      <a:tailEnd type="none" w="med" len="med"/>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r>
              <a:tr h="243829">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marT="45716" marB="45716" horzOverflow="overflow">
                    <a:lnL>
                      <a:noFill/>
                    </a:lnL>
                    <a:lnR>
                      <a:noFill/>
                    </a:lnR>
                    <a:lnT>
                      <a:noFill/>
                    </a:lnT>
                    <a:lnB>
                      <a:noFill/>
                    </a:lnB>
                    <a:lnTlToBr>
                      <a:noFill/>
                    </a:lnTlToBr>
                    <a:lnBlToTr>
                      <a:noFill/>
                    </a:lnBlToTr>
                    <a:solidFill>
                      <a:schemeClr val="bg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a:noFill/>
                    </a:lnB>
                    <a:lnTlToBr>
                      <a:noFill/>
                    </a:lnTlToBr>
                    <a:lnBlToTr>
                      <a:noFill/>
                    </a:lnBlToTr>
                    <a:solidFill>
                      <a:schemeClr val="bg1"/>
                    </a:solidFill>
                  </a:tcPr>
                </a:tc>
              </a:tr>
              <a:tr h="37144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B</a:t>
                      </a:r>
                    </a:p>
                  </a:txBody>
                  <a:tcPr marT="45716" marB="45716" horzOverflow="overflow">
                    <a:lnL>
                      <a:noFill/>
                    </a:lnL>
                    <a:lnR>
                      <a:noFill/>
                    </a:lnR>
                    <a:lnT>
                      <a:noFill/>
                    </a:lnT>
                    <a:lnB>
                      <a:noFill/>
                    </a:lnB>
                    <a:lnTlToBr>
                      <a:noFill/>
                    </a:lnTlToBr>
                    <a:lnBlToTr>
                      <a:noFill/>
                    </a:lnBlToTr>
                    <a:solidFill>
                      <a:schemeClr val="bg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w="28575" cap="flat" cmpd="sng" algn="ctr">
                      <a:solidFill>
                        <a:srgbClr val="0000FF"/>
                      </a:solidFill>
                      <a:prstDash val="solid"/>
                      <a:round/>
                      <a:headEnd type="none" w="med" len="med"/>
                      <a:tailEnd type="none" w="med" len="med"/>
                    </a:lnL>
                    <a:lnR w="12700" cap="flat" cmpd="sng" algn="ctr">
                      <a:solidFill>
                        <a:schemeClr val="tx1"/>
                      </a:solidFill>
                      <a:prstDash val="dash"/>
                      <a:round/>
                      <a:headEnd type="none" w="med" len="med"/>
                      <a:tailEnd type="none" w="med" len="med"/>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w="12700" cap="flat" cmpd="sng" algn="ctr">
                      <a:solidFill>
                        <a:schemeClr val="tx1"/>
                      </a:solidFill>
                      <a:prstDash val="dash"/>
                      <a:round/>
                      <a:headEnd type="none" w="med" len="med"/>
                      <a:tailEnd type="none" w="med" len="med"/>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r>
              <a:tr h="243829">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marT="45716" marB="45716" horzOverflow="overflow">
                    <a:lnL>
                      <a:noFill/>
                    </a:lnL>
                    <a:lnR>
                      <a:noFill/>
                    </a:lnR>
                    <a:lnT>
                      <a:noFill/>
                    </a:lnT>
                    <a:lnB>
                      <a:noFill/>
                    </a:lnB>
                    <a:lnTlToBr>
                      <a:noFill/>
                    </a:lnTlToBr>
                    <a:lnBlToTr>
                      <a:noFill/>
                    </a:lnBlToTr>
                    <a:solidFill>
                      <a:schemeClr val="bg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w="12700" cap="flat" cmpd="sng" algn="ctr">
                      <a:solidFill>
                        <a:schemeClr val="tx1"/>
                      </a:solidFill>
                      <a:prstDash val="dash"/>
                      <a:round/>
                      <a:headEnd type="none" w="med" len="med"/>
                      <a:tailEnd type="none" w="med" len="med"/>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r>
              <a:tr h="37144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C</a:t>
                      </a:r>
                    </a:p>
                  </a:txBody>
                  <a:tcPr marT="45716" marB="45716" horzOverflow="overflow">
                    <a:lnL>
                      <a:noFill/>
                    </a:lnL>
                    <a:lnR>
                      <a:noFill/>
                    </a:lnR>
                    <a:lnT>
                      <a:noFill/>
                    </a:lnT>
                    <a:lnB>
                      <a:noFill/>
                    </a:lnB>
                    <a:lnTlToBr>
                      <a:noFill/>
                    </a:lnTlToBr>
                    <a:lnBlToTr>
                      <a:noFill/>
                    </a:lnBlToTr>
                    <a:solidFill>
                      <a:schemeClr val="bg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w="28575" cap="flat" cmpd="sng" algn="ctr">
                      <a:solidFill>
                        <a:srgbClr val="0000FF"/>
                      </a:solidFill>
                      <a:prstDash val="solid"/>
                      <a:round/>
                      <a:headEnd type="none" w="med" len="med"/>
                      <a:tailEnd type="none" w="med" len="med"/>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w="28575" cap="flat" cmpd="sng" algn="ctr">
                      <a:solidFill>
                        <a:srgbClr val="0000FF"/>
                      </a:solidFill>
                      <a:prstDash val="solid"/>
                      <a:round/>
                      <a:headEnd type="none" w="med" len="med"/>
                      <a:tailEnd type="none" w="med" len="med"/>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w="12700" cap="flat" cmpd="sng" algn="ctr">
                      <a:solidFill>
                        <a:schemeClr val="tx1"/>
                      </a:solidFill>
                      <a:prstDash val="dash"/>
                      <a:round/>
                      <a:headEnd type="none" w="med" len="med"/>
                      <a:tailEnd type="none" w="med" len="med"/>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r>
              <a:tr h="243829">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marT="45716" marB="45716" horzOverflow="overflow">
                    <a:lnL>
                      <a:noFill/>
                    </a:lnL>
                    <a:lnR>
                      <a:noFill/>
                    </a:lnR>
                    <a:lnT>
                      <a:noFill/>
                    </a:lnT>
                    <a:lnB>
                      <a:noFill/>
                    </a:lnB>
                    <a:lnTlToBr>
                      <a:noFill/>
                    </a:lnTlToBr>
                    <a:lnBlToTr>
                      <a:noFill/>
                    </a:lnBlToTr>
                    <a:solidFill>
                      <a:schemeClr val="bg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w="12700" cap="flat" cmpd="sng" algn="ctr">
                      <a:solidFill>
                        <a:schemeClr val="tx1"/>
                      </a:solidFill>
                      <a:prstDash val="dash"/>
                      <a:round/>
                      <a:headEnd type="none" w="med" len="med"/>
                      <a:tailEnd type="none" w="med" len="med"/>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r>
              <a:tr h="37144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Clock</a:t>
                      </a:r>
                    </a:p>
                  </a:txBody>
                  <a:tcPr marT="45716" marB="45716" horzOverflow="overflow">
                    <a:lnL>
                      <a:noFill/>
                    </a:lnL>
                    <a:lnR>
                      <a:noFill/>
                    </a:lnR>
                    <a:lnT>
                      <a:noFill/>
                    </a:lnT>
                    <a:lnB>
                      <a:noFill/>
                    </a:lnB>
                    <a:lnTlToBr>
                      <a:noFill/>
                    </a:lnTlToBr>
                    <a:lnBlToTr>
                      <a:noFill/>
                    </a:lnBlToTr>
                    <a:solidFill>
                      <a:schemeClr val="bg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w="28575" cap="flat" cmpd="sng" algn="ctr">
                      <a:solidFill>
                        <a:srgbClr val="0000FF"/>
                      </a:solidFill>
                      <a:prstDash val="solid"/>
                      <a:round/>
                      <a:headEnd type="none" w="med" len="med"/>
                      <a:tailEnd type="none" w="med" len="med"/>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w="28575" cap="flat" cmpd="sng" algn="ctr">
                      <a:solidFill>
                        <a:srgbClr val="0000FF"/>
                      </a:solidFill>
                      <a:prstDash val="solid"/>
                      <a:round/>
                      <a:headEnd type="none" w="med" len="med"/>
                      <a:tailEnd type="none" w="med" len="med"/>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r>
              <a:tr h="243829">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cs typeface="Arial" charset="0"/>
                      </a:endParaRPr>
                    </a:p>
                  </a:txBody>
                  <a:tcPr marT="45716" marB="45716" horzOverflow="overflow">
                    <a:lnL>
                      <a:noFill/>
                    </a:lnL>
                    <a:lnR>
                      <a:noFill/>
                    </a:lnR>
                    <a:lnT>
                      <a:noFill/>
                    </a:lnT>
                    <a:lnB w="28575" cap="flat" cmpd="sng" algn="ctr">
                      <a:solidFill>
                        <a:srgbClr val="0000FF"/>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w="12700" cap="flat" cmpd="sng" algn="ctr">
                      <a:solidFill>
                        <a:schemeClr val="tx1"/>
                      </a:solidFill>
                      <a:prstDash val="dash"/>
                      <a:round/>
                      <a:headEnd type="none" w="med" len="med"/>
                      <a:tailEnd type="none" w="med" len="med"/>
                    </a:lnR>
                    <a:lnT w="28575" cap="flat" cmpd="sng" algn="ctr">
                      <a:solidFill>
                        <a:srgbClr val="0000FF"/>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000000"/>
                        </a:solidFill>
                        <a:effectLst/>
                        <a:latin typeface="Arial" charset="0"/>
                        <a:cs typeface="Arial" charset="0"/>
                      </a:endParaRPr>
                    </a:p>
                  </a:txBody>
                  <a:tcPr marT="45716" marB="45716" horzOverflow="overflow">
                    <a:lnL>
                      <a:noFill/>
                    </a:lnL>
                    <a:lnR>
                      <a:noFill/>
                    </a:lnR>
                    <a:lnT>
                      <a:noFill/>
                    </a:lnT>
                    <a:lnB>
                      <a:noFill/>
                    </a:lnB>
                    <a:lnTlToBr>
                      <a:noFill/>
                    </a:lnTlToBr>
                    <a:lnBlToTr>
                      <a:noFill/>
                    </a:lnBlToTr>
                    <a:solidFill>
                      <a:schemeClr val="bg1"/>
                    </a:solidFill>
                  </a:tcPr>
                </a:tc>
              </a:tr>
              <a:tr h="51814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txBody>
                  <a:tcPr marT="45716" marB="45716" horzOverflow="overflow">
                    <a:lnL w="28575" cap="flat" cmpd="sng" algn="ctr">
                      <a:solidFill>
                        <a:srgbClr val="0000FF"/>
                      </a:solidFill>
                      <a:prstDash val="solid"/>
                      <a:round/>
                      <a:headEnd type="none" w="med" len="med"/>
                      <a:tailEnd type="none" w="med" len="med"/>
                    </a:lnL>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lnB w="28575" cap="flat" cmpd="sng" algn="ctr">
                      <a:solidFill>
                        <a:srgbClr val="0000FF"/>
                      </a:solidFill>
                      <a:prstDash val="solid"/>
                      <a:round/>
                      <a:headEnd type="none" w="med" len="med"/>
                      <a:tailEnd type="none" w="med" len="med"/>
                    </a:lnB>
                    <a:lnTlToBr w="12700" cap="flat" cmpd="sng" algn="ctr">
                      <a:solidFill>
                        <a:srgbClr val="0000FF"/>
                      </a:solidFill>
                      <a:prstDash val="solid"/>
                      <a:round/>
                      <a:headEnd type="none" w="med" len="med"/>
                      <a:tailEnd type="none" w="med" len="med"/>
                    </a:lnTlToBr>
                    <a:lnBlToTr w="12700" cap="flat" cmpd="sng" algn="ctr">
                      <a:solidFill>
                        <a:srgbClr val="0000FF"/>
                      </a:solidFill>
                      <a:prstDash val="solid"/>
                      <a:round/>
                      <a:headEnd type="none" w="med" len="med"/>
                      <a:tailEnd type="none" w="med" len="med"/>
                    </a:lnBlToTr>
                    <a:solidFill>
                      <a:schemeClr val="bg1"/>
                    </a:solidFill>
                  </a:tcPr>
                </a:tc>
                <a:tc gridSpan="9">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The signal can be a zero or a one, depending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cs typeface="Arial" charset="0"/>
                        </a:rPr>
                        <a:t>on the previous latched values.</a:t>
                      </a:r>
                    </a:p>
                  </a:txBody>
                  <a:tcPr marT="45716" marB="45716" horzOverflow="overflow">
                    <a:lnL w="28575" cap="flat" cmpd="sng" algn="ctr">
                      <a:solidFill>
                        <a:srgbClr val="0000FF"/>
                      </a:solidFill>
                      <a:prstDash val="solid"/>
                      <a:round/>
                      <a:headEnd type="none" w="med" len="med"/>
                      <a:tailEnd type="none" w="med" len="med"/>
                    </a:lnL>
                    <a:lnR>
                      <a:noFill/>
                    </a:lnR>
                    <a:lnT>
                      <a:noFill/>
                    </a:lnT>
                    <a:lnB>
                      <a:noFill/>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pic>
        <p:nvPicPr>
          <p:cNvPr id="2272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371600"/>
            <a:ext cx="3738563" cy="488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0"/>
            <a:ext cx="9144000" cy="1219200"/>
          </a:xfrm>
        </p:spPr>
        <p:txBody>
          <a:bodyPr/>
          <a:lstStyle/>
          <a:p>
            <a:r>
              <a:rPr lang="en-US" dirty="0" smtClean="0"/>
              <a:t>Frequency Divider</a:t>
            </a:r>
          </a:p>
        </p:txBody>
      </p:sp>
      <p:sp>
        <p:nvSpPr>
          <p:cNvPr id="23555" name="Content Placeholder 3"/>
          <p:cNvSpPr>
            <a:spLocks noGrp="1"/>
          </p:cNvSpPr>
          <p:nvPr>
            <p:ph idx="1"/>
          </p:nvPr>
        </p:nvSpPr>
        <p:spPr/>
        <p:txBody>
          <a:bodyPr/>
          <a:lstStyle/>
          <a:p>
            <a:r>
              <a:rPr lang="en-US" smtClean="0"/>
              <a:t>As the name implies, a frequency divider is a circuit the produces a digital output signal that is half the frequency of the input.</a:t>
            </a:r>
          </a:p>
          <a:p>
            <a:r>
              <a:rPr lang="en-US" smtClean="0"/>
              <a:t>The frequency divider is used extensively in the design of asynchronous counters.</a:t>
            </a:r>
          </a:p>
        </p:txBody>
      </p:sp>
      <p:sp>
        <p:nvSpPr>
          <p:cNvPr id="3" name="Slide Number Placeholder 2"/>
          <p:cNvSpPr>
            <a:spLocks noGrp="1"/>
          </p:cNvSpPr>
          <p:nvPr>
            <p:ph type="sldNum" sz="quarter" idx="12"/>
          </p:nvPr>
        </p:nvSpPr>
        <p:spPr/>
        <p:txBody>
          <a:bodyPr/>
          <a:lstStyle/>
          <a:p>
            <a:pPr>
              <a:defRPr/>
            </a:pPr>
            <a:fld id="{55A1EB2E-B786-4AF5-95A6-EEAAFA67AA46}"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TW - Master">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LTW - Master - Theme">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w="12700">
          <a:solidFill>
            <a:srgbClr val="FF0000"/>
          </a:solidFill>
          <a:headEnd type="stealth" w="lg" len="lg"/>
          <a:tailEnd type="oval" w="med" len="med"/>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lnDef>
      <a:spPr bwMode="auto">
        <a:ln w="101600">
          <a:solidFill>
            <a:srgbClr val="00B050">
              <a:alpha val="50196"/>
            </a:srgbClr>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PLTW - Master</Template>
  <TotalTime>8325</TotalTime>
  <Words>1334</Words>
  <Application>Microsoft Office PowerPoint</Application>
  <PresentationFormat>On-screen Show (4:3)</PresentationFormat>
  <Paragraphs>282</Paragraphs>
  <Slides>19</Slides>
  <Notes>19</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2" baseType="lpstr">
      <vt:lpstr>PLTW - Master</vt:lpstr>
      <vt:lpstr>PLTW - Master - Theme</vt:lpstr>
      <vt:lpstr>Microsoft Equation 3.0</vt:lpstr>
      <vt:lpstr>PowerPoint Presentation</vt:lpstr>
      <vt:lpstr>Flip-Flop Applications</vt:lpstr>
      <vt:lpstr>Event Detector</vt:lpstr>
      <vt:lpstr>Event Detect: Circuit</vt:lpstr>
      <vt:lpstr>Event Detect</vt:lpstr>
      <vt:lpstr>Data Synchronizer</vt:lpstr>
      <vt:lpstr>Data Synchronizer: Circuit</vt:lpstr>
      <vt:lpstr>Data Synchronizer: Timing</vt:lpstr>
      <vt:lpstr>Frequency Divider</vt:lpstr>
      <vt:lpstr>Frequency Divider: Circuit</vt:lpstr>
      <vt:lpstr>Frequency Divider: Timing</vt:lpstr>
      <vt:lpstr>Shift Register</vt:lpstr>
      <vt:lpstr>Shift Register</vt:lpstr>
      <vt:lpstr>Shift Register: Circuit (D)</vt:lpstr>
      <vt:lpstr>Shift Register: Circuit (J/K)</vt:lpstr>
      <vt:lpstr>Shift Register: Timing</vt:lpstr>
      <vt:lpstr>MSI Shift Register</vt:lpstr>
      <vt:lpstr>74LS194 Shift Register: Circuit</vt:lpstr>
      <vt:lpstr>74LS194 Shift Register: Timing</vt:lpstr>
    </vt:vector>
  </TitlesOfParts>
  <Manager>Jason Rausch</Manager>
  <Company>Project Lead The Way,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Flip-Flop Applications</dc:title>
  <dc:subject>Digital Electronics - PLTW</dc:subject>
  <dc:creator>DE Review Team</dc:creator>
  <cp:keywords>Presentation</cp:keywords>
  <cp:lastModifiedBy>Jason Rausch</cp:lastModifiedBy>
  <cp:revision>89</cp:revision>
  <dcterms:created xsi:type="dcterms:W3CDTF">2008-03-24T14:30:01Z</dcterms:created>
  <dcterms:modified xsi:type="dcterms:W3CDTF">2014-02-20T01:51:47Z</dcterms:modified>
</cp:coreProperties>
</file>