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tiff" ContentType="image/tif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2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7" r:id="rId20"/>
    <p:sldId id="278" r:id="rId21"/>
    <p:sldId id="279" r:id="rId22"/>
    <p:sldId id="280" r:id="rId23"/>
    <p:sldId id="281" r:id="rId24"/>
    <p:sldId id="282" r:id="rId25"/>
    <p:sldId id="283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552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30" autoAdjust="0"/>
    <p:restoredTop sz="94216" autoAdjust="0"/>
  </p:normalViewPr>
  <p:slideViewPr>
    <p:cSldViewPr>
      <p:cViewPr>
        <p:scale>
          <a:sx n="70" d="100"/>
          <a:sy n="70" d="100"/>
        </p:scale>
        <p:origin x="-124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80" d="100"/>
          <a:sy n="80" d="100"/>
        </p:scale>
        <p:origin x="-1290" y="12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Octal &amp; Hexadecimal Number Systems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200400" y="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Digital </a:t>
            </a:r>
            <a:r>
              <a:rPr lang="en-US" smtClean="0"/>
              <a:t>Electronics</a:t>
            </a:r>
            <a:r>
              <a:rPr lang="en-US" smtClean="0">
                <a:sym typeface="Symbol"/>
              </a:rPr>
              <a:t></a:t>
            </a:r>
            <a:r>
              <a:rPr lang="en-US" smtClean="0"/>
              <a:t>  </a:t>
            </a:r>
            <a:endParaRPr lang="en-US"/>
          </a:p>
          <a:p>
            <a:pPr>
              <a:defRPr/>
            </a:pPr>
            <a:r>
              <a:rPr lang="en-US"/>
              <a:t>Lesson 2.4 Specific Combo Circuits &amp;  Misc Topics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725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</a:t>
            </a:r>
            <a:r>
              <a:rPr lang="en-US" smtClean="0"/>
              <a:t>2009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70925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50">
                <a:cs typeface="+mn-cs"/>
              </a:defRPr>
            </a:lvl1pPr>
          </a:lstStyle>
          <a:p>
            <a:pPr>
              <a:defRPr/>
            </a:pPr>
            <a:fld id="{E072DDE1-9B33-4311-8D87-1B41AFD6E6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0422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8642350"/>
            <a:ext cx="474663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13486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cs typeface="+mn-cs"/>
              </a:defRPr>
            </a:lvl1pPr>
          </a:lstStyle>
          <a:p>
            <a:pPr>
              <a:defRPr/>
            </a:pPr>
            <a:r>
              <a:rPr lang="en-US"/>
              <a:t>Octal &amp; Hexadecimal Number Systems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200400" y="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cs typeface="+mn-cs"/>
              </a:defRPr>
            </a:lvl1pPr>
          </a:lstStyle>
          <a:p>
            <a:pPr>
              <a:defRPr/>
            </a:pPr>
            <a:r>
              <a:rPr lang="en-US"/>
              <a:t>Digital Electronics</a:t>
            </a:r>
            <a:r>
              <a:rPr lang="en-US">
                <a:sym typeface="Symbol"/>
              </a:rPr>
              <a:t>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Lesson 2.4 Specific Combo Circuits &amp;  Misc Topics</a:t>
            </a:r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70925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70925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50">
                <a:cs typeface="+mn-cs"/>
              </a:defRPr>
            </a:lvl1pPr>
          </a:lstStyle>
          <a:p>
            <a:pPr>
              <a:defRPr/>
            </a:pPr>
            <a:fld id="{89AEE311-101D-4299-A0D1-6343B4ED17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3800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8642350"/>
            <a:ext cx="474663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952731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Octal &amp; Hexadecimal Number Systems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Specific Combo Circuits &amp;  Misc Topics</a:t>
            </a:r>
          </a:p>
        </p:txBody>
      </p:sp>
      <p:sp>
        <p:nvSpPr>
          <p:cNvPr id="3482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D7BD31-CF8F-4DF2-9D0B-16F3DFD64579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4822" name="Slide Image Placeholder 1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23" name="Notes Placeholder 1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Introductory Slide / Overview of Presentation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Review the OCTAL-to-DECIMAL conversion process.</a:t>
            </a:r>
          </a:p>
          <a:p>
            <a:r>
              <a:rPr lang="en-US" smtClean="0"/>
              <a:t>Let the students know that as the become more proficient at the conversions, they may not need to write out the Bit-Weighting Factors.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Octal &amp; Hexadecimal Number Systems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Specific Combo Circuits &amp;  Misc Topics</a:t>
            </a:r>
          </a:p>
        </p:txBody>
      </p:sp>
      <p:sp>
        <p:nvSpPr>
          <p:cNvPr id="4403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F1FF79-6481-461F-917B-BF9AB7E0267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Pause the power point and allow the student to work on the example.  The solution is on the next slide.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Octal &amp; Hexadecimal Number Systems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Specific Combo Circuits &amp;  Misc Topics</a:t>
            </a:r>
          </a:p>
        </p:txBody>
      </p:sp>
      <p:sp>
        <p:nvSpPr>
          <p:cNvPr id="4506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94DD3F-E2AB-40AB-B9D2-86917678962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Here is the solution. If you print handouts, don’t print this page.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Octal &amp; Hexadecimal Number Systems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Specific Combo Circuits &amp;  Misc Topics</a:t>
            </a:r>
          </a:p>
        </p:txBody>
      </p:sp>
      <p:sp>
        <p:nvSpPr>
          <p:cNvPr id="4608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20A3F6-ED7B-4DB5-8446-814FA12B729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Review the DECIMAL-to-HEXADECIMAL conversion process.</a:t>
            </a:r>
          </a:p>
          <a:p>
            <a:r>
              <a:rPr lang="en-US" smtClean="0"/>
              <a:t>Note the subscript notation of (16) and (H) are both acceptable for hexadecimal numbers.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Octal &amp; Hexadecimal Number Systems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Specific Combo Circuits &amp;  Misc Topics</a:t>
            </a:r>
          </a:p>
        </p:txBody>
      </p:sp>
      <p:sp>
        <p:nvSpPr>
          <p:cNvPr id="4711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CB934D-E393-41EE-84CB-0B6B6A19E360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Pause the power point and allow the student to work on the example.  The solution is on the next slide.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Octal &amp; Hexadecimal Number Systems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Specific Combo Circuits &amp;  Misc Topics</a:t>
            </a:r>
          </a:p>
        </p:txBody>
      </p:sp>
      <p:sp>
        <p:nvSpPr>
          <p:cNvPr id="4813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A1DD8B-1BBC-46FC-9A6F-A5567CC2F1A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Here is the solution. If you print handouts, do not print this page.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Octal &amp; Hexadecimal Number Systems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Specific Combo Circuits &amp;  Misc Topics</a:t>
            </a:r>
          </a:p>
        </p:txBody>
      </p:sp>
      <p:sp>
        <p:nvSpPr>
          <p:cNvPr id="4915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52AC2B-EAAB-4578-A99B-D30D0BEF99A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Review the HEXADECIMAL-to-DECIMAL conversion process.</a:t>
            </a:r>
          </a:p>
          <a:p>
            <a:r>
              <a:rPr lang="en-US" smtClean="0"/>
              <a:t>Let the students know that as they become more proficient at the conversions, they may not need to write out the Bit-Weighting Factors.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Octal &amp; Hexadecimal Number Systems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Specific Combo Circuits &amp;  Misc Topics</a:t>
            </a:r>
          </a:p>
        </p:txBody>
      </p:sp>
      <p:sp>
        <p:nvSpPr>
          <p:cNvPr id="501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6B7E02-28CB-44D2-BBE8-4329DC6E6F3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Pause the presentation and allow students to work on the example. The solution is on the next slide.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Octal &amp; Hexadecimal Number Systems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Specific Combo Circuits &amp;  Misc Topics</a:t>
            </a:r>
          </a:p>
        </p:txBody>
      </p:sp>
      <p:sp>
        <p:nvSpPr>
          <p:cNvPr id="5120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BBBEF0-2C6A-44DB-B032-B68C1F920BAE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Here is the solution. If you print handouts, do not print this page.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Octal &amp; Hexadecimal Number Systems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Specific Combo Circuits &amp;  Misc Topics</a:t>
            </a:r>
          </a:p>
        </p:txBody>
      </p:sp>
      <p:sp>
        <p:nvSpPr>
          <p:cNvPr id="5223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71E1BA-8E1F-498B-A3C5-095A929C8B80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Pause the presentation and allow students to work on the example. The solution is on the next slide.</a:t>
            </a:r>
          </a:p>
          <a:p>
            <a:endParaRPr lang="en-US" smtClean="0"/>
          </a:p>
          <a:p>
            <a:r>
              <a:rPr lang="en-US" smtClean="0"/>
              <a:t>For this example, the students will need to realize that they must first convert from HEXADECIMAL-to-DECIMAL then DECIMAL-to-OCTAL.  Let them think about it a little before telling them this extra step. 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Octal &amp; Hexadecimal Number Systems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Specific Combo Circuits &amp;  Misc Topics</a:t>
            </a:r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64CE34-9ECB-4E28-92B0-F67E8B8379F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In general, a </a:t>
            </a:r>
            <a:r>
              <a:rPr lang="en-US" b="1" dirty="0" smtClean="0"/>
              <a:t>bus </a:t>
            </a:r>
            <a:r>
              <a:rPr lang="en-US" dirty="0" smtClean="0"/>
              <a:t>is a common ire or parallel group of wires connecting multiple circuits. A </a:t>
            </a:r>
            <a:r>
              <a:rPr lang="en-US" b="1" dirty="0" smtClean="0"/>
              <a:t>data bus</a:t>
            </a:r>
            <a:r>
              <a:rPr lang="en-US" dirty="0" smtClean="0"/>
              <a:t> is a way of transferring data within and outside a computer.</a:t>
            </a:r>
            <a:endParaRPr lang="en-US" b="1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Octal &amp; Hexadecimal Number Systems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Specific Combo Circuits &amp;  Misc Topics</a:t>
            </a:r>
          </a:p>
        </p:txBody>
      </p:sp>
      <p:sp>
        <p:nvSpPr>
          <p:cNvPr id="3584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DA5EE6-820D-47F2-ACAB-82CDB934E0E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Here is the solution. If you print handouts, do not print this page.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Octal &amp; Hexadecimal Number Systems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Specific Combo Circuits &amp;  Misc Topics</a:t>
            </a:r>
          </a:p>
        </p:txBody>
      </p:sp>
      <p:sp>
        <p:nvSpPr>
          <p:cNvPr id="5427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BD27F0-2D26-4431-AD2F-A909295D7E4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Pause the presentation and allow students to work on the example. The solution is on the next slide.</a:t>
            </a:r>
          </a:p>
          <a:p>
            <a:r>
              <a:rPr lang="en-US" smtClean="0"/>
              <a:t>For this example, the students will realize that they must first convert from OCTAL-to-DECIMAL, then DECIMAL-to-BINARY. Let them think about it a little before telling them this extra step. 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Octal &amp; Hexadecimal Number Systems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Specific Combo Circuits &amp;  Misc Topics</a:t>
            </a:r>
          </a:p>
        </p:txBody>
      </p:sp>
      <p:sp>
        <p:nvSpPr>
          <p:cNvPr id="5530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292FC1-939D-4646-9FE5-87D9DF5692FC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Here is the solution. If you print handouts, don’t print this page.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Octal &amp; Hexadecimal Number Systems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Specific Combo Circuits &amp;  Misc Topics</a:t>
            </a:r>
          </a:p>
        </p:txBody>
      </p:sp>
      <p:sp>
        <p:nvSpPr>
          <p:cNvPr id="5632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924F68-BD1E-43A2-B5DA-D53530753B0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This shortcut is VERY useful, but it will only work with the number systems bases that are powers of (2). 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Octal &amp; Hexadecimal Number Systems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Specific Combo Circuits &amp;  Misc Topics</a:t>
            </a:r>
          </a:p>
        </p:txBody>
      </p:sp>
      <p:sp>
        <p:nvSpPr>
          <p:cNvPr id="5735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D9D919F-DBE4-4727-8295-322A7E9D09F5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Pause the presentation and allow students to complete the example. The solution is on the next slide.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Octal &amp; Hexadecimal Number Systems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Specific Combo Circuits &amp;  Misc Topics</a:t>
            </a:r>
          </a:p>
        </p:txBody>
      </p:sp>
      <p:sp>
        <p:nvSpPr>
          <p:cNvPr id="5837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E9D46A1-775B-4E60-B6EB-00A00C7BF40F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Here is the solution. If you print handouts, do not print this page.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Octal &amp; Hexadecimal Number Systems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Specific Combo Circuits &amp;  Misc Topics</a:t>
            </a:r>
          </a:p>
        </p:txBody>
      </p:sp>
      <p:sp>
        <p:nvSpPr>
          <p:cNvPr id="5939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447E27-0486-4DD5-AB65-29824AFA33B0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This slide first presents a graphical overview of the process for converting between DECIMAL↔BINARY (students should know how to do this) and then generalizes this process for converting between DECIMAL↔OCTAL &amp; DECIMAL↔HEXADECIMAL.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Octal &amp; Hexadecimal Number Systems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Specific Combo Circuits &amp;  Misc Topics</a:t>
            </a:r>
          </a:p>
        </p:txBody>
      </p:sp>
      <p:sp>
        <p:nvSpPr>
          <p:cNvPr id="3687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BA5D80-A84B-477B-9DBB-DDA6D7A6855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This slide lists the first twenty numbers in each of the four number systems (decimal, binary, octal, hexadecimal).</a:t>
            </a:r>
          </a:p>
          <a:p>
            <a:r>
              <a:rPr lang="en-US" smtClean="0"/>
              <a:t>This is the first time that students will have see A, B, C, D, E, &amp; F used in a “number” system. Remember from Unit 1 that a number system uses its number of symbols to designate values. Base 16 needs 16 unique symbols; 10 is not a unique symbol, it is two. Therefore, the letter A is used to stand for 10, B for 11, and so on.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Octal &amp; Hexadecimal Number Systems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Specific Combo Circuits &amp;  Misc Topics</a:t>
            </a:r>
          </a:p>
        </p:txBody>
      </p:sp>
      <p:sp>
        <p:nvSpPr>
          <p:cNvPr id="378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880A69-3A48-49DF-A8D8-485BDC0784F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Review the process for DECIMAL-to-BINARY and BINARY-to-DECIMAL.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Octal &amp; Hexadecimal Number Systems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Specific Combo Circuits &amp;  Misc Topics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5D793B-4055-41D1-A3F3-9D2B6B3343E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Relate that successive division and the weighted multiplication process used for Decimal ↔ Binary conversion can be used for ANY base.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Octal &amp; Hexadecimal Number Systems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Specific Combo Circuits &amp;  Misc Topics</a:t>
            </a:r>
          </a:p>
        </p:txBody>
      </p:sp>
      <p:sp>
        <p:nvSpPr>
          <p:cNvPr id="3994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05FCE7-0860-410F-9116-AF33C543BDD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Review the DECIMAL-to-OCTAL conversion process.</a:t>
            </a:r>
          </a:p>
          <a:p>
            <a:r>
              <a:rPr lang="en-US" smtClean="0"/>
              <a:t>Remind students to subscript all numbers (i.e., Subscript 10 for decimal &amp; subscript 8 for octal).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Octal &amp; Hexadecimal Number Systems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Specific Combo Circuits &amp;  Misc Topics</a:t>
            </a:r>
          </a:p>
        </p:txBody>
      </p:sp>
      <p:sp>
        <p:nvSpPr>
          <p:cNvPr id="4096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A4CFF6-FCE9-4B90-8301-FE61DDF8499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Pause the presentation and allow students to complete the example. The solution is on the next slide.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Octal &amp; Hexadecimal Number Systems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Specific Combo Circuits &amp;  Misc Topics</a:t>
            </a:r>
          </a:p>
        </p:txBody>
      </p:sp>
      <p:sp>
        <p:nvSpPr>
          <p:cNvPr id="4199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AAA892-AB05-49B6-9196-EB85DAE2DAB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Here is the solution. If you print handouts, do not print this page.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Octal &amp; Hexadecimal Number Systems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Specific Combo Circuits &amp;  Misc Topics</a:t>
            </a:r>
          </a:p>
        </p:txBody>
      </p:sp>
      <p:sp>
        <p:nvSpPr>
          <p:cNvPr id="4301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17395E-127C-47ED-B699-5C6B0C727B6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899" y="6096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89BD6-DF2B-431E-B441-B41E2AFD0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 flipH="1">
            <a:off x="0" y="2667000"/>
            <a:ext cx="9144000" cy="584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>
                <a:latin typeface="+mn-lt"/>
              </a:rPr>
              <a:t>Digital Electronics</a:t>
            </a:r>
          </a:p>
        </p:txBody>
      </p:sp>
      <p:pic>
        <p:nvPicPr>
          <p:cNvPr id="9" name="Picture 7" descr="C:\Users\Katie\Desktop\PLTW_M_L_3C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337" y="3484562"/>
            <a:ext cx="5775325" cy="192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1832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FB192-741E-4F53-AD26-317A30E2FC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551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4AA62-377B-4803-990A-A32B1471D1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17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C4B5A-945C-415C-8164-246FFDB6F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425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FCBB7-79D7-4168-9155-520CFEA8E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78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3EFF6-26BD-419D-B8F1-B8D9272BF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555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59D52-958A-4ECE-8410-82D8E5CC0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057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54A45-0C88-46ED-A8EA-EDC741FF58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854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D2D47-13F2-403B-9A52-646D32BF78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71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0" y="-1"/>
            <a:ext cx="9122229" cy="1227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489A1-ABF3-439E-9D02-575A46618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367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9CEC4-3CB4-460A-8F15-6E4AA2290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801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DF0FB-0924-40BA-B273-09AEC1FA0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9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34A00-3FE2-4C9E-9360-18A508A7F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778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1065D94E-DCC6-4198-80E8-6DABA2683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3" r:id="rId1"/>
    <p:sldLayoutId id="2147484414" r:id="rId2"/>
    <p:sldLayoutId id="2147484406" r:id="rId3"/>
    <p:sldLayoutId id="2147484415" r:id="rId4"/>
    <p:sldLayoutId id="2147484416" r:id="rId5"/>
    <p:sldLayoutId id="2147484417" r:id="rId6"/>
    <p:sldLayoutId id="2147484407" r:id="rId7"/>
    <p:sldLayoutId id="2147484408" r:id="rId8"/>
    <p:sldLayoutId id="2147484409" r:id="rId9"/>
    <p:sldLayoutId id="2147484418" r:id="rId10"/>
    <p:sldLayoutId id="2147484410" r:id="rId11"/>
    <p:sldLayoutId id="2147484411" r:id="rId12"/>
    <p:sldLayoutId id="2147484412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5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6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371600" y="4343400"/>
            <a:ext cx="6400800" cy="838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Octal and Hexadecimal </a:t>
            </a:r>
          </a:p>
          <a:p>
            <a:pPr marL="0" indent="0" algn="ctr">
              <a:buNone/>
            </a:pPr>
            <a:r>
              <a:rPr lang="en-US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Systems</a:t>
            </a:r>
            <a:endParaRPr lang="en-US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C:\Users\lsmith\Dropbox\2014-15 Curriculum Release\Notes\Logos\PLTW Logo Transparent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00199"/>
            <a:ext cx="5943600" cy="198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858000" y="6629400"/>
            <a:ext cx="2209800" cy="228600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Lead The Way, Inc.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0" y="6629400"/>
            <a:ext cx="2209800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Digital Electronics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Octal ↔ Decimal Process</a:t>
            </a:r>
          </a:p>
        </p:txBody>
      </p:sp>
      <p:sp>
        <p:nvSpPr>
          <p:cNvPr id="21507" name="Content Placeholder 2"/>
          <p:cNvSpPr txBox="1">
            <a:spLocks/>
          </p:cNvSpPr>
          <p:nvPr/>
        </p:nvSpPr>
        <p:spPr bwMode="auto">
          <a:xfrm>
            <a:off x="457200" y="1447800"/>
            <a:ext cx="82296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39763" indent="-365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 eaLnBrk="1" hangingPunct="1">
              <a:spcAft>
                <a:spcPts val="600"/>
              </a:spcAft>
            </a:pPr>
            <a:r>
              <a:rPr lang="en-US" sz="2000"/>
              <a:t>The Process: Weighted Multiplication</a:t>
            </a:r>
          </a:p>
          <a:p>
            <a:pPr lvl="1" eaLnBrk="1" hangingPunct="1">
              <a:spcAft>
                <a:spcPts val="600"/>
              </a:spcAft>
              <a:buFontTx/>
              <a:buChar char="•"/>
            </a:pPr>
            <a:r>
              <a:rPr lang="en-US" sz="2000"/>
              <a:t>Multiply each bit of the </a:t>
            </a:r>
            <a:r>
              <a:rPr lang="en-US" sz="2000" b="1">
                <a:solidFill>
                  <a:srgbClr val="FF0000"/>
                </a:solidFill>
              </a:rPr>
              <a:t>Octal</a:t>
            </a:r>
            <a:r>
              <a:rPr lang="en-US" sz="2000"/>
              <a:t> Number by its corresponding bit-weighting factor (i.e., Bit-0→8</a:t>
            </a:r>
            <a:r>
              <a:rPr lang="en-US" sz="2000" baseline="30000"/>
              <a:t>0</a:t>
            </a:r>
            <a:r>
              <a:rPr lang="en-US" sz="2000"/>
              <a:t>=1; Bit-1→8</a:t>
            </a:r>
            <a:r>
              <a:rPr lang="en-US" sz="2000" baseline="30000"/>
              <a:t>1</a:t>
            </a:r>
            <a:r>
              <a:rPr lang="en-US" sz="2000"/>
              <a:t>=8; Bit-2→8</a:t>
            </a:r>
            <a:r>
              <a:rPr lang="en-US" sz="2000" baseline="30000"/>
              <a:t>2</a:t>
            </a:r>
            <a:r>
              <a:rPr lang="en-US" sz="2000"/>
              <a:t>=64; etc.). </a:t>
            </a:r>
          </a:p>
          <a:p>
            <a:pPr lvl="1" eaLnBrk="1" hangingPunct="1">
              <a:spcAft>
                <a:spcPts val="600"/>
              </a:spcAft>
              <a:buFontTx/>
              <a:buChar char="•"/>
            </a:pPr>
            <a:r>
              <a:rPr lang="en-US" sz="2000"/>
              <a:t>Sum up all of the products in step (a) to get the decimal number.  </a:t>
            </a:r>
          </a:p>
          <a:p>
            <a:pPr lvl="1" eaLnBrk="1" hangingPunct="1"/>
            <a:endParaRPr lang="en-US" sz="2000"/>
          </a:p>
          <a:p>
            <a:pPr lvl="1" eaLnBrk="1" hangingPunct="1"/>
            <a:r>
              <a:rPr lang="en-US" sz="2000"/>
              <a:t>Example:</a:t>
            </a:r>
          </a:p>
          <a:p>
            <a:pPr lvl="1" eaLnBrk="1" hangingPunct="1"/>
            <a:r>
              <a:rPr lang="en-US" sz="2000"/>
              <a:t>	Convert the octal number 136</a:t>
            </a:r>
            <a:r>
              <a:rPr lang="en-US" sz="2000" baseline="-25000"/>
              <a:t>8</a:t>
            </a:r>
            <a:r>
              <a:rPr lang="en-US" sz="2000"/>
              <a:t> into its decimal equivalent.</a:t>
            </a:r>
          </a:p>
        </p:txBody>
      </p:sp>
      <p:grpSp>
        <p:nvGrpSpPr>
          <p:cNvPr id="21508" name="Group 9"/>
          <p:cNvGrpSpPr>
            <a:grpSpLocks/>
          </p:cNvGrpSpPr>
          <p:nvPr/>
        </p:nvGrpSpPr>
        <p:grpSpPr bwMode="auto">
          <a:xfrm>
            <a:off x="5562600" y="5033963"/>
            <a:ext cx="2133600" cy="609600"/>
            <a:chOff x="5562600" y="4648200"/>
            <a:chExt cx="2133600" cy="609600"/>
          </a:xfrm>
        </p:grpSpPr>
        <p:sp>
          <p:nvSpPr>
            <p:cNvPr id="21541" name="TextBox 68"/>
            <p:cNvSpPr txBox="1">
              <a:spLocks noChangeArrowheads="1"/>
            </p:cNvSpPr>
            <p:nvPr/>
          </p:nvSpPr>
          <p:spPr bwMode="auto">
            <a:xfrm>
              <a:off x="5664200" y="4752975"/>
              <a:ext cx="192881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en-US" sz="2000">
                  <a:sym typeface="Symbol" pitchFamily="18" charset="2"/>
                </a:rPr>
                <a:t>  </a:t>
              </a:r>
              <a:r>
                <a:rPr lang="en-US" sz="2000">
                  <a:solidFill>
                    <a:srgbClr val="FF0000"/>
                  </a:solidFill>
                  <a:sym typeface="Symbol" pitchFamily="18" charset="2"/>
                </a:rPr>
                <a:t>136</a:t>
              </a:r>
              <a:r>
                <a:rPr lang="en-US" sz="2000" baseline="-25000">
                  <a:solidFill>
                    <a:srgbClr val="FF0000"/>
                  </a:solidFill>
                  <a:sym typeface="Symbol" pitchFamily="18" charset="2"/>
                </a:rPr>
                <a:t> </a:t>
              </a:r>
              <a:r>
                <a:rPr lang="en-US" sz="2000" baseline="-25000">
                  <a:solidFill>
                    <a:srgbClr val="FF0000"/>
                  </a:solidFill>
                </a:rPr>
                <a:t>8</a:t>
              </a:r>
              <a:r>
                <a:rPr lang="en-US" sz="2000">
                  <a:solidFill>
                    <a:srgbClr val="FF0000"/>
                  </a:solidFill>
                </a:rPr>
                <a:t> </a:t>
              </a:r>
              <a:r>
                <a:rPr lang="en-US" sz="2000"/>
                <a:t>=</a:t>
              </a:r>
              <a:r>
                <a:rPr lang="en-US" sz="2000">
                  <a:solidFill>
                    <a:srgbClr val="FF0000"/>
                  </a:solidFill>
                </a:rPr>
                <a:t>  94</a:t>
              </a:r>
              <a:r>
                <a:rPr lang="en-US" sz="2000" baseline="-25000">
                  <a:solidFill>
                    <a:srgbClr val="FF0000"/>
                  </a:solidFill>
                </a:rPr>
                <a:t>10</a:t>
              </a:r>
            </a:p>
          </p:txBody>
        </p:sp>
        <p:sp>
          <p:nvSpPr>
            <p:cNvPr id="6" name="Rounded Rectangle 5"/>
            <p:cNvSpPr/>
            <p:nvPr/>
          </p:nvSpPr>
          <p:spPr bwMode="auto">
            <a:xfrm>
              <a:off x="5562600" y="4648200"/>
              <a:ext cx="2133600" cy="609600"/>
            </a:xfrm>
            <a:prstGeom prst="round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aphicFrame>
        <p:nvGraphicFramePr>
          <p:cNvPr id="21544" name="Group 40"/>
          <p:cNvGraphicFramePr>
            <a:graphicFrameLocks noGrp="1"/>
          </p:cNvGraphicFramePr>
          <p:nvPr/>
        </p:nvGraphicFramePr>
        <p:xfrm>
          <a:off x="762000" y="4530725"/>
          <a:ext cx="3200400" cy="1646238"/>
        </p:xfrm>
        <a:graphic>
          <a:graphicData uri="http://schemas.openxmlformats.org/drawingml/2006/table">
            <a:tbl>
              <a:tblPr/>
              <a:tblGrid>
                <a:gridCol w="458788"/>
                <a:gridCol w="342900"/>
                <a:gridCol w="457200"/>
                <a:gridCol w="344487"/>
                <a:gridCol w="457200"/>
                <a:gridCol w="344488"/>
                <a:gridCol w="795337"/>
              </a:tblGrid>
              <a:tr h="457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64</a:t>
                      </a: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64</a:t>
                      </a: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</a:t>
                      </a: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94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ight Brace 7"/>
          <p:cNvSpPr/>
          <p:nvPr/>
        </p:nvSpPr>
        <p:spPr>
          <a:xfrm>
            <a:off x="2743200" y="5029200"/>
            <a:ext cx="304800" cy="685800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539" name="TextBox 16"/>
          <p:cNvSpPr txBox="1">
            <a:spLocks noChangeArrowheads="1"/>
          </p:cNvSpPr>
          <p:nvPr/>
        </p:nvSpPr>
        <p:spPr bwMode="auto">
          <a:xfrm>
            <a:off x="2895600" y="5110163"/>
            <a:ext cx="1752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/>
              <a:t>Bit-Weighting </a:t>
            </a:r>
          </a:p>
          <a:p>
            <a:pPr algn="ctr" eaLnBrk="1" hangingPunct="1"/>
            <a:r>
              <a:rPr lang="en-US" sz="1600"/>
              <a:t>Factors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6B0A68-BF07-49B3-BE34-638D13F5D5A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Example: Octal → Dec</a:t>
            </a:r>
          </a:p>
        </p:txBody>
      </p:sp>
      <p:sp>
        <p:nvSpPr>
          <p:cNvPr id="22531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76962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sz="2000" i="1"/>
              <a:t>Example</a:t>
            </a:r>
            <a:r>
              <a:rPr lang="en-US" sz="2000"/>
              <a:t>:</a:t>
            </a:r>
          </a:p>
          <a:p>
            <a:pPr lvl="1" eaLnBrk="1" hangingPunct="1"/>
            <a:r>
              <a:rPr lang="en-US" sz="2000"/>
              <a:t>Convert the octal number 134</a:t>
            </a:r>
            <a:r>
              <a:rPr lang="en-US" sz="2000" baseline="-25000"/>
              <a:t>8</a:t>
            </a:r>
            <a:r>
              <a:rPr lang="en-US" sz="2000"/>
              <a:t> into its decimal equivalent.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8DF0CB-9CB8-4498-A10F-DC8FD7DBB70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Example: Octal → Decimal</a:t>
            </a:r>
          </a:p>
        </p:txBody>
      </p:sp>
      <p:sp>
        <p:nvSpPr>
          <p:cNvPr id="23555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76962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sz="2000" i="1"/>
              <a:t>Example</a:t>
            </a:r>
            <a:r>
              <a:rPr lang="en-US" sz="2000"/>
              <a:t>:</a:t>
            </a:r>
          </a:p>
          <a:p>
            <a:pPr lvl="1" eaLnBrk="1" hangingPunct="1"/>
            <a:r>
              <a:rPr lang="en-US" sz="2000"/>
              <a:t>Convert the octal number 134</a:t>
            </a:r>
            <a:r>
              <a:rPr lang="en-US" sz="2000" baseline="-25000"/>
              <a:t>8</a:t>
            </a:r>
            <a:r>
              <a:rPr lang="en-US" sz="2000"/>
              <a:t> into its decimal equivalent.</a:t>
            </a:r>
            <a:endParaRPr lang="en-US"/>
          </a:p>
        </p:txBody>
      </p:sp>
      <p:grpSp>
        <p:nvGrpSpPr>
          <p:cNvPr id="23556" name="Group 12"/>
          <p:cNvGrpSpPr>
            <a:grpSpLocks/>
          </p:cNvGrpSpPr>
          <p:nvPr/>
        </p:nvGrpSpPr>
        <p:grpSpPr bwMode="auto">
          <a:xfrm>
            <a:off x="5505450" y="3709988"/>
            <a:ext cx="2239963" cy="762000"/>
            <a:chOff x="2331525" y="5486400"/>
            <a:chExt cx="2240475" cy="762000"/>
          </a:xfrm>
        </p:grpSpPr>
        <p:sp>
          <p:nvSpPr>
            <p:cNvPr id="23588" name="TextBox 68"/>
            <p:cNvSpPr txBox="1">
              <a:spLocks noChangeArrowheads="1"/>
            </p:cNvSpPr>
            <p:nvPr/>
          </p:nvSpPr>
          <p:spPr bwMode="auto">
            <a:xfrm>
              <a:off x="2331525" y="5626925"/>
              <a:ext cx="218463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buFont typeface="Symbol" pitchFamily="18" charset="2"/>
                <a:buChar char="\"/>
              </a:pPr>
              <a:r>
                <a:rPr lang="en-US" sz="2400">
                  <a:sym typeface="Symbol" pitchFamily="18" charset="2"/>
                </a:rPr>
                <a:t>  </a:t>
              </a:r>
              <a:r>
                <a:rPr lang="en-US" sz="2400">
                  <a:solidFill>
                    <a:srgbClr val="FF0000"/>
                  </a:solidFill>
                  <a:sym typeface="Symbol" pitchFamily="18" charset="2"/>
                </a:rPr>
                <a:t>134</a:t>
              </a:r>
              <a:r>
                <a:rPr lang="en-US" sz="2400" baseline="-25000">
                  <a:solidFill>
                    <a:srgbClr val="FF0000"/>
                  </a:solidFill>
                  <a:sym typeface="Symbol" pitchFamily="18" charset="2"/>
                </a:rPr>
                <a:t>8</a:t>
              </a:r>
              <a:r>
                <a:rPr lang="en-US" sz="2400"/>
                <a:t> = </a:t>
              </a:r>
              <a:r>
                <a:rPr lang="en-US" sz="2400">
                  <a:solidFill>
                    <a:srgbClr val="FF0000"/>
                  </a:solidFill>
                </a:rPr>
                <a:t>92</a:t>
              </a:r>
              <a:r>
                <a:rPr lang="en-US" sz="2400" baseline="-25000">
                  <a:solidFill>
                    <a:srgbClr val="FF0000"/>
                  </a:solidFill>
                </a:rPr>
                <a:t>10</a:t>
              </a:r>
            </a:p>
          </p:txBody>
        </p:sp>
        <p:sp>
          <p:nvSpPr>
            <p:cNvPr id="6" name="Rounded Rectangle 5"/>
            <p:cNvSpPr/>
            <p:nvPr/>
          </p:nvSpPr>
          <p:spPr bwMode="auto">
            <a:xfrm>
              <a:off x="2361695" y="5486400"/>
              <a:ext cx="2210305" cy="762000"/>
            </a:xfrm>
            <a:prstGeom prst="roundRect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90600" y="3124200"/>
          <a:ext cx="2835274" cy="20114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5842"/>
                <a:gridCol w="274381"/>
                <a:gridCol w="365842"/>
                <a:gridCol w="274381"/>
                <a:gridCol w="365842"/>
                <a:gridCol w="274381"/>
                <a:gridCol w="914605"/>
              </a:tblGrid>
              <a:tr h="457128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60" marR="91460" marT="45713" marB="4571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60" marR="91460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60" marR="91460" marT="45713" marB="4571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60" marR="91460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60" marR="91460" marT="45713" marB="4571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60" marR="91460" marT="45713" marB="4571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60" marR="91460" marT="45713" marB="45713" anchor="ctr"/>
                </a:tc>
              </a:tr>
              <a:tr h="4571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r>
                        <a:rPr lang="en-US" sz="1400" b="1" baseline="30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1460" marR="91460" marT="45713" marB="4571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baseline="30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60" marR="91460" marT="45713" marB="4571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r>
                        <a:rPr lang="en-US" sz="1400" b="1" baseline="30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60" marR="91460" marT="45713" marB="4571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baseline="30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60" marR="91460" marT="45713" marB="4571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r>
                        <a:rPr lang="en-US" sz="1400" b="1" baseline="300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1460" marR="91460" marT="45713" marB="4571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60" marR="91460" marT="45713" marB="4571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60" marR="91460" marT="45713" marB="45713" anchor="ctr"/>
                </a:tc>
              </a:tr>
              <a:tr h="45712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60" marR="91460" marT="45713" marB="4571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60" marR="91460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60" marR="91460" marT="45713" marB="4571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60" marR="91460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60" marR="91460" marT="45713" marB="4571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60" marR="91460" marT="45713" marB="4571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60" marR="91460" marT="45713" marB="45713" anchor="ctr"/>
                </a:tc>
              </a:tr>
              <a:tr h="63997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60" marR="91460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60" marR="91460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60" marR="91460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60" marR="91460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60" marR="91460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=</a:t>
                      </a:r>
                      <a:endParaRPr lang="en-US" sz="1800" dirty="0"/>
                    </a:p>
                  </a:txBody>
                  <a:tcPr marL="91460" marR="91460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</a:rPr>
                        <a:t>92</a:t>
                      </a:r>
                      <a:r>
                        <a:rPr lang="en-US" sz="2400" b="0" baseline="-250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2400" b="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91460" marR="91460" marT="45713" marB="45713" anchor="ctr"/>
                </a:tc>
              </a:tr>
            </a:tbl>
          </a:graphicData>
        </a:graphic>
      </p:graphicFrame>
      <p:sp>
        <p:nvSpPr>
          <p:cNvPr id="23586" name="TextBox 5"/>
          <p:cNvSpPr txBox="1">
            <a:spLocks noChangeArrowheads="1"/>
          </p:cNvSpPr>
          <p:nvPr/>
        </p:nvSpPr>
        <p:spPr bwMode="auto">
          <a:xfrm>
            <a:off x="457200" y="2647950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i="1"/>
              <a:t>Solution</a:t>
            </a:r>
            <a:r>
              <a:rPr lang="en-US" sz="2000"/>
              <a:t>: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C9B052-99C8-4593-83CF-C7D802BFD07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Decimal ↔ Hexadecimal Conversion</a:t>
            </a:r>
          </a:p>
        </p:txBody>
      </p:sp>
      <p:sp>
        <p:nvSpPr>
          <p:cNvPr id="3076" name="Content Placeholder 2"/>
          <p:cNvSpPr txBox="1">
            <a:spLocks/>
          </p:cNvSpPr>
          <p:nvPr/>
        </p:nvSpPr>
        <p:spPr bwMode="auto">
          <a:xfrm>
            <a:off x="457200" y="1447800"/>
            <a:ext cx="82296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39763" indent="-365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 eaLnBrk="1" hangingPunct="1">
              <a:spcAft>
                <a:spcPts val="600"/>
              </a:spcAft>
            </a:pPr>
            <a:r>
              <a:rPr lang="en-US" sz="2000"/>
              <a:t>The Process: Successive Division</a:t>
            </a:r>
          </a:p>
          <a:p>
            <a:pPr lvl="1" eaLnBrk="1" hangingPunct="1">
              <a:spcAft>
                <a:spcPts val="600"/>
              </a:spcAft>
              <a:buFontTx/>
              <a:buChar char="•"/>
            </a:pPr>
            <a:r>
              <a:rPr lang="en-US" sz="2000"/>
              <a:t>Divide the decimal number by </a:t>
            </a:r>
            <a:r>
              <a:rPr lang="en-US" sz="2000" b="1">
                <a:solidFill>
                  <a:srgbClr val="FF0000"/>
                </a:solidFill>
              </a:rPr>
              <a:t>16</a:t>
            </a:r>
            <a:r>
              <a:rPr lang="en-US" sz="2000"/>
              <a:t>; the remainder is the LSB of the </a:t>
            </a:r>
            <a:r>
              <a:rPr lang="en-US" sz="2000" b="1">
                <a:solidFill>
                  <a:srgbClr val="FF0000"/>
                </a:solidFill>
              </a:rPr>
              <a:t>hexadecimal</a:t>
            </a:r>
            <a:r>
              <a:rPr lang="en-US" sz="2000"/>
              <a:t> number.</a:t>
            </a:r>
          </a:p>
          <a:p>
            <a:pPr lvl="1" eaLnBrk="1" hangingPunct="1">
              <a:spcAft>
                <a:spcPts val="600"/>
              </a:spcAft>
              <a:buFontTx/>
              <a:buChar char="•"/>
            </a:pPr>
            <a:r>
              <a:rPr lang="en-US" sz="2000"/>
              <a:t>If the quotation is zero, the conversion is complete. Otherwise repeat step (a) using the quotation as the decimal number. The new remainder is the next most significant bit of the </a:t>
            </a:r>
            <a:r>
              <a:rPr lang="en-US" sz="2000" b="1">
                <a:solidFill>
                  <a:srgbClr val="FF0000"/>
                </a:solidFill>
              </a:rPr>
              <a:t>hexadecimal</a:t>
            </a:r>
            <a:r>
              <a:rPr lang="en-US" sz="2000"/>
              <a:t> number.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000"/>
              <a:t>Example:</a:t>
            </a:r>
          </a:p>
          <a:p>
            <a:pPr lvl="1" eaLnBrk="1" hangingPunct="1"/>
            <a:r>
              <a:rPr lang="en-US" sz="2000"/>
              <a:t>	Convert the decimal number 94</a:t>
            </a:r>
            <a:r>
              <a:rPr lang="en-US" sz="2000" baseline="-25000"/>
              <a:t>10</a:t>
            </a:r>
            <a:r>
              <a:rPr lang="en-US" sz="2000"/>
              <a:t> into its hexadecimal equivalent.</a:t>
            </a:r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936625" y="4983163"/>
          <a:ext cx="2320925" cy="1265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4" imgW="2145960" imgH="1168200" progId="Equation.3">
                  <p:embed/>
                </p:oleObj>
              </mc:Choice>
              <mc:Fallback>
                <p:oleObj name="Equation" r:id="rId4" imgW="2145960" imgH="1168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4983163"/>
                        <a:ext cx="2320925" cy="1265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77" name="Group 65"/>
          <p:cNvGrpSpPr>
            <a:grpSpLocks/>
          </p:cNvGrpSpPr>
          <p:nvPr/>
        </p:nvGrpSpPr>
        <p:grpSpPr bwMode="auto">
          <a:xfrm>
            <a:off x="4191000" y="5592763"/>
            <a:ext cx="1981200" cy="609600"/>
            <a:chOff x="5181600" y="5181600"/>
            <a:chExt cx="1981200" cy="609600"/>
          </a:xfrm>
        </p:grpSpPr>
        <p:sp>
          <p:nvSpPr>
            <p:cNvPr id="3079" name="TextBox 68"/>
            <p:cNvSpPr txBox="1">
              <a:spLocks noChangeArrowheads="1"/>
            </p:cNvSpPr>
            <p:nvPr/>
          </p:nvSpPr>
          <p:spPr bwMode="auto">
            <a:xfrm>
              <a:off x="5203037" y="5286345"/>
              <a:ext cx="181491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en-US" sz="2000">
                  <a:sym typeface="Symbol" pitchFamily="18" charset="2"/>
                </a:rPr>
                <a:t>  </a:t>
              </a:r>
              <a:r>
                <a:rPr lang="en-US" sz="2000">
                  <a:solidFill>
                    <a:srgbClr val="FF0000"/>
                  </a:solidFill>
                  <a:sym typeface="Symbol" pitchFamily="18" charset="2"/>
                </a:rPr>
                <a:t>94</a:t>
              </a:r>
              <a:r>
                <a:rPr lang="en-US" sz="2000" baseline="-25000">
                  <a:solidFill>
                    <a:srgbClr val="FF0000"/>
                  </a:solidFill>
                </a:rPr>
                <a:t>10</a:t>
              </a:r>
              <a:r>
                <a:rPr lang="en-US" sz="2000">
                  <a:solidFill>
                    <a:srgbClr val="FF0000"/>
                  </a:solidFill>
                </a:rPr>
                <a:t> </a:t>
              </a:r>
              <a:r>
                <a:rPr lang="en-US" sz="2000"/>
                <a:t>=</a:t>
              </a:r>
              <a:r>
                <a:rPr lang="en-US" sz="2000">
                  <a:solidFill>
                    <a:srgbClr val="FF0000"/>
                  </a:solidFill>
                </a:rPr>
                <a:t> 5E</a:t>
              </a:r>
              <a:r>
                <a:rPr lang="en-US" sz="2000" baseline="-25000">
                  <a:solidFill>
                    <a:srgbClr val="FF0000"/>
                  </a:solidFill>
                </a:rPr>
                <a:t>16</a:t>
              </a:r>
            </a:p>
          </p:txBody>
        </p:sp>
        <p:sp>
          <p:nvSpPr>
            <p:cNvPr id="7" name="Rounded Rectangle 6"/>
            <p:cNvSpPr/>
            <p:nvPr/>
          </p:nvSpPr>
          <p:spPr bwMode="auto">
            <a:xfrm>
              <a:off x="5181600" y="5181600"/>
              <a:ext cx="1981200" cy="609600"/>
            </a:xfrm>
            <a:prstGeom prst="roundRect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80D06-3F35-40C7-8B4F-EB1260A536E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Example: Decimal → Hex</a:t>
            </a:r>
          </a:p>
        </p:txBody>
      </p:sp>
      <p:sp>
        <p:nvSpPr>
          <p:cNvPr id="24579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82296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sz="2000" i="1"/>
              <a:t>Example</a:t>
            </a:r>
            <a:r>
              <a:rPr lang="en-US" sz="2000"/>
              <a:t>:</a:t>
            </a:r>
          </a:p>
          <a:p>
            <a:pPr lvl="1" eaLnBrk="1" hangingPunct="1"/>
            <a:r>
              <a:rPr lang="en-US" sz="2000"/>
              <a:t>Convert the decimal number 429</a:t>
            </a:r>
            <a:r>
              <a:rPr lang="en-US" sz="2000" baseline="-25000"/>
              <a:t>10</a:t>
            </a:r>
            <a:r>
              <a:rPr lang="en-US" sz="2000"/>
              <a:t> into its hexadecimal equivalent.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FDAF23-D2BF-4DFC-AB55-0482A9A556F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Example: Decimal → Hexadecimal</a:t>
            </a:r>
          </a:p>
        </p:txBody>
      </p:sp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81534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sz="2000" i="1"/>
              <a:t>Example</a:t>
            </a:r>
            <a:r>
              <a:rPr lang="en-US" sz="2000"/>
              <a:t>:</a:t>
            </a:r>
          </a:p>
          <a:p>
            <a:pPr lvl="1" eaLnBrk="1" hangingPunct="1"/>
            <a:r>
              <a:rPr lang="en-US" sz="2000"/>
              <a:t>Convert the decimal number 429</a:t>
            </a:r>
            <a:r>
              <a:rPr lang="en-US" sz="2000" baseline="-25000"/>
              <a:t>10</a:t>
            </a:r>
            <a:r>
              <a:rPr lang="en-US" sz="2000"/>
              <a:t> into its hexadecimal equivalent.</a:t>
            </a:r>
            <a:endParaRPr lang="en-US"/>
          </a:p>
        </p:txBody>
      </p:sp>
      <p:sp>
        <p:nvSpPr>
          <p:cNvPr id="4101" name="TextBox 5"/>
          <p:cNvSpPr txBox="1">
            <a:spLocks noChangeArrowheads="1"/>
          </p:cNvSpPr>
          <p:nvPr/>
        </p:nvSpPr>
        <p:spPr bwMode="auto">
          <a:xfrm>
            <a:off x="457200" y="2647950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i="1"/>
              <a:t>Solution</a:t>
            </a:r>
            <a:r>
              <a:rPr lang="en-US" sz="2000"/>
              <a:t>:</a:t>
            </a:r>
            <a:endParaRPr lang="en-US"/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990600" y="3200400"/>
          <a:ext cx="2787650" cy="193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4" imgW="2577960" imgH="1790640" progId="Equation.3">
                  <p:embed/>
                </p:oleObj>
              </mc:Choice>
              <mc:Fallback>
                <p:oleObj name="Equation" r:id="rId4" imgW="2577960" imgH="1790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200400"/>
                        <a:ext cx="2787650" cy="193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4624388" y="3862388"/>
            <a:ext cx="3194050" cy="609600"/>
            <a:chOff x="3838446" y="4114800"/>
            <a:chExt cx="3193503" cy="609600"/>
          </a:xfrm>
        </p:grpSpPr>
        <p:sp>
          <p:nvSpPr>
            <p:cNvPr id="4104" name="TextBox 68"/>
            <p:cNvSpPr txBox="1">
              <a:spLocks noChangeArrowheads="1"/>
            </p:cNvSpPr>
            <p:nvPr/>
          </p:nvSpPr>
          <p:spPr bwMode="auto">
            <a:xfrm>
              <a:off x="3838446" y="4219545"/>
              <a:ext cx="319350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en-US" sz="2000">
                  <a:sym typeface="Symbol" pitchFamily="18" charset="2"/>
                </a:rPr>
                <a:t>  </a:t>
              </a:r>
              <a:r>
                <a:rPr lang="en-US" sz="2000">
                  <a:solidFill>
                    <a:srgbClr val="FF0000"/>
                  </a:solidFill>
                  <a:sym typeface="Symbol" pitchFamily="18" charset="2"/>
                </a:rPr>
                <a:t>429</a:t>
              </a:r>
              <a:r>
                <a:rPr lang="en-US" sz="2000" baseline="-25000">
                  <a:solidFill>
                    <a:srgbClr val="FF0000"/>
                  </a:solidFill>
                </a:rPr>
                <a:t>10</a:t>
              </a:r>
              <a:r>
                <a:rPr lang="en-US" sz="2000">
                  <a:solidFill>
                    <a:srgbClr val="FF0000"/>
                  </a:solidFill>
                </a:rPr>
                <a:t> </a:t>
              </a:r>
              <a:r>
                <a:rPr lang="en-US" sz="2000"/>
                <a:t>=</a:t>
              </a:r>
              <a:r>
                <a:rPr lang="en-US" sz="2000">
                  <a:solidFill>
                    <a:srgbClr val="FF0000"/>
                  </a:solidFill>
                </a:rPr>
                <a:t> 1AD</a:t>
              </a:r>
              <a:r>
                <a:rPr lang="en-US" sz="2000" baseline="-25000">
                  <a:solidFill>
                    <a:srgbClr val="FF0000"/>
                  </a:solidFill>
                </a:rPr>
                <a:t>16</a:t>
              </a:r>
              <a:r>
                <a:rPr lang="en-US" sz="2000"/>
                <a:t> = </a:t>
              </a:r>
              <a:r>
                <a:rPr lang="en-US" sz="2000">
                  <a:solidFill>
                    <a:srgbClr val="FF0000"/>
                  </a:solidFill>
                </a:rPr>
                <a:t>1AD</a:t>
              </a:r>
              <a:r>
                <a:rPr lang="en-US" sz="2000" baseline="-25000">
                  <a:solidFill>
                    <a:srgbClr val="FF0000"/>
                  </a:solidFill>
                </a:rPr>
                <a:t>H</a:t>
              </a:r>
              <a:r>
                <a:rPr lang="en-US" sz="2000"/>
                <a:t> </a:t>
              </a:r>
              <a:endParaRPr lang="en-US" sz="2000" baseline="-25000">
                <a:solidFill>
                  <a:srgbClr val="FF0000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 bwMode="auto">
            <a:xfrm>
              <a:off x="3962250" y="4114800"/>
              <a:ext cx="2999861" cy="609600"/>
            </a:xfrm>
            <a:prstGeom prst="roundRect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CF4479-07CC-4B3F-BF96-B2470690BEF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Hexadecimal ↔ Decimal Process</a:t>
            </a:r>
          </a:p>
        </p:txBody>
      </p:sp>
      <p:sp>
        <p:nvSpPr>
          <p:cNvPr id="25603" name="Content Placeholder 2"/>
          <p:cNvSpPr txBox="1">
            <a:spLocks/>
          </p:cNvSpPr>
          <p:nvPr/>
        </p:nvSpPr>
        <p:spPr bwMode="auto">
          <a:xfrm>
            <a:off x="457200" y="1447800"/>
            <a:ext cx="82296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39763" indent="-365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 eaLnBrk="1" hangingPunct="1">
              <a:spcAft>
                <a:spcPts val="600"/>
              </a:spcAft>
            </a:pPr>
            <a:r>
              <a:rPr lang="en-US" sz="2000" dirty="0"/>
              <a:t>The Process: Weighted Multiplication</a:t>
            </a:r>
          </a:p>
          <a:p>
            <a:pPr lvl="1" eaLnBrk="1" hangingPunct="1">
              <a:spcAft>
                <a:spcPts val="600"/>
              </a:spcAft>
              <a:buFontTx/>
              <a:buChar char="•"/>
            </a:pPr>
            <a:r>
              <a:rPr lang="en-US" sz="2000" dirty="0"/>
              <a:t>Multiply each bit of the </a:t>
            </a:r>
            <a:r>
              <a:rPr lang="en-US" sz="2000" b="1" dirty="0">
                <a:solidFill>
                  <a:srgbClr val="FF0000"/>
                </a:solidFill>
              </a:rPr>
              <a:t>hexadecimal</a:t>
            </a:r>
            <a:r>
              <a:rPr lang="en-US" sz="2000" dirty="0"/>
              <a:t> number by its corresponding bit-weighting factor (i.e., Bit-0→16</a:t>
            </a:r>
            <a:r>
              <a:rPr lang="en-US" sz="2000" baseline="30000" dirty="0"/>
              <a:t>0</a:t>
            </a:r>
            <a:r>
              <a:rPr lang="en-US" sz="2000" dirty="0"/>
              <a:t>=1; Bit-1→16</a:t>
            </a:r>
            <a:r>
              <a:rPr lang="en-US" sz="2000" baseline="30000" dirty="0"/>
              <a:t>1</a:t>
            </a:r>
            <a:r>
              <a:rPr lang="en-US" sz="2000" dirty="0"/>
              <a:t>=16; Bit-2→16</a:t>
            </a:r>
            <a:r>
              <a:rPr lang="en-US" sz="2000" baseline="30000" dirty="0"/>
              <a:t>2</a:t>
            </a:r>
            <a:r>
              <a:rPr lang="en-US" sz="2000" dirty="0"/>
              <a:t>=256; etc.). </a:t>
            </a:r>
          </a:p>
          <a:p>
            <a:pPr lvl="1" eaLnBrk="1" hangingPunct="1">
              <a:spcAft>
                <a:spcPts val="600"/>
              </a:spcAft>
              <a:buFontTx/>
              <a:buChar char="•"/>
            </a:pPr>
            <a:r>
              <a:rPr lang="en-US" sz="2000" dirty="0"/>
              <a:t>Sum up all of the products in step (a) to get the decimal number.  </a:t>
            </a:r>
          </a:p>
          <a:p>
            <a:pPr lvl="1" eaLnBrk="1" hangingPunct="1"/>
            <a:endParaRPr lang="en-US" sz="2000" dirty="0"/>
          </a:p>
          <a:p>
            <a:pPr lvl="1" eaLnBrk="1" hangingPunct="1"/>
            <a:r>
              <a:rPr lang="en-US" sz="2000" dirty="0"/>
              <a:t>Example:</a:t>
            </a:r>
          </a:p>
          <a:p>
            <a:pPr lvl="1" eaLnBrk="1" hangingPunct="1"/>
            <a:r>
              <a:rPr lang="en-US" sz="2000" dirty="0"/>
              <a:t>	Convert the octal number 5E</a:t>
            </a:r>
            <a:r>
              <a:rPr lang="en-US" sz="2000" baseline="-25000" dirty="0"/>
              <a:t>16</a:t>
            </a:r>
            <a:r>
              <a:rPr lang="en-US" sz="2000" dirty="0"/>
              <a:t> into its decimal equivalent.</a:t>
            </a:r>
          </a:p>
        </p:txBody>
      </p:sp>
      <p:grpSp>
        <p:nvGrpSpPr>
          <p:cNvPr id="25604" name="Group 9"/>
          <p:cNvGrpSpPr>
            <a:grpSpLocks/>
          </p:cNvGrpSpPr>
          <p:nvPr/>
        </p:nvGrpSpPr>
        <p:grpSpPr bwMode="auto">
          <a:xfrm>
            <a:off x="5562600" y="4648200"/>
            <a:ext cx="2133600" cy="609600"/>
            <a:chOff x="5562600" y="4648200"/>
            <a:chExt cx="2133600" cy="609600"/>
          </a:xfrm>
        </p:grpSpPr>
        <p:sp>
          <p:nvSpPr>
            <p:cNvPr id="25629" name="TextBox 68"/>
            <p:cNvSpPr txBox="1">
              <a:spLocks noChangeArrowheads="1"/>
            </p:cNvSpPr>
            <p:nvPr/>
          </p:nvSpPr>
          <p:spPr bwMode="auto">
            <a:xfrm>
              <a:off x="5659905" y="4752945"/>
              <a:ext cx="193354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en-US" sz="2000">
                  <a:sym typeface="Symbol" pitchFamily="18" charset="2"/>
                </a:rPr>
                <a:t>  </a:t>
              </a:r>
              <a:r>
                <a:rPr lang="en-US" sz="2000">
                  <a:solidFill>
                    <a:srgbClr val="FF0000"/>
                  </a:solidFill>
                  <a:sym typeface="Symbol" pitchFamily="18" charset="2"/>
                </a:rPr>
                <a:t>5E</a:t>
              </a:r>
              <a:r>
                <a:rPr lang="en-US" sz="2000" baseline="-25000">
                  <a:solidFill>
                    <a:srgbClr val="FF0000"/>
                  </a:solidFill>
                  <a:sym typeface="Symbol" pitchFamily="18" charset="2"/>
                </a:rPr>
                <a:t> 16</a:t>
              </a:r>
              <a:r>
                <a:rPr lang="en-US" sz="2000">
                  <a:solidFill>
                    <a:srgbClr val="FF0000"/>
                  </a:solidFill>
                </a:rPr>
                <a:t> </a:t>
              </a:r>
              <a:r>
                <a:rPr lang="en-US" sz="2000"/>
                <a:t>=</a:t>
              </a:r>
              <a:r>
                <a:rPr lang="en-US" sz="2000">
                  <a:solidFill>
                    <a:srgbClr val="FF0000"/>
                  </a:solidFill>
                </a:rPr>
                <a:t>  94</a:t>
              </a:r>
              <a:r>
                <a:rPr lang="en-US" sz="2000" baseline="-25000">
                  <a:solidFill>
                    <a:srgbClr val="FF0000"/>
                  </a:solidFill>
                </a:rPr>
                <a:t>10</a:t>
              </a:r>
            </a:p>
          </p:txBody>
        </p:sp>
        <p:sp>
          <p:nvSpPr>
            <p:cNvPr id="6" name="Rounded Rectangle 5"/>
            <p:cNvSpPr/>
            <p:nvPr/>
          </p:nvSpPr>
          <p:spPr bwMode="auto">
            <a:xfrm>
              <a:off x="5562600" y="4648200"/>
              <a:ext cx="2133600" cy="609600"/>
            </a:xfrm>
            <a:prstGeom prst="round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06488" y="4373563"/>
          <a:ext cx="2398712" cy="16462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8034"/>
                <a:gridCol w="343525"/>
                <a:gridCol w="458034"/>
                <a:gridCol w="343525"/>
                <a:gridCol w="795594"/>
              </a:tblGrid>
              <a:tr h="457288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6" marR="91436"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6" marR="91436" marT="45729" marB="45729" anchor="ctr"/>
                </a:tc>
              </a:tr>
              <a:tr h="3658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r>
                        <a:rPr lang="en-US" sz="1400" b="1" baseline="30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36" marR="91436" marT="45729" marB="4572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baseline="30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29" marB="4572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r>
                        <a:rPr lang="en-US" sz="1400" b="1" baseline="300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1436" marR="91436"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6" marR="91436"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6" marR="91436" marT="45729" marB="45729" anchor="ctr"/>
                </a:tc>
              </a:tr>
              <a:tr h="36583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6" marR="91436"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6" marR="91436" marT="45729" marB="45729" anchor="ctr"/>
                </a:tc>
              </a:tr>
              <a:tr h="45728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=</a:t>
                      </a:r>
                      <a:endParaRPr lang="en-US" sz="1800" dirty="0"/>
                    </a:p>
                  </a:txBody>
                  <a:tcPr marL="91436" marR="91436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</a:rPr>
                        <a:t>94</a:t>
                      </a:r>
                      <a:r>
                        <a:rPr lang="en-US" sz="2400" b="0" baseline="-250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2400" b="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91436" marR="91436" marT="45729" marB="45729" anchor="ctr"/>
                </a:tc>
              </a:tr>
            </a:tbl>
          </a:graphicData>
        </a:graphic>
      </p:graphicFrame>
      <p:sp>
        <p:nvSpPr>
          <p:cNvPr id="8" name="Right Brace 7"/>
          <p:cNvSpPr/>
          <p:nvPr/>
        </p:nvSpPr>
        <p:spPr>
          <a:xfrm>
            <a:off x="2743200" y="4848225"/>
            <a:ext cx="304800" cy="685800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5627" name="TextBox 16"/>
          <p:cNvSpPr txBox="1">
            <a:spLocks noChangeArrowheads="1"/>
          </p:cNvSpPr>
          <p:nvPr/>
        </p:nvSpPr>
        <p:spPr bwMode="auto">
          <a:xfrm>
            <a:off x="2895600" y="4953000"/>
            <a:ext cx="1752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/>
              <a:t>Bit-Weighting </a:t>
            </a:r>
          </a:p>
          <a:p>
            <a:pPr algn="ctr" eaLnBrk="1" hangingPunct="1"/>
            <a:r>
              <a:rPr lang="en-US" sz="1600"/>
              <a:t>Factors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3BB160-B715-4AC4-A7CA-7F8A2CD0CB8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Example: Hexadecimal → Decimal</a:t>
            </a:r>
          </a:p>
        </p:txBody>
      </p:sp>
      <p:sp>
        <p:nvSpPr>
          <p:cNvPr id="26627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81534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sz="2000" i="1"/>
              <a:t>Example</a:t>
            </a:r>
            <a:r>
              <a:rPr lang="en-US" sz="2000"/>
              <a:t>:</a:t>
            </a:r>
          </a:p>
          <a:p>
            <a:pPr lvl="1" eaLnBrk="1" hangingPunct="1"/>
            <a:r>
              <a:rPr lang="en-US" sz="2000"/>
              <a:t>Convert the hexadecimal number B2E</a:t>
            </a:r>
            <a:r>
              <a:rPr lang="en-US" sz="2000" baseline="-25000"/>
              <a:t>H</a:t>
            </a:r>
            <a:r>
              <a:rPr lang="en-US" sz="2000"/>
              <a:t> into its decimal equivalent.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045BFE-CD46-463E-A5FA-B04B23476EF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Example: Hexadecimal → Decimal</a:t>
            </a:r>
          </a:p>
        </p:txBody>
      </p:sp>
      <p:sp>
        <p:nvSpPr>
          <p:cNvPr id="27651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81534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sz="2000" i="1"/>
              <a:t>Example</a:t>
            </a:r>
            <a:r>
              <a:rPr lang="en-US" sz="2000"/>
              <a:t>:</a:t>
            </a:r>
          </a:p>
          <a:p>
            <a:pPr lvl="1" eaLnBrk="1" hangingPunct="1"/>
            <a:r>
              <a:rPr lang="en-US" sz="2000"/>
              <a:t>Convert the hexadecimal number B2E</a:t>
            </a:r>
            <a:r>
              <a:rPr lang="en-US" sz="2000" baseline="-25000"/>
              <a:t>H</a:t>
            </a:r>
            <a:r>
              <a:rPr lang="en-US" sz="2000"/>
              <a:t> into its decimal equivalent.</a:t>
            </a:r>
            <a:endParaRPr lang="en-US"/>
          </a:p>
        </p:txBody>
      </p:sp>
      <p:grpSp>
        <p:nvGrpSpPr>
          <p:cNvPr id="27652" name="Group 10"/>
          <p:cNvGrpSpPr>
            <a:grpSpLocks/>
          </p:cNvGrpSpPr>
          <p:nvPr/>
        </p:nvGrpSpPr>
        <p:grpSpPr bwMode="auto">
          <a:xfrm>
            <a:off x="5184775" y="3709988"/>
            <a:ext cx="2563813" cy="762000"/>
            <a:chOff x="5208493" y="3733800"/>
            <a:chExt cx="2563907" cy="762000"/>
          </a:xfrm>
        </p:grpSpPr>
        <p:sp>
          <p:nvSpPr>
            <p:cNvPr id="27684" name="TextBox 68"/>
            <p:cNvSpPr txBox="1">
              <a:spLocks noChangeArrowheads="1"/>
            </p:cNvSpPr>
            <p:nvPr/>
          </p:nvSpPr>
          <p:spPr bwMode="auto">
            <a:xfrm>
              <a:off x="5208493" y="3886200"/>
              <a:ext cx="252825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buFont typeface="Symbol" pitchFamily="18" charset="2"/>
                <a:buChar char="\"/>
              </a:pPr>
              <a:r>
                <a:rPr lang="en-US" sz="2400">
                  <a:sym typeface="Symbol" pitchFamily="18" charset="2"/>
                </a:rPr>
                <a:t> </a:t>
              </a:r>
              <a:r>
                <a:rPr lang="en-US" sz="2400">
                  <a:solidFill>
                    <a:srgbClr val="FF0000"/>
                  </a:solidFill>
                  <a:sym typeface="Symbol" pitchFamily="18" charset="2"/>
                </a:rPr>
                <a:t>B2E</a:t>
              </a:r>
              <a:r>
                <a:rPr lang="en-US" sz="2400" baseline="-25000">
                  <a:solidFill>
                    <a:srgbClr val="FF0000"/>
                  </a:solidFill>
                  <a:sym typeface="Symbol" pitchFamily="18" charset="2"/>
                </a:rPr>
                <a:t>H</a:t>
              </a:r>
              <a:r>
                <a:rPr lang="en-US" sz="2400"/>
                <a:t> = </a:t>
              </a:r>
              <a:r>
                <a:rPr lang="en-US" sz="2400">
                  <a:solidFill>
                    <a:srgbClr val="FF0000"/>
                  </a:solidFill>
                </a:rPr>
                <a:t>2862</a:t>
              </a:r>
              <a:r>
                <a:rPr lang="en-US" sz="2400" baseline="-25000">
                  <a:solidFill>
                    <a:srgbClr val="FF0000"/>
                  </a:solidFill>
                </a:rPr>
                <a:t>10</a:t>
              </a:r>
            </a:p>
          </p:txBody>
        </p:sp>
        <p:sp>
          <p:nvSpPr>
            <p:cNvPr id="6" name="Rounded Rectangle 5"/>
            <p:cNvSpPr/>
            <p:nvPr/>
          </p:nvSpPr>
          <p:spPr bwMode="auto">
            <a:xfrm>
              <a:off x="5257708" y="3733800"/>
              <a:ext cx="2514692" cy="762000"/>
            </a:xfrm>
            <a:prstGeom prst="roundRect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90600" y="3124200"/>
          <a:ext cx="3382962" cy="20114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589"/>
                <a:gridCol w="274294"/>
                <a:gridCol w="457157"/>
                <a:gridCol w="274294"/>
                <a:gridCol w="457157"/>
                <a:gridCol w="274294"/>
                <a:gridCol w="1097177"/>
              </a:tblGrid>
              <a:tr h="457128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13" marB="4571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13" marB="4571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13" marB="4571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1" marR="91431" marT="45713" marB="4571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1" marR="91431" marT="45713" marB="45713" anchor="ctr"/>
                </a:tc>
              </a:tr>
              <a:tr h="4571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r>
                        <a:rPr lang="en-US" sz="1400" b="1" baseline="30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1431" marR="91431" marT="45713" marB="4571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baseline="30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13" marB="4571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r>
                        <a:rPr lang="en-US" sz="1400" b="1" baseline="30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31" marR="91431" marT="45713" marB="4571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baseline="30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13" marB="4571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r>
                        <a:rPr lang="en-US" sz="1400" b="1" baseline="300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1431" marR="91431" marT="45713" marB="4571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1" marR="91431" marT="45713" marB="4571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1" marR="91431" marT="45713" marB="45713" anchor="ctr"/>
                </a:tc>
              </a:tr>
              <a:tr h="45712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256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13" marB="4571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13" marB="4571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13" marB="4571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1" marR="91431" marT="45713" marB="4571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1" marR="91431" marT="45713" marB="45713" anchor="ctr"/>
                </a:tc>
              </a:tr>
              <a:tr h="63997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2816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=</a:t>
                      </a:r>
                      <a:endParaRPr lang="en-US" sz="1800" dirty="0"/>
                    </a:p>
                  </a:txBody>
                  <a:tcPr marL="91431" marR="91431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</a:rPr>
                        <a:t>2862</a:t>
                      </a:r>
                      <a:r>
                        <a:rPr lang="en-US" sz="2400" b="0" baseline="-250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2400" b="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91431" marR="91431" marT="45713" marB="45713" anchor="ctr"/>
                </a:tc>
              </a:tr>
            </a:tbl>
          </a:graphicData>
        </a:graphic>
      </p:graphicFrame>
      <p:sp>
        <p:nvSpPr>
          <p:cNvPr id="27682" name="TextBox 5"/>
          <p:cNvSpPr txBox="1">
            <a:spLocks noChangeArrowheads="1"/>
          </p:cNvSpPr>
          <p:nvPr/>
        </p:nvSpPr>
        <p:spPr bwMode="auto">
          <a:xfrm>
            <a:off x="457200" y="2647950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i="1"/>
              <a:t>Solution</a:t>
            </a:r>
            <a:r>
              <a:rPr lang="en-US" sz="2000"/>
              <a:t>: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41DEA1-A721-48BE-8363-D7EFCF17B11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Example: Hexadecimal → Octal</a:t>
            </a:r>
          </a:p>
        </p:txBody>
      </p:sp>
      <p:sp>
        <p:nvSpPr>
          <p:cNvPr id="28675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76962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sz="2000" i="1"/>
              <a:t>Example</a:t>
            </a:r>
            <a:r>
              <a:rPr lang="en-US" sz="2000"/>
              <a:t>:</a:t>
            </a:r>
          </a:p>
          <a:p>
            <a:pPr lvl="1" eaLnBrk="1" hangingPunct="1"/>
            <a:r>
              <a:rPr lang="en-US" sz="2000"/>
              <a:t>Convert the hexadecimal number 5A</a:t>
            </a:r>
            <a:r>
              <a:rPr lang="en-US" sz="2000" baseline="-25000"/>
              <a:t>H</a:t>
            </a:r>
            <a:r>
              <a:rPr lang="en-US" sz="2000"/>
              <a:t> into its octal equivalent.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B1CFD8-BC96-4530-B78B-7898BF17FB1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What, More Number Systems?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sz="2400" smtClean="0"/>
              <a:t>Why do we need more number systems?</a:t>
            </a:r>
          </a:p>
          <a:p>
            <a:pPr marL="463550" lvl="1" indent="-238125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000" smtClean="0"/>
              <a:t>Humans understand decimal</a:t>
            </a:r>
          </a:p>
          <a:p>
            <a:pPr marL="463550" lvl="1" indent="-238125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en-US" sz="2000" smtClean="0"/>
          </a:p>
          <a:p>
            <a:pPr marL="463550" lvl="1" indent="-238125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000" smtClean="0"/>
              <a:t>                Digital electronics (computers) understand binary</a:t>
            </a:r>
          </a:p>
          <a:p>
            <a:pPr marL="463550" lvl="1" indent="-238125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en-US" sz="2000" smtClean="0"/>
          </a:p>
          <a:p>
            <a:pPr marL="463550" lvl="1" indent="-238125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000" smtClean="0"/>
              <a:t>Since computers have 32, 64, and even 128 bit busses, displaying numbers in binary is cumbersome.</a:t>
            </a:r>
          </a:p>
          <a:p>
            <a:pPr marL="463550" lvl="1" indent="-238125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000" smtClean="0"/>
              <a:t>Data on a 32 bit data bus would look like the following:</a:t>
            </a:r>
          </a:p>
          <a:p>
            <a:pPr marL="463550" lvl="1" indent="-238125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sz="1800" smtClean="0"/>
              <a:t>			</a:t>
            </a:r>
            <a:r>
              <a:rPr lang="en-US" sz="1800" b="1" smtClean="0"/>
              <a:t>0110 1001 0111 0001 0011 0100 1100 1010</a:t>
            </a:r>
          </a:p>
          <a:p>
            <a:pPr marL="463550" lvl="1" indent="-238125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000" smtClean="0"/>
              <a:t>Hexadecimal (base 16) and octal (base 8) number systems are used to represent binary data in a more compact form.</a:t>
            </a:r>
          </a:p>
          <a:p>
            <a:pPr marL="463550" lvl="1" indent="-238125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000" smtClean="0"/>
              <a:t>This presentation will present an overview of the process for converting numbers between the decimal number system and the hexadecimal &amp; octal number systems.</a:t>
            </a:r>
            <a:endParaRPr lang="en-US" sz="2400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  <p:grpSp>
        <p:nvGrpSpPr>
          <p:cNvPr id="15364" name="Group 3"/>
          <p:cNvGrpSpPr>
            <a:grpSpLocks/>
          </p:cNvGrpSpPr>
          <p:nvPr/>
        </p:nvGrpSpPr>
        <p:grpSpPr bwMode="auto">
          <a:xfrm>
            <a:off x="4114800" y="1797050"/>
            <a:ext cx="1851025" cy="868363"/>
            <a:chOff x="3810000" y="3016250"/>
            <a:chExt cx="1850443" cy="868363"/>
          </a:xfrm>
        </p:grpSpPr>
        <p:grpSp>
          <p:nvGrpSpPr>
            <p:cNvPr id="15369" name="Group 7"/>
            <p:cNvGrpSpPr>
              <a:grpSpLocks noChangeAspect="1"/>
            </p:cNvGrpSpPr>
            <p:nvPr/>
          </p:nvGrpSpPr>
          <p:grpSpPr bwMode="auto">
            <a:xfrm>
              <a:off x="4068650" y="3016250"/>
              <a:ext cx="1358535" cy="565150"/>
              <a:chOff x="2255" y="1900"/>
              <a:chExt cx="1250" cy="520"/>
            </a:xfrm>
          </p:grpSpPr>
          <p:sp>
            <p:nvSpPr>
              <p:cNvPr id="15371" name="AutoShape 6"/>
              <p:cNvSpPr>
                <a:spLocks noChangeAspect="1" noChangeArrowheads="1" noTextEdit="1"/>
              </p:cNvSpPr>
              <p:nvPr/>
            </p:nvSpPr>
            <p:spPr bwMode="auto">
              <a:xfrm>
                <a:off x="2255" y="1900"/>
                <a:ext cx="1250" cy="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2" name="Freeform 8"/>
              <p:cNvSpPr>
                <a:spLocks/>
              </p:cNvSpPr>
              <p:nvPr/>
            </p:nvSpPr>
            <p:spPr bwMode="auto">
              <a:xfrm>
                <a:off x="2583" y="2168"/>
                <a:ext cx="106" cy="116"/>
              </a:xfrm>
              <a:custGeom>
                <a:avLst/>
                <a:gdLst>
                  <a:gd name="T0" fmla="*/ 10 w 106"/>
                  <a:gd name="T1" fmla="*/ 116 h 116"/>
                  <a:gd name="T2" fmla="*/ 10 w 106"/>
                  <a:gd name="T3" fmla="*/ 116 h 116"/>
                  <a:gd name="T4" fmla="*/ 18 w 106"/>
                  <a:gd name="T5" fmla="*/ 114 h 116"/>
                  <a:gd name="T6" fmla="*/ 38 w 106"/>
                  <a:gd name="T7" fmla="*/ 104 h 116"/>
                  <a:gd name="T8" fmla="*/ 60 w 106"/>
                  <a:gd name="T9" fmla="*/ 92 h 116"/>
                  <a:gd name="T10" fmla="*/ 70 w 106"/>
                  <a:gd name="T11" fmla="*/ 84 h 116"/>
                  <a:gd name="T12" fmla="*/ 78 w 106"/>
                  <a:gd name="T13" fmla="*/ 76 h 116"/>
                  <a:gd name="T14" fmla="*/ 78 w 106"/>
                  <a:gd name="T15" fmla="*/ 76 h 116"/>
                  <a:gd name="T16" fmla="*/ 98 w 106"/>
                  <a:gd name="T17" fmla="*/ 46 h 116"/>
                  <a:gd name="T18" fmla="*/ 106 w 106"/>
                  <a:gd name="T19" fmla="*/ 34 h 116"/>
                  <a:gd name="T20" fmla="*/ 104 w 106"/>
                  <a:gd name="T21" fmla="*/ 0 h 116"/>
                  <a:gd name="T22" fmla="*/ 104 w 106"/>
                  <a:gd name="T23" fmla="*/ 0 h 116"/>
                  <a:gd name="T24" fmla="*/ 102 w 106"/>
                  <a:gd name="T25" fmla="*/ 8 h 116"/>
                  <a:gd name="T26" fmla="*/ 92 w 106"/>
                  <a:gd name="T27" fmla="*/ 24 h 116"/>
                  <a:gd name="T28" fmla="*/ 86 w 106"/>
                  <a:gd name="T29" fmla="*/ 32 h 116"/>
                  <a:gd name="T30" fmla="*/ 80 w 106"/>
                  <a:gd name="T31" fmla="*/ 40 h 116"/>
                  <a:gd name="T32" fmla="*/ 72 w 106"/>
                  <a:gd name="T33" fmla="*/ 46 h 116"/>
                  <a:gd name="T34" fmla="*/ 66 w 106"/>
                  <a:gd name="T35" fmla="*/ 48 h 116"/>
                  <a:gd name="T36" fmla="*/ 66 w 106"/>
                  <a:gd name="T37" fmla="*/ 48 h 116"/>
                  <a:gd name="T38" fmla="*/ 56 w 106"/>
                  <a:gd name="T39" fmla="*/ 48 h 116"/>
                  <a:gd name="T40" fmla="*/ 46 w 106"/>
                  <a:gd name="T41" fmla="*/ 46 h 116"/>
                  <a:gd name="T42" fmla="*/ 26 w 106"/>
                  <a:gd name="T43" fmla="*/ 38 h 116"/>
                  <a:gd name="T44" fmla="*/ 0 w 106"/>
                  <a:gd name="T45" fmla="*/ 26 h 116"/>
                  <a:gd name="T46" fmla="*/ 6 w 106"/>
                  <a:gd name="T47" fmla="*/ 92 h 116"/>
                  <a:gd name="T48" fmla="*/ 10 w 106"/>
                  <a:gd name="T49" fmla="*/ 116 h 116"/>
                  <a:gd name="T50" fmla="*/ 10 w 106"/>
                  <a:gd name="T51" fmla="*/ 116 h 11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06"/>
                  <a:gd name="T79" fmla="*/ 0 h 116"/>
                  <a:gd name="T80" fmla="*/ 106 w 106"/>
                  <a:gd name="T81" fmla="*/ 116 h 11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06" h="116">
                    <a:moveTo>
                      <a:pt x="10" y="116"/>
                    </a:moveTo>
                    <a:lnTo>
                      <a:pt x="10" y="116"/>
                    </a:lnTo>
                    <a:lnTo>
                      <a:pt x="18" y="114"/>
                    </a:lnTo>
                    <a:lnTo>
                      <a:pt x="38" y="104"/>
                    </a:lnTo>
                    <a:lnTo>
                      <a:pt x="60" y="92"/>
                    </a:lnTo>
                    <a:lnTo>
                      <a:pt x="70" y="84"/>
                    </a:lnTo>
                    <a:lnTo>
                      <a:pt x="78" y="76"/>
                    </a:lnTo>
                    <a:lnTo>
                      <a:pt x="98" y="46"/>
                    </a:lnTo>
                    <a:lnTo>
                      <a:pt x="106" y="34"/>
                    </a:lnTo>
                    <a:lnTo>
                      <a:pt x="104" y="0"/>
                    </a:lnTo>
                    <a:lnTo>
                      <a:pt x="102" y="8"/>
                    </a:lnTo>
                    <a:lnTo>
                      <a:pt x="92" y="24"/>
                    </a:lnTo>
                    <a:lnTo>
                      <a:pt x="86" y="32"/>
                    </a:lnTo>
                    <a:lnTo>
                      <a:pt x="80" y="40"/>
                    </a:lnTo>
                    <a:lnTo>
                      <a:pt x="72" y="46"/>
                    </a:lnTo>
                    <a:lnTo>
                      <a:pt x="66" y="48"/>
                    </a:lnTo>
                    <a:lnTo>
                      <a:pt x="56" y="48"/>
                    </a:lnTo>
                    <a:lnTo>
                      <a:pt x="46" y="46"/>
                    </a:lnTo>
                    <a:lnTo>
                      <a:pt x="26" y="38"/>
                    </a:lnTo>
                    <a:lnTo>
                      <a:pt x="0" y="26"/>
                    </a:lnTo>
                    <a:lnTo>
                      <a:pt x="6" y="92"/>
                    </a:lnTo>
                    <a:lnTo>
                      <a:pt x="10" y="1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3" name="Freeform 9"/>
              <p:cNvSpPr>
                <a:spLocks/>
              </p:cNvSpPr>
              <p:nvPr/>
            </p:nvSpPr>
            <p:spPr bwMode="auto">
              <a:xfrm>
                <a:off x="2543" y="2194"/>
                <a:ext cx="68" cy="108"/>
              </a:xfrm>
              <a:custGeom>
                <a:avLst/>
                <a:gdLst>
                  <a:gd name="T0" fmla="*/ 36 w 68"/>
                  <a:gd name="T1" fmla="*/ 108 h 108"/>
                  <a:gd name="T2" fmla="*/ 36 w 68"/>
                  <a:gd name="T3" fmla="*/ 108 h 108"/>
                  <a:gd name="T4" fmla="*/ 44 w 68"/>
                  <a:gd name="T5" fmla="*/ 104 h 108"/>
                  <a:gd name="T6" fmla="*/ 50 w 68"/>
                  <a:gd name="T7" fmla="*/ 100 h 108"/>
                  <a:gd name="T8" fmla="*/ 58 w 68"/>
                  <a:gd name="T9" fmla="*/ 94 h 108"/>
                  <a:gd name="T10" fmla="*/ 64 w 68"/>
                  <a:gd name="T11" fmla="*/ 86 h 108"/>
                  <a:gd name="T12" fmla="*/ 68 w 68"/>
                  <a:gd name="T13" fmla="*/ 76 h 108"/>
                  <a:gd name="T14" fmla="*/ 68 w 68"/>
                  <a:gd name="T15" fmla="*/ 62 h 108"/>
                  <a:gd name="T16" fmla="*/ 64 w 68"/>
                  <a:gd name="T17" fmla="*/ 46 h 108"/>
                  <a:gd name="T18" fmla="*/ 64 w 68"/>
                  <a:gd name="T19" fmla="*/ 46 h 108"/>
                  <a:gd name="T20" fmla="*/ 58 w 68"/>
                  <a:gd name="T21" fmla="*/ 30 h 108"/>
                  <a:gd name="T22" fmla="*/ 50 w 68"/>
                  <a:gd name="T23" fmla="*/ 18 h 108"/>
                  <a:gd name="T24" fmla="*/ 44 w 68"/>
                  <a:gd name="T25" fmla="*/ 8 h 108"/>
                  <a:gd name="T26" fmla="*/ 38 w 68"/>
                  <a:gd name="T27" fmla="*/ 4 h 108"/>
                  <a:gd name="T28" fmla="*/ 32 w 68"/>
                  <a:gd name="T29" fmla="*/ 0 h 108"/>
                  <a:gd name="T30" fmla="*/ 26 w 68"/>
                  <a:gd name="T31" fmla="*/ 0 h 108"/>
                  <a:gd name="T32" fmla="*/ 18 w 68"/>
                  <a:gd name="T33" fmla="*/ 2 h 108"/>
                  <a:gd name="T34" fmla="*/ 10 w 68"/>
                  <a:gd name="T35" fmla="*/ 6 h 108"/>
                  <a:gd name="T36" fmla="*/ 10 w 68"/>
                  <a:gd name="T37" fmla="*/ 6 h 108"/>
                  <a:gd name="T38" fmla="*/ 4 w 68"/>
                  <a:gd name="T39" fmla="*/ 10 h 108"/>
                  <a:gd name="T40" fmla="*/ 2 w 68"/>
                  <a:gd name="T41" fmla="*/ 16 h 108"/>
                  <a:gd name="T42" fmla="*/ 0 w 68"/>
                  <a:gd name="T43" fmla="*/ 22 h 108"/>
                  <a:gd name="T44" fmla="*/ 2 w 68"/>
                  <a:gd name="T45" fmla="*/ 30 h 108"/>
                  <a:gd name="T46" fmla="*/ 6 w 68"/>
                  <a:gd name="T47" fmla="*/ 48 h 108"/>
                  <a:gd name="T48" fmla="*/ 14 w 68"/>
                  <a:gd name="T49" fmla="*/ 64 h 108"/>
                  <a:gd name="T50" fmla="*/ 14 w 68"/>
                  <a:gd name="T51" fmla="*/ 64 h 108"/>
                  <a:gd name="T52" fmla="*/ 20 w 68"/>
                  <a:gd name="T53" fmla="*/ 80 h 108"/>
                  <a:gd name="T54" fmla="*/ 28 w 68"/>
                  <a:gd name="T55" fmla="*/ 94 h 108"/>
                  <a:gd name="T56" fmla="*/ 36 w 68"/>
                  <a:gd name="T57" fmla="*/ 108 h 108"/>
                  <a:gd name="T58" fmla="*/ 36 w 68"/>
                  <a:gd name="T59" fmla="*/ 108 h 108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68"/>
                  <a:gd name="T91" fmla="*/ 0 h 108"/>
                  <a:gd name="T92" fmla="*/ 68 w 68"/>
                  <a:gd name="T93" fmla="*/ 108 h 108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68" h="108">
                    <a:moveTo>
                      <a:pt x="36" y="108"/>
                    </a:moveTo>
                    <a:lnTo>
                      <a:pt x="36" y="108"/>
                    </a:lnTo>
                    <a:lnTo>
                      <a:pt x="44" y="104"/>
                    </a:lnTo>
                    <a:lnTo>
                      <a:pt x="50" y="100"/>
                    </a:lnTo>
                    <a:lnTo>
                      <a:pt x="58" y="94"/>
                    </a:lnTo>
                    <a:lnTo>
                      <a:pt x="64" y="86"/>
                    </a:lnTo>
                    <a:lnTo>
                      <a:pt x="68" y="76"/>
                    </a:lnTo>
                    <a:lnTo>
                      <a:pt x="68" y="62"/>
                    </a:lnTo>
                    <a:lnTo>
                      <a:pt x="64" y="46"/>
                    </a:lnTo>
                    <a:lnTo>
                      <a:pt x="58" y="30"/>
                    </a:lnTo>
                    <a:lnTo>
                      <a:pt x="50" y="18"/>
                    </a:lnTo>
                    <a:lnTo>
                      <a:pt x="44" y="8"/>
                    </a:lnTo>
                    <a:lnTo>
                      <a:pt x="38" y="4"/>
                    </a:lnTo>
                    <a:lnTo>
                      <a:pt x="32" y="0"/>
                    </a:lnTo>
                    <a:lnTo>
                      <a:pt x="26" y="0"/>
                    </a:lnTo>
                    <a:lnTo>
                      <a:pt x="18" y="2"/>
                    </a:lnTo>
                    <a:lnTo>
                      <a:pt x="10" y="6"/>
                    </a:lnTo>
                    <a:lnTo>
                      <a:pt x="4" y="10"/>
                    </a:lnTo>
                    <a:lnTo>
                      <a:pt x="2" y="16"/>
                    </a:lnTo>
                    <a:lnTo>
                      <a:pt x="0" y="22"/>
                    </a:lnTo>
                    <a:lnTo>
                      <a:pt x="2" y="30"/>
                    </a:lnTo>
                    <a:lnTo>
                      <a:pt x="6" y="48"/>
                    </a:lnTo>
                    <a:lnTo>
                      <a:pt x="14" y="64"/>
                    </a:lnTo>
                    <a:lnTo>
                      <a:pt x="20" y="80"/>
                    </a:lnTo>
                    <a:lnTo>
                      <a:pt x="28" y="94"/>
                    </a:lnTo>
                    <a:lnTo>
                      <a:pt x="36" y="10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4" name="Freeform 10"/>
              <p:cNvSpPr>
                <a:spLocks noEditPoints="1"/>
              </p:cNvSpPr>
              <p:nvPr/>
            </p:nvSpPr>
            <p:spPr bwMode="auto">
              <a:xfrm>
                <a:off x="2537" y="2186"/>
                <a:ext cx="82" cy="124"/>
              </a:xfrm>
              <a:custGeom>
                <a:avLst/>
                <a:gdLst>
                  <a:gd name="T0" fmla="*/ 14 w 82"/>
                  <a:gd name="T1" fmla="*/ 6 h 124"/>
                  <a:gd name="T2" fmla="*/ 2 w 82"/>
                  <a:gd name="T3" fmla="*/ 18 h 124"/>
                  <a:gd name="T4" fmla="*/ 0 w 82"/>
                  <a:gd name="T5" fmla="*/ 34 h 124"/>
                  <a:gd name="T6" fmla="*/ 10 w 82"/>
                  <a:gd name="T7" fmla="*/ 66 h 124"/>
                  <a:gd name="T8" fmla="*/ 12 w 82"/>
                  <a:gd name="T9" fmla="*/ 76 h 124"/>
                  <a:gd name="T10" fmla="*/ 28 w 82"/>
                  <a:gd name="T11" fmla="*/ 106 h 124"/>
                  <a:gd name="T12" fmla="*/ 40 w 82"/>
                  <a:gd name="T13" fmla="*/ 124 h 124"/>
                  <a:gd name="T14" fmla="*/ 44 w 82"/>
                  <a:gd name="T15" fmla="*/ 122 h 124"/>
                  <a:gd name="T16" fmla="*/ 58 w 82"/>
                  <a:gd name="T17" fmla="*/ 116 h 124"/>
                  <a:gd name="T18" fmla="*/ 74 w 82"/>
                  <a:gd name="T19" fmla="*/ 102 h 124"/>
                  <a:gd name="T20" fmla="*/ 78 w 82"/>
                  <a:gd name="T21" fmla="*/ 96 h 124"/>
                  <a:gd name="T22" fmla="*/ 82 w 82"/>
                  <a:gd name="T23" fmla="*/ 76 h 124"/>
                  <a:gd name="T24" fmla="*/ 78 w 82"/>
                  <a:gd name="T25" fmla="*/ 52 h 124"/>
                  <a:gd name="T26" fmla="*/ 68 w 82"/>
                  <a:gd name="T27" fmla="*/ 32 h 124"/>
                  <a:gd name="T28" fmla="*/ 52 w 82"/>
                  <a:gd name="T29" fmla="*/ 8 h 124"/>
                  <a:gd name="T30" fmla="*/ 42 w 82"/>
                  <a:gd name="T31" fmla="*/ 2 h 124"/>
                  <a:gd name="T32" fmla="*/ 26 w 82"/>
                  <a:gd name="T33" fmla="*/ 2 h 124"/>
                  <a:gd name="T34" fmla="*/ 14 w 82"/>
                  <a:gd name="T35" fmla="*/ 6 h 124"/>
                  <a:gd name="T36" fmla="*/ 22 w 82"/>
                  <a:gd name="T37" fmla="*/ 60 h 124"/>
                  <a:gd name="T38" fmla="*/ 16 w 82"/>
                  <a:gd name="T39" fmla="*/ 42 h 124"/>
                  <a:gd name="T40" fmla="*/ 14 w 82"/>
                  <a:gd name="T41" fmla="*/ 30 h 124"/>
                  <a:gd name="T42" fmla="*/ 20 w 82"/>
                  <a:gd name="T43" fmla="*/ 20 h 124"/>
                  <a:gd name="T44" fmla="*/ 30 w 82"/>
                  <a:gd name="T45" fmla="*/ 16 h 124"/>
                  <a:gd name="T46" fmla="*/ 38 w 82"/>
                  <a:gd name="T47" fmla="*/ 16 h 124"/>
                  <a:gd name="T48" fmla="*/ 50 w 82"/>
                  <a:gd name="T49" fmla="*/ 28 h 124"/>
                  <a:gd name="T50" fmla="*/ 64 w 82"/>
                  <a:gd name="T51" fmla="*/ 56 h 124"/>
                  <a:gd name="T52" fmla="*/ 66 w 82"/>
                  <a:gd name="T53" fmla="*/ 66 h 124"/>
                  <a:gd name="T54" fmla="*/ 68 w 82"/>
                  <a:gd name="T55" fmla="*/ 76 h 124"/>
                  <a:gd name="T56" fmla="*/ 64 w 82"/>
                  <a:gd name="T57" fmla="*/ 90 h 124"/>
                  <a:gd name="T58" fmla="*/ 60 w 82"/>
                  <a:gd name="T59" fmla="*/ 96 h 124"/>
                  <a:gd name="T60" fmla="*/ 46 w 82"/>
                  <a:gd name="T61" fmla="*/ 106 h 124"/>
                  <a:gd name="T62" fmla="*/ 36 w 82"/>
                  <a:gd name="T63" fmla="*/ 92 h 124"/>
                  <a:gd name="T64" fmla="*/ 26 w 82"/>
                  <a:gd name="T65" fmla="*/ 70 h 12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82"/>
                  <a:gd name="T100" fmla="*/ 0 h 124"/>
                  <a:gd name="T101" fmla="*/ 82 w 82"/>
                  <a:gd name="T102" fmla="*/ 124 h 12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82" h="124">
                    <a:moveTo>
                      <a:pt x="14" y="6"/>
                    </a:moveTo>
                    <a:lnTo>
                      <a:pt x="14" y="6"/>
                    </a:lnTo>
                    <a:lnTo>
                      <a:pt x="6" y="12"/>
                    </a:lnTo>
                    <a:lnTo>
                      <a:pt x="2" y="18"/>
                    </a:lnTo>
                    <a:lnTo>
                      <a:pt x="0" y="26"/>
                    </a:lnTo>
                    <a:lnTo>
                      <a:pt x="0" y="34"/>
                    </a:lnTo>
                    <a:lnTo>
                      <a:pt x="2" y="50"/>
                    </a:lnTo>
                    <a:lnTo>
                      <a:pt x="10" y="66"/>
                    </a:lnTo>
                    <a:lnTo>
                      <a:pt x="12" y="76"/>
                    </a:lnTo>
                    <a:lnTo>
                      <a:pt x="20" y="92"/>
                    </a:lnTo>
                    <a:lnTo>
                      <a:pt x="28" y="106"/>
                    </a:lnTo>
                    <a:lnTo>
                      <a:pt x="38" y="120"/>
                    </a:lnTo>
                    <a:lnTo>
                      <a:pt x="40" y="124"/>
                    </a:lnTo>
                    <a:lnTo>
                      <a:pt x="44" y="122"/>
                    </a:lnTo>
                    <a:lnTo>
                      <a:pt x="48" y="122"/>
                    </a:lnTo>
                    <a:lnTo>
                      <a:pt x="58" y="116"/>
                    </a:lnTo>
                    <a:lnTo>
                      <a:pt x="68" y="108"/>
                    </a:lnTo>
                    <a:lnTo>
                      <a:pt x="74" y="102"/>
                    </a:lnTo>
                    <a:lnTo>
                      <a:pt x="78" y="96"/>
                    </a:lnTo>
                    <a:lnTo>
                      <a:pt x="82" y="86"/>
                    </a:lnTo>
                    <a:lnTo>
                      <a:pt x="82" y="76"/>
                    </a:lnTo>
                    <a:lnTo>
                      <a:pt x="80" y="64"/>
                    </a:lnTo>
                    <a:lnTo>
                      <a:pt x="78" y="52"/>
                    </a:lnTo>
                    <a:lnTo>
                      <a:pt x="68" y="32"/>
                    </a:lnTo>
                    <a:lnTo>
                      <a:pt x="60" y="18"/>
                    </a:lnTo>
                    <a:lnTo>
                      <a:pt x="52" y="8"/>
                    </a:lnTo>
                    <a:lnTo>
                      <a:pt x="42" y="2"/>
                    </a:lnTo>
                    <a:lnTo>
                      <a:pt x="34" y="0"/>
                    </a:lnTo>
                    <a:lnTo>
                      <a:pt x="26" y="2"/>
                    </a:lnTo>
                    <a:lnTo>
                      <a:pt x="14" y="6"/>
                    </a:lnTo>
                    <a:close/>
                    <a:moveTo>
                      <a:pt x="26" y="70"/>
                    </a:moveTo>
                    <a:lnTo>
                      <a:pt x="22" y="60"/>
                    </a:lnTo>
                    <a:lnTo>
                      <a:pt x="16" y="42"/>
                    </a:lnTo>
                    <a:lnTo>
                      <a:pt x="14" y="30"/>
                    </a:lnTo>
                    <a:lnTo>
                      <a:pt x="16" y="24"/>
                    </a:lnTo>
                    <a:lnTo>
                      <a:pt x="20" y="20"/>
                    </a:lnTo>
                    <a:lnTo>
                      <a:pt x="30" y="16"/>
                    </a:lnTo>
                    <a:lnTo>
                      <a:pt x="38" y="16"/>
                    </a:lnTo>
                    <a:lnTo>
                      <a:pt x="44" y="20"/>
                    </a:lnTo>
                    <a:lnTo>
                      <a:pt x="50" y="28"/>
                    </a:lnTo>
                    <a:lnTo>
                      <a:pt x="56" y="40"/>
                    </a:lnTo>
                    <a:lnTo>
                      <a:pt x="64" y="56"/>
                    </a:lnTo>
                    <a:lnTo>
                      <a:pt x="66" y="66"/>
                    </a:lnTo>
                    <a:lnTo>
                      <a:pt x="68" y="76"/>
                    </a:lnTo>
                    <a:lnTo>
                      <a:pt x="66" y="82"/>
                    </a:lnTo>
                    <a:lnTo>
                      <a:pt x="64" y="90"/>
                    </a:lnTo>
                    <a:lnTo>
                      <a:pt x="60" y="96"/>
                    </a:lnTo>
                    <a:lnTo>
                      <a:pt x="56" y="100"/>
                    </a:lnTo>
                    <a:lnTo>
                      <a:pt x="46" y="106"/>
                    </a:lnTo>
                    <a:lnTo>
                      <a:pt x="36" y="92"/>
                    </a:lnTo>
                    <a:lnTo>
                      <a:pt x="26" y="7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5" name="Freeform 11"/>
              <p:cNvSpPr>
                <a:spLocks/>
              </p:cNvSpPr>
              <p:nvPr/>
            </p:nvSpPr>
            <p:spPr bwMode="auto">
              <a:xfrm>
                <a:off x="2543" y="2194"/>
                <a:ext cx="68" cy="108"/>
              </a:xfrm>
              <a:custGeom>
                <a:avLst/>
                <a:gdLst>
                  <a:gd name="T0" fmla="*/ 36 w 68"/>
                  <a:gd name="T1" fmla="*/ 108 h 108"/>
                  <a:gd name="T2" fmla="*/ 36 w 68"/>
                  <a:gd name="T3" fmla="*/ 108 h 108"/>
                  <a:gd name="T4" fmla="*/ 44 w 68"/>
                  <a:gd name="T5" fmla="*/ 104 h 108"/>
                  <a:gd name="T6" fmla="*/ 50 w 68"/>
                  <a:gd name="T7" fmla="*/ 100 h 108"/>
                  <a:gd name="T8" fmla="*/ 58 w 68"/>
                  <a:gd name="T9" fmla="*/ 94 h 108"/>
                  <a:gd name="T10" fmla="*/ 64 w 68"/>
                  <a:gd name="T11" fmla="*/ 86 h 108"/>
                  <a:gd name="T12" fmla="*/ 68 w 68"/>
                  <a:gd name="T13" fmla="*/ 76 h 108"/>
                  <a:gd name="T14" fmla="*/ 68 w 68"/>
                  <a:gd name="T15" fmla="*/ 62 h 108"/>
                  <a:gd name="T16" fmla="*/ 64 w 68"/>
                  <a:gd name="T17" fmla="*/ 46 h 108"/>
                  <a:gd name="T18" fmla="*/ 64 w 68"/>
                  <a:gd name="T19" fmla="*/ 46 h 108"/>
                  <a:gd name="T20" fmla="*/ 58 w 68"/>
                  <a:gd name="T21" fmla="*/ 30 h 108"/>
                  <a:gd name="T22" fmla="*/ 50 w 68"/>
                  <a:gd name="T23" fmla="*/ 18 h 108"/>
                  <a:gd name="T24" fmla="*/ 44 w 68"/>
                  <a:gd name="T25" fmla="*/ 8 h 108"/>
                  <a:gd name="T26" fmla="*/ 38 w 68"/>
                  <a:gd name="T27" fmla="*/ 4 h 108"/>
                  <a:gd name="T28" fmla="*/ 32 w 68"/>
                  <a:gd name="T29" fmla="*/ 0 h 108"/>
                  <a:gd name="T30" fmla="*/ 26 w 68"/>
                  <a:gd name="T31" fmla="*/ 0 h 108"/>
                  <a:gd name="T32" fmla="*/ 18 w 68"/>
                  <a:gd name="T33" fmla="*/ 2 h 108"/>
                  <a:gd name="T34" fmla="*/ 10 w 68"/>
                  <a:gd name="T35" fmla="*/ 6 h 108"/>
                  <a:gd name="T36" fmla="*/ 10 w 68"/>
                  <a:gd name="T37" fmla="*/ 6 h 108"/>
                  <a:gd name="T38" fmla="*/ 4 w 68"/>
                  <a:gd name="T39" fmla="*/ 10 h 108"/>
                  <a:gd name="T40" fmla="*/ 2 w 68"/>
                  <a:gd name="T41" fmla="*/ 16 h 108"/>
                  <a:gd name="T42" fmla="*/ 0 w 68"/>
                  <a:gd name="T43" fmla="*/ 22 h 108"/>
                  <a:gd name="T44" fmla="*/ 2 w 68"/>
                  <a:gd name="T45" fmla="*/ 30 h 108"/>
                  <a:gd name="T46" fmla="*/ 6 w 68"/>
                  <a:gd name="T47" fmla="*/ 48 h 108"/>
                  <a:gd name="T48" fmla="*/ 14 w 68"/>
                  <a:gd name="T49" fmla="*/ 64 h 108"/>
                  <a:gd name="T50" fmla="*/ 14 w 68"/>
                  <a:gd name="T51" fmla="*/ 64 h 108"/>
                  <a:gd name="T52" fmla="*/ 20 w 68"/>
                  <a:gd name="T53" fmla="*/ 80 h 108"/>
                  <a:gd name="T54" fmla="*/ 28 w 68"/>
                  <a:gd name="T55" fmla="*/ 94 h 108"/>
                  <a:gd name="T56" fmla="*/ 36 w 68"/>
                  <a:gd name="T57" fmla="*/ 108 h 108"/>
                  <a:gd name="T58" fmla="*/ 36 w 68"/>
                  <a:gd name="T59" fmla="*/ 108 h 108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68"/>
                  <a:gd name="T91" fmla="*/ 0 h 108"/>
                  <a:gd name="T92" fmla="*/ 68 w 68"/>
                  <a:gd name="T93" fmla="*/ 108 h 108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68" h="108">
                    <a:moveTo>
                      <a:pt x="36" y="108"/>
                    </a:moveTo>
                    <a:lnTo>
                      <a:pt x="36" y="108"/>
                    </a:lnTo>
                    <a:lnTo>
                      <a:pt x="44" y="104"/>
                    </a:lnTo>
                    <a:lnTo>
                      <a:pt x="50" y="100"/>
                    </a:lnTo>
                    <a:lnTo>
                      <a:pt x="58" y="94"/>
                    </a:lnTo>
                    <a:lnTo>
                      <a:pt x="64" y="86"/>
                    </a:lnTo>
                    <a:lnTo>
                      <a:pt x="68" y="76"/>
                    </a:lnTo>
                    <a:lnTo>
                      <a:pt x="68" y="62"/>
                    </a:lnTo>
                    <a:lnTo>
                      <a:pt x="64" y="46"/>
                    </a:lnTo>
                    <a:lnTo>
                      <a:pt x="58" y="30"/>
                    </a:lnTo>
                    <a:lnTo>
                      <a:pt x="50" y="18"/>
                    </a:lnTo>
                    <a:lnTo>
                      <a:pt x="44" y="8"/>
                    </a:lnTo>
                    <a:lnTo>
                      <a:pt x="38" y="4"/>
                    </a:lnTo>
                    <a:lnTo>
                      <a:pt x="32" y="0"/>
                    </a:lnTo>
                    <a:lnTo>
                      <a:pt x="26" y="0"/>
                    </a:lnTo>
                    <a:lnTo>
                      <a:pt x="18" y="2"/>
                    </a:lnTo>
                    <a:lnTo>
                      <a:pt x="10" y="6"/>
                    </a:lnTo>
                    <a:lnTo>
                      <a:pt x="4" y="10"/>
                    </a:lnTo>
                    <a:lnTo>
                      <a:pt x="2" y="16"/>
                    </a:lnTo>
                    <a:lnTo>
                      <a:pt x="0" y="22"/>
                    </a:lnTo>
                    <a:lnTo>
                      <a:pt x="2" y="30"/>
                    </a:lnTo>
                    <a:lnTo>
                      <a:pt x="6" y="48"/>
                    </a:lnTo>
                    <a:lnTo>
                      <a:pt x="14" y="64"/>
                    </a:lnTo>
                    <a:lnTo>
                      <a:pt x="20" y="80"/>
                    </a:lnTo>
                    <a:lnTo>
                      <a:pt x="28" y="94"/>
                    </a:lnTo>
                    <a:lnTo>
                      <a:pt x="36" y="10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6" name="Freeform 12"/>
              <p:cNvSpPr>
                <a:spLocks/>
              </p:cNvSpPr>
              <p:nvPr/>
            </p:nvSpPr>
            <p:spPr bwMode="auto">
              <a:xfrm>
                <a:off x="2265" y="2106"/>
                <a:ext cx="324" cy="302"/>
              </a:xfrm>
              <a:custGeom>
                <a:avLst/>
                <a:gdLst>
                  <a:gd name="T0" fmla="*/ 322 w 324"/>
                  <a:gd name="T1" fmla="*/ 152 h 302"/>
                  <a:gd name="T2" fmla="*/ 320 w 324"/>
                  <a:gd name="T3" fmla="*/ 182 h 302"/>
                  <a:gd name="T4" fmla="*/ 298 w 324"/>
                  <a:gd name="T5" fmla="*/ 218 h 302"/>
                  <a:gd name="T6" fmla="*/ 252 w 324"/>
                  <a:gd name="T7" fmla="*/ 250 h 302"/>
                  <a:gd name="T8" fmla="*/ 218 w 324"/>
                  <a:gd name="T9" fmla="*/ 262 h 302"/>
                  <a:gd name="T10" fmla="*/ 158 w 324"/>
                  <a:gd name="T11" fmla="*/ 298 h 302"/>
                  <a:gd name="T12" fmla="*/ 146 w 324"/>
                  <a:gd name="T13" fmla="*/ 302 h 302"/>
                  <a:gd name="T14" fmla="*/ 132 w 324"/>
                  <a:gd name="T15" fmla="*/ 294 h 302"/>
                  <a:gd name="T16" fmla="*/ 132 w 324"/>
                  <a:gd name="T17" fmla="*/ 286 h 302"/>
                  <a:gd name="T18" fmla="*/ 182 w 324"/>
                  <a:gd name="T19" fmla="*/ 236 h 302"/>
                  <a:gd name="T20" fmla="*/ 188 w 324"/>
                  <a:gd name="T21" fmla="*/ 224 h 302"/>
                  <a:gd name="T22" fmla="*/ 186 w 324"/>
                  <a:gd name="T23" fmla="*/ 220 h 302"/>
                  <a:gd name="T24" fmla="*/ 164 w 324"/>
                  <a:gd name="T25" fmla="*/ 230 h 302"/>
                  <a:gd name="T26" fmla="*/ 124 w 324"/>
                  <a:gd name="T27" fmla="*/ 264 h 302"/>
                  <a:gd name="T28" fmla="*/ 96 w 324"/>
                  <a:gd name="T29" fmla="*/ 282 h 302"/>
                  <a:gd name="T30" fmla="*/ 66 w 324"/>
                  <a:gd name="T31" fmla="*/ 290 h 302"/>
                  <a:gd name="T32" fmla="*/ 52 w 324"/>
                  <a:gd name="T33" fmla="*/ 284 h 302"/>
                  <a:gd name="T34" fmla="*/ 54 w 324"/>
                  <a:gd name="T35" fmla="*/ 270 h 302"/>
                  <a:gd name="T36" fmla="*/ 74 w 324"/>
                  <a:gd name="T37" fmla="*/ 248 h 302"/>
                  <a:gd name="T38" fmla="*/ 140 w 324"/>
                  <a:gd name="T39" fmla="*/ 198 h 302"/>
                  <a:gd name="T40" fmla="*/ 136 w 324"/>
                  <a:gd name="T41" fmla="*/ 190 h 302"/>
                  <a:gd name="T42" fmla="*/ 108 w 324"/>
                  <a:gd name="T43" fmla="*/ 204 h 302"/>
                  <a:gd name="T44" fmla="*/ 68 w 324"/>
                  <a:gd name="T45" fmla="*/ 232 h 302"/>
                  <a:gd name="T46" fmla="*/ 32 w 324"/>
                  <a:gd name="T47" fmla="*/ 248 h 302"/>
                  <a:gd name="T48" fmla="*/ 8 w 324"/>
                  <a:gd name="T49" fmla="*/ 246 h 302"/>
                  <a:gd name="T50" fmla="*/ 2 w 324"/>
                  <a:gd name="T51" fmla="*/ 236 h 302"/>
                  <a:gd name="T52" fmla="*/ 24 w 324"/>
                  <a:gd name="T53" fmla="*/ 206 h 302"/>
                  <a:gd name="T54" fmla="*/ 58 w 324"/>
                  <a:gd name="T55" fmla="*/ 180 h 302"/>
                  <a:gd name="T56" fmla="*/ 116 w 324"/>
                  <a:gd name="T57" fmla="*/ 156 h 302"/>
                  <a:gd name="T58" fmla="*/ 116 w 324"/>
                  <a:gd name="T59" fmla="*/ 152 h 302"/>
                  <a:gd name="T60" fmla="*/ 74 w 324"/>
                  <a:gd name="T61" fmla="*/ 154 h 302"/>
                  <a:gd name="T62" fmla="*/ 58 w 324"/>
                  <a:gd name="T63" fmla="*/ 158 h 302"/>
                  <a:gd name="T64" fmla="*/ 18 w 324"/>
                  <a:gd name="T65" fmla="*/ 174 h 302"/>
                  <a:gd name="T66" fmla="*/ 2 w 324"/>
                  <a:gd name="T67" fmla="*/ 166 h 302"/>
                  <a:gd name="T68" fmla="*/ 2 w 324"/>
                  <a:gd name="T69" fmla="*/ 152 h 302"/>
                  <a:gd name="T70" fmla="*/ 20 w 324"/>
                  <a:gd name="T71" fmla="*/ 132 h 302"/>
                  <a:gd name="T72" fmla="*/ 60 w 324"/>
                  <a:gd name="T73" fmla="*/ 114 h 302"/>
                  <a:gd name="T74" fmla="*/ 138 w 324"/>
                  <a:gd name="T75" fmla="*/ 94 h 302"/>
                  <a:gd name="T76" fmla="*/ 150 w 324"/>
                  <a:gd name="T77" fmla="*/ 88 h 302"/>
                  <a:gd name="T78" fmla="*/ 162 w 324"/>
                  <a:gd name="T79" fmla="*/ 72 h 302"/>
                  <a:gd name="T80" fmla="*/ 158 w 324"/>
                  <a:gd name="T81" fmla="*/ 64 h 302"/>
                  <a:gd name="T82" fmla="*/ 146 w 324"/>
                  <a:gd name="T83" fmla="*/ 60 h 302"/>
                  <a:gd name="T84" fmla="*/ 122 w 324"/>
                  <a:gd name="T85" fmla="*/ 52 h 302"/>
                  <a:gd name="T86" fmla="*/ 110 w 324"/>
                  <a:gd name="T87" fmla="*/ 42 h 302"/>
                  <a:gd name="T88" fmla="*/ 102 w 324"/>
                  <a:gd name="T89" fmla="*/ 20 h 302"/>
                  <a:gd name="T90" fmla="*/ 108 w 324"/>
                  <a:gd name="T91" fmla="*/ 2 h 302"/>
                  <a:gd name="T92" fmla="*/ 122 w 324"/>
                  <a:gd name="T93" fmla="*/ 0 h 302"/>
                  <a:gd name="T94" fmla="*/ 144 w 324"/>
                  <a:gd name="T95" fmla="*/ 14 h 302"/>
                  <a:gd name="T96" fmla="*/ 162 w 324"/>
                  <a:gd name="T97" fmla="*/ 28 h 302"/>
                  <a:gd name="T98" fmla="*/ 180 w 324"/>
                  <a:gd name="T99" fmla="*/ 32 h 302"/>
                  <a:gd name="T100" fmla="*/ 196 w 324"/>
                  <a:gd name="T101" fmla="*/ 36 h 302"/>
                  <a:gd name="T102" fmla="*/ 206 w 324"/>
                  <a:gd name="T103" fmla="*/ 38 h 302"/>
                  <a:gd name="T104" fmla="*/ 240 w 324"/>
                  <a:gd name="T105" fmla="*/ 42 h 302"/>
                  <a:gd name="T106" fmla="*/ 260 w 324"/>
                  <a:gd name="T107" fmla="*/ 56 h 302"/>
                  <a:gd name="T108" fmla="*/ 300 w 324"/>
                  <a:gd name="T109" fmla="*/ 100 h 302"/>
                  <a:gd name="T110" fmla="*/ 314 w 324"/>
                  <a:gd name="T111" fmla="*/ 110 h 302"/>
                  <a:gd name="T112" fmla="*/ 320 w 324"/>
                  <a:gd name="T113" fmla="*/ 144 h 302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324"/>
                  <a:gd name="T172" fmla="*/ 0 h 302"/>
                  <a:gd name="T173" fmla="*/ 324 w 324"/>
                  <a:gd name="T174" fmla="*/ 302 h 302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324" h="302">
                    <a:moveTo>
                      <a:pt x="320" y="144"/>
                    </a:moveTo>
                    <a:lnTo>
                      <a:pt x="320" y="144"/>
                    </a:lnTo>
                    <a:lnTo>
                      <a:pt x="322" y="152"/>
                    </a:lnTo>
                    <a:lnTo>
                      <a:pt x="324" y="160"/>
                    </a:lnTo>
                    <a:lnTo>
                      <a:pt x="322" y="170"/>
                    </a:lnTo>
                    <a:lnTo>
                      <a:pt x="320" y="182"/>
                    </a:lnTo>
                    <a:lnTo>
                      <a:pt x="316" y="194"/>
                    </a:lnTo>
                    <a:lnTo>
                      <a:pt x="310" y="208"/>
                    </a:lnTo>
                    <a:lnTo>
                      <a:pt x="298" y="218"/>
                    </a:lnTo>
                    <a:lnTo>
                      <a:pt x="274" y="238"/>
                    </a:lnTo>
                    <a:lnTo>
                      <a:pt x="252" y="250"/>
                    </a:lnTo>
                    <a:lnTo>
                      <a:pt x="234" y="256"/>
                    </a:lnTo>
                    <a:lnTo>
                      <a:pt x="218" y="262"/>
                    </a:lnTo>
                    <a:lnTo>
                      <a:pt x="202" y="270"/>
                    </a:lnTo>
                    <a:lnTo>
                      <a:pt x="184" y="280"/>
                    </a:lnTo>
                    <a:lnTo>
                      <a:pt x="158" y="298"/>
                    </a:lnTo>
                    <a:lnTo>
                      <a:pt x="152" y="300"/>
                    </a:lnTo>
                    <a:lnTo>
                      <a:pt x="146" y="302"/>
                    </a:lnTo>
                    <a:lnTo>
                      <a:pt x="138" y="300"/>
                    </a:lnTo>
                    <a:lnTo>
                      <a:pt x="134" y="298"/>
                    </a:lnTo>
                    <a:lnTo>
                      <a:pt x="132" y="294"/>
                    </a:lnTo>
                    <a:lnTo>
                      <a:pt x="130" y="290"/>
                    </a:lnTo>
                    <a:lnTo>
                      <a:pt x="132" y="286"/>
                    </a:lnTo>
                    <a:lnTo>
                      <a:pt x="140" y="276"/>
                    </a:lnTo>
                    <a:lnTo>
                      <a:pt x="152" y="264"/>
                    </a:lnTo>
                    <a:lnTo>
                      <a:pt x="182" y="236"/>
                    </a:lnTo>
                    <a:lnTo>
                      <a:pt x="186" y="228"/>
                    </a:lnTo>
                    <a:lnTo>
                      <a:pt x="188" y="224"/>
                    </a:lnTo>
                    <a:lnTo>
                      <a:pt x="186" y="220"/>
                    </a:lnTo>
                    <a:lnTo>
                      <a:pt x="182" y="220"/>
                    </a:lnTo>
                    <a:lnTo>
                      <a:pt x="176" y="222"/>
                    </a:lnTo>
                    <a:lnTo>
                      <a:pt x="164" y="230"/>
                    </a:lnTo>
                    <a:lnTo>
                      <a:pt x="138" y="252"/>
                    </a:lnTo>
                    <a:lnTo>
                      <a:pt x="124" y="264"/>
                    </a:lnTo>
                    <a:lnTo>
                      <a:pt x="114" y="272"/>
                    </a:lnTo>
                    <a:lnTo>
                      <a:pt x="96" y="282"/>
                    </a:lnTo>
                    <a:lnTo>
                      <a:pt x="80" y="288"/>
                    </a:lnTo>
                    <a:lnTo>
                      <a:pt x="72" y="290"/>
                    </a:lnTo>
                    <a:lnTo>
                      <a:pt x="66" y="290"/>
                    </a:lnTo>
                    <a:lnTo>
                      <a:pt x="60" y="288"/>
                    </a:lnTo>
                    <a:lnTo>
                      <a:pt x="52" y="284"/>
                    </a:lnTo>
                    <a:lnTo>
                      <a:pt x="50" y="282"/>
                    </a:lnTo>
                    <a:lnTo>
                      <a:pt x="50" y="280"/>
                    </a:lnTo>
                    <a:lnTo>
                      <a:pt x="54" y="270"/>
                    </a:lnTo>
                    <a:lnTo>
                      <a:pt x="62" y="260"/>
                    </a:lnTo>
                    <a:lnTo>
                      <a:pt x="74" y="248"/>
                    </a:lnTo>
                    <a:lnTo>
                      <a:pt x="110" y="220"/>
                    </a:lnTo>
                    <a:lnTo>
                      <a:pt x="140" y="198"/>
                    </a:lnTo>
                    <a:lnTo>
                      <a:pt x="142" y="194"/>
                    </a:lnTo>
                    <a:lnTo>
                      <a:pt x="140" y="192"/>
                    </a:lnTo>
                    <a:lnTo>
                      <a:pt x="136" y="190"/>
                    </a:lnTo>
                    <a:lnTo>
                      <a:pt x="124" y="196"/>
                    </a:lnTo>
                    <a:lnTo>
                      <a:pt x="108" y="204"/>
                    </a:lnTo>
                    <a:lnTo>
                      <a:pt x="88" y="216"/>
                    </a:lnTo>
                    <a:lnTo>
                      <a:pt x="68" y="232"/>
                    </a:lnTo>
                    <a:lnTo>
                      <a:pt x="54" y="240"/>
                    </a:lnTo>
                    <a:lnTo>
                      <a:pt x="42" y="246"/>
                    </a:lnTo>
                    <a:lnTo>
                      <a:pt x="32" y="248"/>
                    </a:lnTo>
                    <a:lnTo>
                      <a:pt x="22" y="250"/>
                    </a:lnTo>
                    <a:lnTo>
                      <a:pt x="14" y="248"/>
                    </a:lnTo>
                    <a:lnTo>
                      <a:pt x="8" y="246"/>
                    </a:lnTo>
                    <a:lnTo>
                      <a:pt x="4" y="242"/>
                    </a:lnTo>
                    <a:lnTo>
                      <a:pt x="2" y="236"/>
                    </a:lnTo>
                    <a:lnTo>
                      <a:pt x="4" y="230"/>
                    </a:lnTo>
                    <a:lnTo>
                      <a:pt x="8" y="222"/>
                    </a:lnTo>
                    <a:lnTo>
                      <a:pt x="24" y="206"/>
                    </a:lnTo>
                    <a:lnTo>
                      <a:pt x="42" y="190"/>
                    </a:lnTo>
                    <a:lnTo>
                      <a:pt x="58" y="180"/>
                    </a:lnTo>
                    <a:lnTo>
                      <a:pt x="96" y="164"/>
                    </a:lnTo>
                    <a:lnTo>
                      <a:pt x="112" y="158"/>
                    </a:lnTo>
                    <a:lnTo>
                      <a:pt x="116" y="156"/>
                    </a:lnTo>
                    <a:lnTo>
                      <a:pt x="118" y="154"/>
                    </a:lnTo>
                    <a:lnTo>
                      <a:pt x="116" y="152"/>
                    </a:lnTo>
                    <a:lnTo>
                      <a:pt x="110" y="152"/>
                    </a:lnTo>
                    <a:lnTo>
                      <a:pt x="94" y="150"/>
                    </a:lnTo>
                    <a:lnTo>
                      <a:pt x="74" y="154"/>
                    </a:lnTo>
                    <a:lnTo>
                      <a:pt x="66" y="156"/>
                    </a:lnTo>
                    <a:lnTo>
                      <a:pt x="58" y="158"/>
                    </a:lnTo>
                    <a:lnTo>
                      <a:pt x="44" y="166"/>
                    </a:lnTo>
                    <a:lnTo>
                      <a:pt x="26" y="172"/>
                    </a:lnTo>
                    <a:lnTo>
                      <a:pt x="18" y="174"/>
                    </a:lnTo>
                    <a:lnTo>
                      <a:pt x="12" y="172"/>
                    </a:lnTo>
                    <a:lnTo>
                      <a:pt x="6" y="170"/>
                    </a:lnTo>
                    <a:lnTo>
                      <a:pt x="2" y="166"/>
                    </a:lnTo>
                    <a:lnTo>
                      <a:pt x="0" y="158"/>
                    </a:lnTo>
                    <a:lnTo>
                      <a:pt x="2" y="152"/>
                    </a:lnTo>
                    <a:lnTo>
                      <a:pt x="6" y="146"/>
                    </a:lnTo>
                    <a:lnTo>
                      <a:pt x="12" y="138"/>
                    </a:lnTo>
                    <a:lnTo>
                      <a:pt x="20" y="132"/>
                    </a:lnTo>
                    <a:lnTo>
                      <a:pt x="32" y="124"/>
                    </a:lnTo>
                    <a:lnTo>
                      <a:pt x="44" y="118"/>
                    </a:lnTo>
                    <a:lnTo>
                      <a:pt x="60" y="114"/>
                    </a:lnTo>
                    <a:lnTo>
                      <a:pt x="118" y="100"/>
                    </a:lnTo>
                    <a:lnTo>
                      <a:pt x="138" y="94"/>
                    </a:lnTo>
                    <a:lnTo>
                      <a:pt x="146" y="92"/>
                    </a:lnTo>
                    <a:lnTo>
                      <a:pt x="150" y="88"/>
                    </a:lnTo>
                    <a:lnTo>
                      <a:pt x="160" y="80"/>
                    </a:lnTo>
                    <a:lnTo>
                      <a:pt x="162" y="76"/>
                    </a:lnTo>
                    <a:lnTo>
                      <a:pt x="162" y="72"/>
                    </a:lnTo>
                    <a:lnTo>
                      <a:pt x="158" y="64"/>
                    </a:lnTo>
                    <a:lnTo>
                      <a:pt x="154" y="62"/>
                    </a:lnTo>
                    <a:lnTo>
                      <a:pt x="146" y="60"/>
                    </a:lnTo>
                    <a:lnTo>
                      <a:pt x="142" y="58"/>
                    </a:lnTo>
                    <a:lnTo>
                      <a:pt x="134" y="56"/>
                    </a:lnTo>
                    <a:lnTo>
                      <a:pt x="122" y="52"/>
                    </a:lnTo>
                    <a:lnTo>
                      <a:pt x="116" y="48"/>
                    </a:lnTo>
                    <a:lnTo>
                      <a:pt x="110" y="42"/>
                    </a:lnTo>
                    <a:lnTo>
                      <a:pt x="106" y="34"/>
                    </a:lnTo>
                    <a:lnTo>
                      <a:pt x="104" y="26"/>
                    </a:lnTo>
                    <a:lnTo>
                      <a:pt x="102" y="20"/>
                    </a:lnTo>
                    <a:lnTo>
                      <a:pt x="102" y="12"/>
                    </a:lnTo>
                    <a:lnTo>
                      <a:pt x="104" y="6"/>
                    </a:lnTo>
                    <a:lnTo>
                      <a:pt x="108" y="2"/>
                    </a:lnTo>
                    <a:lnTo>
                      <a:pt x="114" y="0"/>
                    </a:lnTo>
                    <a:lnTo>
                      <a:pt x="122" y="0"/>
                    </a:lnTo>
                    <a:lnTo>
                      <a:pt x="130" y="2"/>
                    </a:lnTo>
                    <a:lnTo>
                      <a:pt x="136" y="6"/>
                    </a:lnTo>
                    <a:lnTo>
                      <a:pt x="144" y="14"/>
                    </a:lnTo>
                    <a:lnTo>
                      <a:pt x="152" y="22"/>
                    </a:lnTo>
                    <a:lnTo>
                      <a:pt x="156" y="26"/>
                    </a:lnTo>
                    <a:lnTo>
                      <a:pt x="162" y="28"/>
                    </a:lnTo>
                    <a:lnTo>
                      <a:pt x="172" y="32"/>
                    </a:lnTo>
                    <a:lnTo>
                      <a:pt x="180" y="32"/>
                    </a:lnTo>
                    <a:lnTo>
                      <a:pt x="188" y="32"/>
                    </a:lnTo>
                    <a:lnTo>
                      <a:pt x="196" y="36"/>
                    </a:lnTo>
                    <a:lnTo>
                      <a:pt x="200" y="38"/>
                    </a:lnTo>
                    <a:lnTo>
                      <a:pt x="206" y="38"/>
                    </a:lnTo>
                    <a:lnTo>
                      <a:pt x="220" y="38"/>
                    </a:lnTo>
                    <a:lnTo>
                      <a:pt x="230" y="40"/>
                    </a:lnTo>
                    <a:lnTo>
                      <a:pt x="240" y="42"/>
                    </a:lnTo>
                    <a:lnTo>
                      <a:pt x="250" y="48"/>
                    </a:lnTo>
                    <a:lnTo>
                      <a:pt x="260" y="56"/>
                    </a:lnTo>
                    <a:lnTo>
                      <a:pt x="278" y="74"/>
                    </a:lnTo>
                    <a:lnTo>
                      <a:pt x="292" y="88"/>
                    </a:lnTo>
                    <a:lnTo>
                      <a:pt x="300" y="100"/>
                    </a:lnTo>
                    <a:lnTo>
                      <a:pt x="308" y="104"/>
                    </a:lnTo>
                    <a:lnTo>
                      <a:pt x="314" y="110"/>
                    </a:lnTo>
                    <a:lnTo>
                      <a:pt x="318" y="120"/>
                    </a:lnTo>
                    <a:lnTo>
                      <a:pt x="320" y="14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7" name="Freeform 13"/>
              <p:cNvSpPr>
                <a:spLocks/>
              </p:cNvSpPr>
              <p:nvPr/>
            </p:nvSpPr>
            <p:spPr bwMode="auto">
              <a:xfrm>
                <a:off x="2259" y="2098"/>
                <a:ext cx="336" cy="318"/>
              </a:xfrm>
              <a:custGeom>
                <a:avLst/>
                <a:gdLst>
                  <a:gd name="T0" fmla="*/ 330 w 336"/>
                  <a:gd name="T1" fmla="*/ 126 h 318"/>
                  <a:gd name="T2" fmla="*/ 322 w 336"/>
                  <a:gd name="T3" fmla="*/ 110 h 318"/>
                  <a:gd name="T4" fmla="*/ 312 w 336"/>
                  <a:gd name="T5" fmla="*/ 102 h 318"/>
                  <a:gd name="T6" fmla="*/ 272 w 336"/>
                  <a:gd name="T7" fmla="*/ 60 h 318"/>
                  <a:gd name="T8" fmla="*/ 242 w 336"/>
                  <a:gd name="T9" fmla="*/ 42 h 318"/>
                  <a:gd name="T10" fmla="*/ 208 w 336"/>
                  <a:gd name="T11" fmla="*/ 38 h 318"/>
                  <a:gd name="T12" fmla="*/ 196 w 336"/>
                  <a:gd name="T13" fmla="*/ 34 h 318"/>
                  <a:gd name="T14" fmla="*/ 190 w 336"/>
                  <a:gd name="T15" fmla="*/ 34 h 318"/>
                  <a:gd name="T16" fmla="*/ 170 w 336"/>
                  <a:gd name="T17" fmla="*/ 30 h 318"/>
                  <a:gd name="T18" fmla="*/ 158 w 336"/>
                  <a:gd name="T19" fmla="*/ 20 h 318"/>
                  <a:gd name="T20" fmla="*/ 140 w 336"/>
                  <a:gd name="T21" fmla="*/ 4 h 318"/>
                  <a:gd name="T22" fmla="*/ 122 w 336"/>
                  <a:gd name="T23" fmla="*/ 0 h 318"/>
                  <a:gd name="T24" fmla="*/ 104 w 336"/>
                  <a:gd name="T25" fmla="*/ 12 h 318"/>
                  <a:gd name="T26" fmla="*/ 100 w 336"/>
                  <a:gd name="T27" fmla="*/ 26 h 318"/>
                  <a:gd name="T28" fmla="*/ 104 w 336"/>
                  <a:gd name="T29" fmla="*/ 40 h 318"/>
                  <a:gd name="T30" fmla="*/ 112 w 336"/>
                  <a:gd name="T31" fmla="*/ 54 h 318"/>
                  <a:gd name="T32" fmla="*/ 140 w 336"/>
                  <a:gd name="T33" fmla="*/ 72 h 318"/>
                  <a:gd name="T34" fmla="*/ 150 w 336"/>
                  <a:gd name="T35" fmla="*/ 74 h 318"/>
                  <a:gd name="T36" fmla="*/ 160 w 336"/>
                  <a:gd name="T37" fmla="*/ 78 h 318"/>
                  <a:gd name="T38" fmla="*/ 160 w 336"/>
                  <a:gd name="T39" fmla="*/ 82 h 318"/>
                  <a:gd name="T40" fmla="*/ 150 w 336"/>
                  <a:gd name="T41" fmla="*/ 92 h 318"/>
                  <a:gd name="T42" fmla="*/ 134 w 336"/>
                  <a:gd name="T43" fmla="*/ 98 h 318"/>
                  <a:gd name="T44" fmla="*/ 64 w 336"/>
                  <a:gd name="T45" fmla="*/ 114 h 318"/>
                  <a:gd name="T46" fmla="*/ 24 w 336"/>
                  <a:gd name="T47" fmla="*/ 132 h 318"/>
                  <a:gd name="T48" fmla="*/ 2 w 336"/>
                  <a:gd name="T49" fmla="*/ 154 h 318"/>
                  <a:gd name="T50" fmla="*/ 0 w 336"/>
                  <a:gd name="T51" fmla="*/ 168 h 318"/>
                  <a:gd name="T52" fmla="*/ 6 w 336"/>
                  <a:gd name="T53" fmla="*/ 182 h 318"/>
                  <a:gd name="T54" fmla="*/ 20 w 336"/>
                  <a:gd name="T55" fmla="*/ 188 h 318"/>
                  <a:gd name="T56" fmla="*/ 56 w 336"/>
                  <a:gd name="T57" fmla="*/ 180 h 318"/>
                  <a:gd name="T58" fmla="*/ 74 w 336"/>
                  <a:gd name="T59" fmla="*/ 170 h 318"/>
                  <a:gd name="T60" fmla="*/ 100 w 336"/>
                  <a:gd name="T61" fmla="*/ 166 h 318"/>
                  <a:gd name="T62" fmla="*/ 62 w 336"/>
                  <a:gd name="T63" fmla="*/ 180 h 318"/>
                  <a:gd name="T64" fmla="*/ 24 w 336"/>
                  <a:gd name="T65" fmla="*/ 208 h 318"/>
                  <a:gd name="T66" fmla="*/ 4 w 336"/>
                  <a:gd name="T67" fmla="*/ 236 h 318"/>
                  <a:gd name="T68" fmla="*/ 0 w 336"/>
                  <a:gd name="T69" fmla="*/ 246 h 318"/>
                  <a:gd name="T70" fmla="*/ 4 w 336"/>
                  <a:gd name="T71" fmla="*/ 254 h 318"/>
                  <a:gd name="T72" fmla="*/ 12 w 336"/>
                  <a:gd name="T73" fmla="*/ 262 h 318"/>
                  <a:gd name="T74" fmla="*/ 40 w 336"/>
                  <a:gd name="T75" fmla="*/ 264 h 318"/>
                  <a:gd name="T76" fmla="*/ 68 w 336"/>
                  <a:gd name="T77" fmla="*/ 252 h 318"/>
                  <a:gd name="T78" fmla="*/ 94 w 336"/>
                  <a:gd name="T79" fmla="*/ 234 h 318"/>
                  <a:gd name="T80" fmla="*/ 74 w 336"/>
                  <a:gd name="T81" fmla="*/ 250 h 318"/>
                  <a:gd name="T82" fmla="*/ 56 w 336"/>
                  <a:gd name="T83" fmla="*/ 270 h 318"/>
                  <a:gd name="T84" fmla="*/ 50 w 336"/>
                  <a:gd name="T85" fmla="*/ 288 h 318"/>
                  <a:gd name="T86" fmla="*/ 50 w 336"/>
                  <a:gd name="T87" fmla="*/ 294 h 318"/>
                  <a:gd name="T88" fmla="*/ 62 w 336"/>
                  <a:gd name="T89" fmla="*/ 302 h 318"/>
                  <a:gd name="T90" fmla="*/ 88 w 336"/>
                  <a:gd name="T91" fmla="*/ 304 h 318"/>
                  <a:gd name="T92" fmla="*/ 124 w 336"/>
                  <a:gd name="T93" fmla="*/ 286 h 318"/>
                  <a:gd name="T94" fmla="*/ 154 w 336"/>
                  <a:gd name="T95" fmla="*/ 262 h 318"/>
                  <a:gd name="T96" fmla="*/ 180 w 336"/>
                  <a:gd name="T97" fmla="*/ 240 h 318"/>
                  <a:gd name="T98" fmla="*/ 164 w 336"/>
                  <a:gd name="T99" fmla="*/ 256 h 318"/>
                  <a:gd name="T100" fmla="*/ 132 w 336"/>
                  <a:gd name="T101" fmla="*/ 290 h 318"/>
                  <a:gd name="T102" fmla="*/ 130 w 336"/>
                  <a:gd name="T103" fmla="*/ 306 h 318"/>
                  <a:gd name="T104" fmla="*/ 142 w 336"/>
                  <a:gd name="T105" fmla="*/ 316 h 318"/>
                  <a:gd name="T106" fmla="*/ 166 w 336"/>
                  <a:gd name="T107" fmla="*/ 312 h 318"/>
                  <a:gd name="T108" fmla="*/ 202 w 336"/>
                  <a:gd name="T109" fmla="*/ 288 h 318"/>
                  <a:gd name="T110" fmla="*/ 228 w 336"/>
                  <a:gd name="T111" fmla="*/ 276 h 318"/>
                  <a:gd name="T112" fmla="*/ 262 w 336"/>
                  <a:gd name="T113" fmla="*/ 262 h 318"/>
                  <a:gd name="T114" fmla="*/ 308 w 336"/>
                  <a:gd name="T115" fmla="*/ 232 h 318"/>
                  <a:gd name="T116" fmla="*/ 328 w 336"/>
                  <a:gd name="T117" fmla="*/ 210 h 318"/>
                  <a:gd name="T118" fmla="*/ 336 w 336"/>
                  <a:gd name="T119" fmla="*/ 172 h 318"/>
                  <a:gd name="T120" fmla="*/ 334 w 336"/>
                  <a:gd name="T121" fmla="*/ 150 h 318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336"/>
                  <a:gd name="T184" fmla="*/ 0 h 318"/>
                  <a:gd name="T185" fmla="*/ 336 w 336"/>
                  <a:gd name="T186" fmla="*/ 318 h 318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336" h="318">
                    <a:moveTo>
                      <a:pt x="334" y="150"/>
                    </a:moveTo>
                    <a:lnTo>
                      <a:pt x="334" y="150"/>
                    </a:lnTo>
                    <a:lnTo>
                      <a:pt x="330" y="126"/>
                    </a:lnTo>
                    <a:lnTo>
                      <a:pt x="326" y="116"/>
                    </a:lnTo>
                    <a:lnTo>
                      <a:pt x="322" y="110"/>
                    </a:lnTo>
                    <a:lnTo>
                      <a:pt x="316" y="104"/>
                    </a:lnTo>
                    <a:lnTo>
                      <a:pt x="312" y="102"/>
                    </a:lnTo>
                    <a:lnTo>
                      <a:pt x="300" y="86"/>
                    </a:lnTo>
                    <a:lnTo>
                      <a:pt x="272" y="60"/>
                    </a:lnTo>
                    <a:lnTo>
                      <a:pt x="262" y="52"/>
                    </a:lnTo>
                    <a:lnTo>
                      <a:pt x="252" y="46"/>
                    </a:lnTo>
                    <a:lnTo>
                      <a:pt x="242" y="42"/>
                    </a:lnTo>
                    <a:lnTo>
                      <a:pt x="234" y="40"/>
                    </a:lnTo>
                    <a:lnTo>
                      <a:pt x="218" y="38"/>
                    </a:lnTo>
                    <a:lnTo>
                      <a:pt x="208" y="38"/>
                    </a:lnTo>
                    <a:lnTo>
                      <a:pt x="202" y="36"/>
                    </a:lnTo>
                    <a:lnTo>
                      <a:pt x="196" y="34"/>
                    </a:lnTo>
                    <a:lnTo>
                      <a:pt x="190" y="34"/>
                    </a:lnTo>
                    <a:lnTo>
                      <a:pt x="182" y="34"/>
                    </a:lnTo>
                    <a:lnTo>
                      <a:pt x="170" y="30"/>
                    </a:lnTo>
                    <a:lnTo>
                      <a:pt x="164" y="26"/>
                    </a:lnTo>
                    <a:lnTo>
                      <a:pt x="158" y="20"/>
                    </a:lnTo>
                    <a:lnTo>
                      <a:pt x="154" y="14"/>
                    </a:lnTo>
                    <a:lnTo>
                      <a:pt x="148" y="8"/>
                    </a:lnTo>
                    <a:lnTo>
                      <a:pt x="140" y="4"/>
                    </a:lnTo>
                    <a:lnTo>
                      <a:pt x="130" y="2"/>
                    </a:lnTo>
                    <a:lnTo>
                      <a:pt x="122" y="0"/>
                    </a:lnTo>
                    <a:lnTo>
                      <a:pt x="114" y="2"/>
                    </a:lnTo>
                    <a:lnTo>
                      <a:pt x="108" y="6"/>
                    </a:lnTo>
                    <a:lnTo>
                      <a:pt x="104" y="12"/>
                    </a:lnTo>
                    <a:lnTo>
                      <a:pt x="102" y="18"/>
                    </a:lnTo>
                    <a:lnTo>
                      <a:pt x="100" y="26"/>
                    </a:lnTo>
                    <a:lnTo>
                      <a:pt x="102" y="32"/>
                    </a:lnTo>
                    <a:lnTo>
                      <a:pt x="104" y="40"/>
                    </a:lnTo>
                    <a:lnTo>
                      <a:pt x="106" y="46"/>
                    </a:lnTo>
                    <a:lnTo>
                      <a:pt x="112" y="54"/>
                    </a:lnTo>
                    <a:lnTo>
                      <a:pt x="120" y="64"/>
                    </a:lnTo>
                    <a:lnTo>
                      <a:pt x="130" y="68"/>
                    </a:lnTo>
                    <a:lnTo>
                      <a:pt x="140" y="72"/>
                    </a:lnTo>
                    <a:lnTo>
                      <a:pt x="146" y="74"/>
                    </a:lnTo>
                    <a:lnTo>
                      <a:pt x="150" y="74"/>
                    </a:lnTo>
                    <a:lnTo>
                      <a:pt x="160" y="78"/>
                    </a:lnTo>
                    <a:lnTo>
                      <a:pt x="160" y="82"/>
                    </a:lnTo>
                    <a:lnTo>
                      <a:pt x="158" y="86"/>
                    </a:lnTo>
                    <a:lnTo>
                      <a:pt x="150" y="92"/>
                    </a:lnTo>
                    <a:lnTo>
                      <a:pt x="144" y="94"/>
                    </a:lnTo>
                    <a:lnTo>
                      <a:pt x="134" y="98"/>
                    </a:lnTo>
                    <a:lnTo>
                      <a:pt x="108" y="104"/>
                    </a:lnTo>
                    <a:lnTo>
                      <a:pt x="64" y="114"/>
                    </a:lnTo>
                    <a:lnTo>
                      <a:pt x="42" y="122"/>
                    </a:lnTo>
                    <a:lnTo>
                      <a:pt x="24" y="132"/>
                    </a:lnTo>
                    <a:lnTo>
                      <a:pt x="12" y="142"/>
                    </a:lnTo>
                    <a:lnTo>
                      <a:pt x="2" y="154"/>
                    </a:lnTo>
                    <a:lnTo>
                      <a:pt x="0" y="160"/>
                    </a:lnTo>
                    <a:lnTo>
                      <a:pt x="0" y="168"/>
                    </a:lnTo>
                    <a:lnTo>
                      <a:pt x="2" y="176"/>
                    </a:lnTo>
                    <a:lnTo>
                      <a:pt x="6" y="182"/>
                    </a:lnTo>
                    <a:lnTo>
                      <a:pt x="14" y="188"/>
                    </a:lnTo>
                    <a:lnTo>
                      <a:pt x="20" y="188"/>
                    </a:lnTo>
                    <a:lnTo>
                      <a:pt x="28" y="188"/>
                    </a:lnTo>
                    <a:lnTo>
                      <a:pt x="42" y="184"/>
                    </a:lnTo>
                    <a:lnTo>
                      <a:pt x="56" y="180"/>
                    </a:lnTo>
                    <a:lnTo>
                      <a:pt x="68" y="172"/>
                    </a:lnTo>
                    <a:lnTo>
                      <a:pt x="74" y="170"/>
                    </a:lnTo>
                    <a:lnTo>
                      <a:pt x="82" y="168"/>
                    </a:lnTo>
                    <a:lnTo>
                      <a:pt x="100" y="166"/>
                    </a:lnTo>
                    <a:lnTo>
                      <a:pt x="90" y="170"/>
                    </a:lnTo>
                    <a:lnTo>
                      <a:pt x="62" y="180"/>
                    </a:lnTo>
                    <a:lnTo>
                      <a:pt x="44" y="192"/>
                    </a:lnTo>
                    <a:lnTo>
                      <a:pt x="24" y="208"/>
                    </a:lnTo>
                    <a:lnTo>
                      <a:pt x="16" y="216"/>
                    </a:lnTo>
                    <a:lnTo>
                      <a:pt x="8" y="226"/>
                    </a:lnTo>
                    <a:lnTo>
                      <a:pt x="4" y="236"/>
                    </a:lnTo>
                    <a:lnTo>
                      <a:pt x="2" y="244"/>
                    </a:lnTo>
                    <a:lnTo>
                      <a:pt x="0" y="246"/>
                    </a:lnTo>
                    <a:lnTo>
                      <a:pt x="2" y="250"/>
                    </a:lnTo>
                    <a:lnTo>
                      <a:pt x="4" y="254"/>
                    </a:lnTo>
                    <a:lnTo>
                      <a:pt x="6" y="258"/>
                    </a:lnTo>
                    <a:lnTo>
                      <a:pt x="12" y="262"/>
                    </a:lnTo>
                    <a:lnTo>
                      <a:pt x="16" y="264"/>
                    </a:lnTo>
                    <a:lnTo>
                      <a:pt x="24" y="264"/>
                    </a:lnTo>
                    <a:lnTo>
                      <a:pt x="40" y="264"/>
                    </a:lnTo>
                    <a:lnTo>
                      <a:pt x="48" y="262"/>
                    </a:lnTo>
                    <a:lnTo>
                      <a:pt x="58" y="258"/>
                    </a:lnTo>
                    <a:lnTo>
                      <a:pt x="68" y="252"/>
                    </a:lnTo>
                    <a:lnTo>
                      <a:pt x="78" y="244"/>
                    </a:lnTo>
                    <a:lnTo>
                      <a:pt x="94" y="234"/>
                    </a:lnTo>
                    <a:lnTo>
                      <a:pt x="110" y="222"/>
                    </a:lnTo>
                    <a:lnTo>
                      <a:pt x="74" y="250"/>
                    </a:lnTo>
                    <a:lnTo>
                      <a:pt x="64" y="260"/>
                    </a:lnTo>
                    <a:lnTo>
                      <a:pt x="56" y="270"/>
                    </a:lnTo>
                    <a:lnTo>
                      <a:pt x="50" y="280"/>
                    </a:lnTo>
                    <a:lnTo>
                      <a:pt x="50" y="288"/>
                    </a:lnTo>
                    <a:lnTo>
                      <a:pt x="50" y="294"/>
                    </a:lnTo>
                    <a:lnTo>
                      <a:pt x="54" y="298"/>
                    </a:lnTo>
                    <a:lnTo>
                      <a:pt x="62" y="302"/>
                    </a:lnTo>
                    <a:lnTo>
                      <a:pt x="70" y="304"/>
                    </a:lnTo>
                    <a:lnTo>
                      <a:pt x="80" y="304"/>
                    </a:lnTo>
                    <a:lnTo>
                      <a:pt x="88" y="304"/>
                    </a:lnTo>
                    <a:lnTo>
                      <a:pt x="104" y="296"/>
                    </a:lnTo>
                    <a:lnTo>
                      <a:pt x="124" y="286"/>
                    </a:lnTo>
                    <a:lnTo>
                      <a:pt x="138" y="276"/>
                    </a:lnTo>
                    <a:lnTo>
                      <a:pt x="154" y="262"/>
                    </a:lnTo>
                    <a:lnTo>
                      <a:pt x="174" y="244"/>
                    </a:lnTo>
                    <a:lnTo>
                      <a:pt x="180" y="240"/>
                    </a:lnTo>
                    <a:lnTo>
                      <a:pt x="164" y="256"/>
                    </a:lnTo>
                    <a:lnTo>
                      <a:pt x="142" y="278"/>
                    </a:lnTo>
                    <a:lnTo>
                      <a:pt x="132" y="290"/>
                    </a:lnTo>
                    <a:lnTo>
                      <a:pt x="130" y="300"/>
                    </a:lnTo>
                    <a:lnTo>
                      <a:pt x="130" y="306"/>
                    </a:lnTo>
                    <a:lnTo>
                      <a:pt x="134" y="312"/>
                    </a:lnTo>
                    <a:lnTo>
                      <a:pt x="142" y="316"/>
                    </a:lnTo>
                    <a:lnTo>
                      <a:pt x="150" y="318"/>
                    </a:lnTo>
                    <a:lnTo>
                      <a:pt x="158" y="316"/>
                    </a:lnTo>
                    <a:lnTo>
                      <a:pt x="166" y="312"/>
                    </a:lnTo>
                    <a:lnTo>
                      <a:pt x="180" y="304"/>
                    </a:lnTo>
                    <a:lnTo>
                      <a:pt x="202" y="288"/>
                    </a:lnTo>
                    <a:lnTo>
                      <a:pt x="214" y="282"/>
                    </a:lnTo>
                    <a:lnTo>
                      <a:pt x="226" y="278"/>
                    </a:lnTo>
                    <a:lnTo>
                      <a:pt x="228" y="276"/>
                    </a:lnTo>
                    <a:lnTo>
                      <a:pt x="244" y="270"/>
                    </a:lnTo>
                    <a:lnTo>
                      <a:pt x="262" y="262"/>
                    </a:lnTo>
                    <a:lnTo>
                      <a:pt x="284" y="250"/>
                    </a:lnTo>
                    <a:lnTo>
                      <a:pt x="308" y="232"/>
                    </a:lnTo>
                    <a:lnTo>
                      <a:pt x="316" y="226"/>
                    </a:lnTo>
                    <a:lnTo>
                      <a:pt x="322" y="218"/>
                    </a:lnTo>
                    <a:lnTo>
                      <a:pt x="328" y="210"/>
                    </a:lnTo>
                    <a:lnTo>
                      <a:pt x="332" y="202"/>
                    </a:lnTo>
                    <a:lnTo>
                      <a:pt x="336" y="186"/>
                    </a:lnTo>
                    <a:lnTo>
                      <a:pt x="336" y="172"/>
                    </a:lnTo>
                    <a:lnTo>
                      <a:pt x="336" y="158"/>
                    </a:lnTo>
                    <a:lnTo>
                      <a:pt x="334" y="1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8" name="Freeform 14"/>
              <p:cNvSpPr>
                <a:spLocks/>
              </p:cNvSpPr>
              <p:nvPr/>
            </p:nvSpPr>
            <p:spPr bwMode="auto">
              <a:xfrm>
                <a:off x="2265" y="2106"/>
                <a:ext cx="324" cy="302"/>
              </a:xfrm>
              <a:custGeom>
                <a:avLst/>
                <a:gdLst>
                  <a:gd name="T0" fmla="*/ 322 w 324"/>
                  <a:gd name="T1" fmla="*/ 152 h 302"/>
                  <a:gd name="T2" fmla="*/ 320 w 324"/>
                  <a:gd name="T3" fmla="*/ 182 h 302"/>
                  <a:gd name="T4" fmla="*/ 298 w 324"/>
                  <a:gd name="T5" fmla="*/ 218 h 302"/>
                  <a:gd name="T6" fmla="*/ 252 w 324"/>
                  <a:gd name="T7" fmla="*/ 250 h 302"/>
                  <a:gd name="T8" fmla="*/ 218 w 324"/>
                  <a:gd name="T9" fmla="*/ 262 h 302"/>
                  <a:gd name="T10" fmla="*/ 158 w 324"/>
                  <a:gd name="T11" fmla="*/ 298 h 302"/>
                  <a:gd name="T12" fmla="*/ 146 w 324"/>
                  <a:gd name="T13" fmla="*/ 302 h 302"/>
                  <a:gd name="T14" fmla="*/ 132 w 324"/>
                  <a:gd name="T15" fmla="*/ 294 h 302"/>
                  <a:gd name="T16" fmla="*/ 132 w 324"/>
                  <a:gd name="T17" fmla="*/ 286 h 302"/>
                  <a:gd name="T18" fmla="*/ 182 w 324"/>
                  <a:gd name="T19" fmla="*/ 236 h 302"/>
                  <a:gd name="T20" fmla="*/ 188 w 324"/>
                  <a:gd name="T21" fmla="*/ 224 h 302"/>
                  <a:gd name="T22" fmla="*/ 186 w 324"/>
                  <a:gd name="T23" fmla="*/ 220 h 302"/>
                  <a:gd name="T24" fmla="*/ 164 w 324"/>
                  <a:gd name="T25" fmla="*/ 230 h 302"/>
                  <a:gd name="T26" fmla="*/ 124 w 324"/>
                  <a:gd name="T27" fmla="*/ 264 h 302"/>
                  <a:gd name="T28" fmla="*/ 96 w 324"/>
                  <a:gd name="T29" fmla="*/ 282 h 302"/>
                  <a:gd name="T30" fmla="*/ 66 w 324"/>
                  <a:gd name="T31" fmla="*/ 290 h 302"/>
                  <a:gd name="T32" fmla="*/ 52 w 324"/>
                  <a:gd name="T33" fmla="*/ 284 h 302"/>
                  <a:gd name="T34" fmla="*/ 54 w 324"/>
                  <a:gd name="T35" fmla="*/ 270 h 302"/>
                  <a:gd name="T36" fmla="*/ 74 w 324"/>
                  <a:gd name="T37" fmla="*/ 248 h 302"/>
                  <a:gd name="T38" fmla="*/ 140 w 324"/>
                  <a:gd name="T39" fmla="*/ 198 h 302"/>
                  <a:gd name="T40" fmla="*/ 136 w 324"/>
                  <a:gd name="T41" fmla="*/ 190 h 302"/>
                  <a:gd name="T42" fmla="*/ 108 w 324"/>
                  <a:gd name="T43" fmla="*/ 204 h 302"/>
                  <a:gd name="T44" fmla="*/ 68 w 324"/>
                  <a:gd name="T45" fmla="*/ 232 h 302"/>
                  <a:gd name="T46" fmla="*/ 32 w 324"/>
                  <a:gd name="T47" fmla="*/ 248 h 302"/>
                  <a:gd name="T48" fmla="*/ 8 w 324"/>
                  <a:gd name="T49" fmla="*/ 246 h 302"/>
                  <a:gd name="T50" fmla="*/ 2 w 324"/>
                  <a:gd name="T51" fmla="*/ 236 h 302"/>
                  <a:gd name="T52" fmla="*/ 24 w 324"/>
                  <a:gd name="T53" fmla="*/ 206 h 302"/>
                  <a:gd name="T54" fmla="*/ 58 w 324"/>
                  <a:gd name="T55" fmla="*/ 180 h 302"/>
                  <a:gd name="T56" fmla="*/ 116 w 324"/>
                  <a:gd name="T57" fmla="*/ 156 h 302"/>
                  <a:gd name="T58" fmla="*/ 116 w 324"/>
                  <a:gd name="T59" fmla="*/ 152 h 302"/>
                  <a:gd name="T60" fmla="*/ 74 w 324"/>
                  <a:gd name="T61" fmla="*/ 154 h 302"/>
                  <a:gd name="T62" fmla="*/ 58 w 324"/>
                  <a:gd name="T63" fmla="*/ 158 h 302"/>
                  <a:gd name="T64" fmla="*/ 18 w 324"/>
                  <a:gd name="T65" fmla="*/ 174 h 302"/>
                  <a:gd name="T66" fmla="*/ 2 w 324"/>
                  <a:gd name="T67" fmla="*/ 166 h 302"/>
                  <a:gd name="T68" fmla="*/ 2 w 324"/>
                  <a:gd name="T69" fmla="*/ 152 h 302"/>
                  <a:gd name="T70" fmla="*/ 20 w 324"/>
                  <a:gd name="T71" fmla="*/ 132 h 302"/>
                  <a:gd name="T72" fmla="*/ 60 w 324"/>
                  <a:gd name="T73" fmla="*/ 114 h 302"/>
                  <a:gd name="T74" fmla="*/ 138 w 324"/>
                  <a:gd name="T75" fmla="*/ 94 h 302"/>
                  <a:gd name="T76" fmla="*/ 150 w 324"/>
                  <a:gd name="T77" fmla="*/ 88 h 302"/>
                  <a:gd name="T78" fmla="*/ 162 w 324"/>
                  <a:gd name="T79" fmla="*/ 72 h 302"/>
                  <a:gd name="T80" fmla="*/ 158 w 324"/>
                  <a:gd name="T81" fmla="*/ 64 h 302"/>
                  <a:gd name="T82" fmla="*/ 146 w 324"/>
                  <a:gd name="T83" fmla="*/ 60 h 302"/>
                  <a:gd name="T84" fmla="*/ 122 w 324"/>
                  <a:gd name="T85" fmla="*/ 52 h 302"/>
                  <a:gd name="T86" fmla="*/ 110 w 324"/>
                  <a:gd name="T87" fmla="*/ 42 h 302"/>
                  <a:gd name="T88" fmla="*/ 102 w 324"/>
                  <a:gd name="T89" fmla="*/ 20 h 302"/>
                  <a:gd name="T90" fmla="*/ 108 w 324"/>
                  <a:gd name="T91" fmla="*/ 2 h 302"/>
                  <a:gd name="T92" fmla="*/ 122 w 324"/>
                  <a:gd name="T93" fmla="*/ 0 h 302"/>
                  <a:gd name="T94" fmla="*/ 144 w 324"/>
                  <a:gd name="T95" fmla="*/ 14 h 302"/>
                  <a:gd name="T96" fmla="*/ 162 w 324"/>
                  <a:gd name="T97" fmla="*/ 28 h 302"/>
                  <a:gd name="T98" fmla="*/ 180 w 324"/>
                  <a:gd name="T99" fmla="*/ 32 h 302"/>
                  <a:gd name="T100" fmla="*/ 196 w 324"/>
                  <a:gd name="T101" fmla="*/ 36 h 302"/>
                  <a:gd name="T102" fmla="*/ 206 w 324"/>
                  <a:gd name="T103" fmla="*/ 38 h 302"/>
                  <a:gd name="T104" fmla="*/ 240 w 324"/>
                  <a:gd name="T105" fmla="*/ 42 h 302"/>
                  <a:gd name="T106" fmla="*/ 260 w 324"/>
                  <a:gd name="T107" fmla="*/ 56 h 302"/>
                  <a:gd name="T108" fmla="*/ 300 w 324"/>
                  <a:gd name="T109" fmla="*/ 100 h 302"/>
                  <a:gd name="T110" fmla="*/ 314 w 324"/>
                  <a:gd name="T111" fmla="*/ 110 h 302"/>
                  <a:gd name="T112" fmla="*/ 320 w 324"/>
                  <a:gd name="T113" fmla="*/ 144 h 302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324"/>
                  <a:gd name="T172" fmla="*/ 0 h 302"/>
                  <a:gd name="T173" fmla="*/ 324 w 324"/>
                  <a:gd name="T174" fmla="*/ 302 h 302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324" h="302">
                    <a:moveTo>
                      <a:pt x="320" y="144"/>
                    </a:moveTo>
                    <a:lnTo>
                      <a:pt x="320" y="144"/>
                    </a:lnTo>
                    <a:lnTo>
                      <a:pt x="322" y="152"/>
                    </a:lnTo>
                    <a:lnTo>
                      <a:pt x="324" y="160"/>
                    </a:lnTo>
                    <a:lnTo>
                      <a:pt x="322" y="170"/>
                    </a:lnTo>
                    <a:lnTo>
                      <a:pt x="320" y="182"/>
                    </a:lnTo>
                    <a:lnTo>
                      <a:pt x="316" y="194"/>
                    </a:lnTo>
                    <a:lnTo>
                      <a:pt x="310" y="208"/>
                    </a:lnTo>
                    <a:lnTo>
                      <a:pt x="298" y="218"/>
                    </a:lnTo>
                    <a:lnTo>
                      <a:pt x="274" y="238"/>
                    </a:lnTo>
                    <a:lnTo>
                      <a:pt x="252" y="250"/>
                    </a:lnTo>
                    <a:lnTo>
                      <a:pt x="234" y="256"/>
                    </a:lnTo>
                    <a:lnTo>
                      <a:pt x="218" y="262"/>
                    </a:lnTo>
                    <a:lnTo>
                      <a:pt x="202" y="270"/>
                    </a:lnTo>
                    <a:lnTo>
                      <a:pt x="184" y="280"/>
                    </a:lnTo>
                    <a:lnTo>
                      <a:pt x="158" y="298"/>
                    </a:lnTo>
                    <a:lnTo>
                      <a:pt x="152" y="300"/>
                    </a:lnTo>
                    <a:lnTo>
                      <a:pt x="146" y="302"/>
                    </a:lnTo>
                    <a:lnTo>
                      <a:pt x="138" y="300"/>
                    </a:lnTo>
                    <a:lnTo>
                      <a:pt x="134" y="298"/>
                    </a:lnTo>
                    <a:lnTo>
                      <a:pt x="132" y="294"/>
                    </a:lnTo>
                    <a:lnTo>
                      <a:pt x="130" y="290"/>
                    </a:lnTo>
                    <a:lnTo>
                      <a:pt x="132" y="286"/>
                    </a:lnTo>
                    <a:lnTo>
                      <a:pt x="140" y="276"/>
                    </a:lnTo>
                    <a:lnTo>
                      <a:pt x="152" y="264"/>
                    </a:lnTo>
                    <a:lnTo>
                      <a:pt x="182" y="236"/>
                    </a:lnTo>
                    <a:lnTo>
                      <a:pt x="186" y="228"/>
                    </a:lnTo>
                    <a:lnTo>
                      <a:pt x="188" y="224"/>
                    </a:lnTo>
                    <a:lnTo>
                      <a:pt x="186" y="220"/>
                    </a:lnTo>
                    <a:lnTo>
                      <a:pt x="182" y="220"/>
                    </a:lnTo>
                    <a:lnTo>
                      <a:pt x="176" y="222"/>
                    </a:lnTo>
                    <a:lnTo>
                      <a:pt x="164" y="230"/>
                    </a:lnTo>
                    <a:lnTo>
                      <a:pt x="138" y="252"/>
                    </a:lnTo>
                    <a:lnTo>
                      <a:pt x="124" y="264"/>
                    </a:lnTo>
                    <a:lnTo>
                      <a:pt x="114" y="272"/>
                    </a:lnTo>
                    <a:lnTo>
                      <a:pt x="96" y="282"/>
                    </a:lnTo>
                    <a:lnTo>
                      <a:pt x="80" y="288"/>
                    </a:lnTo>
                    <a:lnTo>
                      <a:pt x="72" y="290"/>
                    </a:lnTo>
                    <a:lnTo>
                      <a:pt x="66" y="290"/>
                    </a:lnTo>
                    <a:lnTo>
                      <a:pt x="60" y="288"/>
                    </a:lnTo>
                    <a:lnTo>
                      <a:pt x="52" y="284"/>
                    </a:lnTo>
                    <a:lnTo>
                      <a:pt x="50" y="282"/>
                    </a:lnTo>
                    <a:lnTo>
                      <a:pt x="50" y="280"/>
                    </a:lnTo>
                    <a:lnTo>
                      <a:pt x="54" y="270"/>
                    </a:lnTo>
                    <a:lnTo>
                      <a:pt x="62" y="260"/>
                    </a:lnTo>
                    <a:lnTo>
                      <a:pt x="74" y="248"/>
                    </a:lnTo>
                    <a:lnTo>
                      <a:pt x="110" y="220"/>
                    </a:lnTo>
                    <a:lnTo>
                      <a:pt x="140" y="198"/>
                    </a:lnTo>
                    <a:lnTo>
                      <a:pt x="142" y="194"/>
                    </a:lnTo>
                    <a:lnTo>
                      <a:pt x="140" y="192"/>
                    </a:lnTo>
                    <a:lnTo>
                      <a:pt x="136" y="190"/>
                    </a:lnTo>
                    <a:lnTo>
                      <a:pt x="124" y="196"/>
                    </a:lnTo>
                    <a:lnTo>
                      <a:pt x="108" y="204"/>
                    </a:lnTo>
                    <a:lnTo>
                      <a:pt x="88" y="216"/>
                    </a:lnTo>
                    <a:lnTo>
                      <a:pt x="68" y="232"/>
                    </a:lnTo>
                    <a:lnTo>
                      <a:pt x="54" y="240"/>
                    </a:lnTo>
                    <a:lnTo>
                      <a:pt x="42" y="246"/>
                    </a:lnTo>
                    <a:lnTo>
                      <a:pt x="32" y="248"/>
                    </a:lnTo>
                    <a:lnTo>
                      <a:pt x="22" y="250"/>
                    </a:lnTo>
                    <a:lnTo>
                      <a:pt x="14" y="248"/>
                    </a:lnTo>
                    <a:lnTo>
                      <a:pt x="8" y="246"/>
                    </a:lnTo>
                    <a:lnTo>
                      <a:pt x="4" y="242"/>
                    </a:lnTo>
                    <a:lnTo>
                      <a:pt x="2" y="236"/>
                    </a:lnTo>
                    <a:lnTo>
                      <a:pt x="4" y="230"/>
                    </a:lnTo>
                    <a:lnTo>
                      <a:pt x="8" y="222"/>
                    </a:lnTo>
                    <a:lnTo>
                      <a:pt x="24" y="206"/>
                    </a:lnTo>
                    <a:lnTo>
                      <a:pt x="42" y="190"/>
                    </a:lnTo>
                    <a:lnTo>
                      <a:pt x="58" y="180"/>
                    </a:lnTo>
                    <a:lnTo>
                      <a:pt x="96" y="164"/>
                    </a:lnTo>
                    <a:lnTo>
                      <a:pt x="112" y="158"/>
                    </a:lnTo>
                    <a:lnTo>
                      <a:pt x="116" y="156"/>
                    </a:lnTo>
                    <a:lnTo>
                      <a:pt x="118" y="154"/>
                    </a:lnTo>
                    <a:lnTo>
                      <a:pt x="116" y="152"/>
                    </a:lnTo>
                    <a:lnTo>
                      <a:pt x="110" y="152"/>
                    </a:lnTo>
                    <a:lnTo>
                      <a:pt x="94" y="150"/>
                    </a:lnTo>
                    <a:lnTo>
                      <a:pt x="74" y="154"/>
                    </a:lnTo>
                    <a:lnTo>
                      <a:pt x="66" y="156"/>
                    </a:lnTo>
                    <a:lnTo>
                      <a:pt x="58" y="158"/>
                    </a:lnTo>
                    <a:lnTo>
                      <a:pt x="44" y="166"/>
                    </a:lnTo>
                    <a:lnTo>
                      <a:pt x="26" y="172"/>
                    </a:lnTo>
                    <a:lnTo>
                      <a:pt x="18" y="174"/>
                    </a:lnTo>
                    <a:lnTo>
                      <a:pt x="12" y="172"/>
                    </a:lnTo>
                    <a:lnTo>
                      <a:pt x="6" y="170"/>
                    </a:lnTo>
                    <a:lnTo>
                      <a:pt x="2" y="166"/>
                    </a:lnTo>
                    <a:lnTo>
                      <a:pt x="0" y="158"/>
                    </a:lnTo>
                    <a:lnTo>
                      <a:pt x="2" y="152"/>
                    </a:lnTo>
                    <a:lnTo>
                      <a:pt x="6" y="146"/>
                    </a:lnTo>
                    <a:lnTo>
                      <a:pt x="12" y="138"/>
                    </a:lnTo>
                    <a:lnTo>
                      <a:pt x="20" y="132"/>
                    </a:lnTo>
                    <a:lnTo>
                      <a:pt x="32" y="124"/>
                    </a:lnTo>
                    <a:lnTo>
                      <a:pt x="44" y="118"/>
                    </a:lnTo>
                    <a:lnTo>
                      <a:pt x="60" y="114"/>
                    </a:lnTo>
                    <a:lnTo>
                      <a:pt x="118" y="100"/>
                    </a:lnTo>
                    <a:lnTo>
                      <a:pt x="138" y="94"/>
                    </a:lnTo>
                    <a:lnTo>
                      <a:pt x="146" y="92"/>
                    </a:lnTo>
                    <a:lnTo>
                      <a:pt x="150" y="88"/>
                    </a:lnTo>
                    <a:lnTo>
                      <a:pt x="160" y="80"/>
                    </a:lnTo>
                    <a:lnTo>
                      <a:pt x="162" y="76"/>
                    </a:lnTo>
                    <a:lnTo>
                      <a:pt x="162" y="72"/>
                    </a:lnTo>
                    <a:lnTo>
                      <a:pt x="158" y="64"/>
                    </a:lnTo>
                    <a:lnTo>
                      <a:pt x="154" y="62"/>
                    </a:lnTo>
                    <a:lnTo>
                      <a:pt x="146" y="60"/>
                    </a:lnTo>
                    <a:lnTo>
                      <a:pt x="142" y="58"/>
                    </a:lnTo>
                    <a:lnTo>
                      <a:pt x="134" y="56"/>
                    </a:lnTo>
                    <a:lnTo>
                      <a:pt x="122" y="52"/>
                    </a:lnTo>
                    <a:lnTo>
                      <a:pt x="116" y="48"/>
                    </a:lnTo>
                    <a:lnTo>
                      <a:pt x="110" y="42"/>
                    </a:lnTo>
                    <a:lnTo>
                      <a:pt x="106" y="34"/>
                    </a:lnTo>
                    <a:lnTo>
                      <a:pt x="104" y="26"/>
                    </a:lnTo>
                    <a:lnTo>
                      <a:pt x="102" y="20"/>
                    </a:lnTo>
                    <a:lnTo>
                      <a:pt x="102" y="12"/>
                    </a:lnTo>
                    <a:lnTo>
                      <a:pt x="104" y="6"/>
                    </a:lnTo>
                    <a:lnTo>
                      <a:pt x="108" y="2"/>
                    </a:lnTo>
                    <a:lnTo>
                      <a:pt x="114" y="0"/>
                    </a:lnTo>
                    <a:lnTo>
                      <a:pt x="122" y="0"/>
                    </a:lnTo>
                    <a:lnTo>
                      <a:pt x="130" y="2"/>
                    </a:lnTo>
                    <a:lnTo>
                      <a:pt x="136" y="6"/>
                    </a:lnTo>
                    <a:lnTo>
                      <a:pt x="144" y="14"/>
                    </a:lnTo>
                    <a:lnTo>
                      <a:pt x="152" y="22"/>
                    </a:lnTo>
                    <a:lnTo>
                      <a:pt x="156" y="26"/>
                    </a:lnTo>
                    <a:lnTo>
                      <a:pt x="162" y="28"/>
                    </a:lnTo>
                    <a:lnTo>
                      <a:pt x="172" y="32"/>
                    </a:lnTo>
                    <a:lnTo>
                      <a:pt x="180" y="32"/>
                    </a:lnTo>
                    <a:lnTo>
                      <a:pt x="188" y="32"/>
                    </a:lnTo>
                    <a:lnTo>
                      <a:pt x="196" y="36"/>
                    </a:lnTo>
                    <a:lnTo>
                      <a:pt x="200" y="38"/>
                    </a:lnTo>
                    <a:lnTo>
                      <a:pt x="206" y="38"/>
                    </a:lnTo>
                    <a:lnTo>
                      <a:pt x="220" y="38"/>
                    </a:lnTo>
                    <a:lnTo>
                      <a:pt x="230" y="40"/>
                    </a:lnTo>
                    <a:lnTo>
                      <a:pt x="240" y="42"/>
                    </a:lnTo>
                    <a:lnTo>
                      <a:pt x="250" y="48"/>
                    </a:lnTo>
                    <a:lnTo>
                      <a:pt x="260" y="56"/>
                    </a:lnTo>
                    <a:lnTo>
                      <a:pt x="278" y="74"/>
                    </a:lnTo>
                    <a:lnTo>
                      <a:pt x="292" y="88"/>
                    </a:lnTo>
                    <a:lnTo>
                      <a:pt x="300" y="100"/>
                    </a:lnTo>
                    <a:lnTo>
                      <a:pt x="308" y="104"/>
                    </a:lnTo>
                    <a:lnTo>
                      <a:pt x="314" y="110"/>
                    </a:lnTo>
                    <a:lnTo>
                      <a:pt x="318" y="120"/>
                    </a:lnTo>
                    <a:lnTo>
                      <a:pt x="320" y="14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9" name="Freeform 15"/>
              <p:cNvSpPr>
                <a:spLocks/>
              </p:cNvSpPr>
              <p:nvPr/>
            </p:nvSpPr>
            <p:spPr bwMode="auto">
              <a:xfrm>
                <a:off x="2403" y="2166"/>
                <a:ext cx="76" cy="70"/>
              </a:xfrm>
              <a:custGeom>
                <a:avLst/>
                <a:gdLst>
                  <a:gd name="T0" fmla="*/ 76 w 76"/>
                  <a:gd name="T1" fmla="*/ 70 h 70"/>
                  <a:gd name="T2" fmla="*/ 76 w 76"/>
                  <a:gd name="T3" fmla="*/ 70 h 70"/>
                  <a:gd name="T4" fmla="*/ 70 w 76"/>
                  <a:gd name="T5" fmla="*/ 66 h 70"/>
                  <a:gd name="T6" fmla="*/ 56 w 76"/>
                  <a:gd name="T7" fmla="*/ 58 h 70"/>
                  <a:gd name="T8" fmla="*/ 40 w 76"/>
                  <a:gd name="T9" fmla="*/ 46 h 70"/>
                  <a:gd name="T10" fmla="*/ 34 w 76"/>
                  <a:gd name="T11" fmla="*/ 38 h 70"/>
                  <a:gd name="T12" fmla="*/ 32 w 76"/>
                  <a:gd name="T13" fmla="*/ 32 h 70"/>
                  <a:gd name="T14" fmla="*/ 32 w 76"/>
                  <a:gd name="T15" fmla="*/ 32 h 70"/>
                  <a:gd name="T16" fmla="*/ 28 w 76"/>
                  <a:gd name="T17" fmla="*/ 20 h 70"/>
                  <a:gd name="T18" fmla="*/ 30 w 76"/>
                  <a:gd name="T19" fmla="*/ 12 h 70"/>
                  <a:gd name="T20" fmla="*/ 30 w 76"/>
                  <a:gd name="T21" fmla="*/ 8 h 70"/>
                  <a:gd name="T22" fmla="*/ 30 w 76"/>
                  <a:gd name="T23" fmla="*/ 8 h 70"/>
                  <a:gd name="T24" fmla="*/ 28 w 76"/>
                  <a:gd name="T25" fmla="*/ 8 h 70"/>
                  <a:gd name="T26" fmla="*/ 24 w 76"/>
                  <a:gd name="T27" fmla="*/ 6 h 70"/>
                  <a:gd name="T28" fmla="*/ 20 w 76"/>
                  <a:gd name="T29" fmla="*/ 4 h 70"/>
                  <a:gd name="T30" fmla="*/ 20 w 76"/>
                  <a:gd name="T31" fmla="*/ 4 h 70"/>
                  <a:gd name="T32" fmla="*/ 16 w 76"/>
                  <a:gd name="T33" fmla="*/ 2 h 70"/>
                  <a:gd name="T34" fmla="*/ 8 w 76"/>
                  <a:gd name="T35" fmla="*/ 0 h 70"/>
                  <a:gd name="T36" fmla="*/ 2 w 76"/>
                  <a:gd name="T37" fmla="*/ 0 h 70"/>
                  <a:gd name="T38" fmla="*/ 0 w 76"/>
                  <a:gd name="T39" fmla="*/ 0 h 70"/>
                  <a:gd name="T40" fmla="*/ 0 w 76"/>
                  <a:gd name="T41" fmla="*/ 2 h 70"/>
                  <a:gd name="T42" fmla="*/ 0 w 76"/>
                  <a:gd name="T43" fmla="*/ 2 h 70"/>
                  <a:gd name="T44" fmla="*/ 4 w 76"/>
                  <a:gd name="T45" fmla="*/ 2 h 70"/>
                  <a:gd name="T46" fmla="*/ 8 w 76"/>
                  <a:gd name="T47" fmla="*/ 6 h 70"/>
                  <a:gd name="T48" fmla="*/ 12 w 76"/>
                  <a:gd name="T49" fmla="*/ 8 h 70"/>
                  <a:gd name="T50" fmla="*/ 16 w 76"/>
                  <a:gd name="T51" fmla="*/ 10 h 70"/>
                  <a:gd name="T52" fmla="*/ 16 w 76"/>
                  <a:gd name="T53" fmla="*/ 10 h 70"/>
                  <a:gd name="T54" fmla="*/ 16 w 76"/>
                  <a:gd name="T55" fmla="*/ 8 h 70"/>
                  <a:gd name="T56" fmla="*/ 18 w 76"/>
                  <a:gd name="T57" fmla="*/ 8 h 70"/>
                  <a:gd name="T58" fmla="*/ 18 w 76"/>
                  <a:gd name="T59" fmla="*/ 12 h 70"/>
                  <a:gd name="T60" fmla="*/ 18 w 76"/>
                  <a:gd name="T61" fmla="*/ 12 h 70"/>
                  <a:gd name="T62" fmla="*/ 20 w 76"/>
                  <a:gd name="T63" fmla="*/ 14 h 70"/>
                  <a:gd name="T64" fmla="*/ 20 w 76"/>
                  <a:gd name="T65" fmla="*/ 14 h 70"/>
                  <a:gd name="T66" fmla="*/ 20 w 76"/>
                  <a:gd name="T67" fmla="*/ 14 h 70"/>
                  <a:gd name="T68" fmla="*/ 20 w 76"/>
                  <a:gd name="T69" fmla="*/ 14 h 70"/>
                  <a:gd name="T70" fmla="*/ 20 w 76"/>
                  <a:gd name="T71" fmla="*/ 16 h 70"/>
                  <a:gd name="T72" fmla="*/ 20 w 76"/>
                  <a:gd name="T73" fmla="*/ 18 h 70"/>
                  <a:gd name="T74" fmla="*/ 20 w 76"/>
                  <a:gd name="T75" fmla="*/ 24 h 70"/>
                  <a:gd name="T76" fmla="*/ 20 w 76"/>
                  <a:gd name="T77" fmla="*/ 28 h 70"/>
                  <a:gd name="T78" fmla="*/ 22 w 76"/>
                  <a:gd name="T79" fmla="*/ 34 h 70"/>
                  <a:gd name="T80" fmla="*/ 28 w 76"/>
                  <a:gd name="T81" fmla="*/ 40 h 70"/>
                  <a:gd name="T82" fmla="*/ 36 w 76"/>
                  <a:gd name="T83" fmla="*/ 48 h 70"/>
                  <a:gd name="T84" fmla="*/ 36 w 76"/>
                  <a:gd name="T85" fmla="*/ 48 h 70"/>
                  <a:gd name="T86" fmla="*/ 52 w 76"/>
                  <a:gd name="T87" fmla="*/ 60 h 70"/>
                  <a:gd name="T88" fmla="*/ 64 w 76"/>
                  <a:gd name="T89" fmla="*/ 66 h 70"/>
                  <a:gd name="T90" fmla="*/ 72 w 76"/>
                  <a:gd name="T91" fmla="*/ 70 h 70"/>
                  <a:gd name="T92" fmla="*/ 76 w 76"/>
                  <a:gd name="T93" fmla="*/ 70 h 70"/>
                  <a:gd name="T94" fmla="*/ 76 w 76"/>
                  <a:gd name="T95" fmla="*/ 70 h 7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76"/>
                  <a:gd name="T145" fmla="*/ 0 h 70"/>
                  <a:gd name="T146" fmla="*/ 76 w 76"/>
                  <a:gd name="T147" fmla="*/ 70 h 70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76" h="70">
                    <a:moveTo>
                      <a:pt x="76" y="70"/>
                    </a:moveTo>
                    <a:lnTo>
                      <a:pt x="76" y="70"/>
                    </a:lnTo>
                    <a:lnTo>
                      <a:pt x="70" y="66"/>
                    </a:lnTo>
                    <a:lnTo>
                      <a:pt x="56" y="58"/>
                    </a:lnTo>
                    <a:lnTo>
                      <a:pt x="40" y="46"/>
                    </a:lnTo>
                    <a:lnTo>
                      <a:pt x="34" y="38"/>
                    </a:lnTo>
                    <a:lnTo>
                      <a:pt x="32" y="32"/>
                    </a:lnTo>
                    <a:lnTo>
                      <a:pt x="28" y="20"/>
                    </a:lnTo>
                    <a:lnTo>
                      <a:pt x="30" y="12"/>
                    </a:lnTo>
                    <a:lnTo>
                      <a:pt x="30" y="8"/>
                    </a:lnTo>
                    <a:lnTo>
                      <a:pt x="28" y="8"/>
                    </a:lnTo>
                    <a:lnTo>
                      <a:pt x="24" y="6"/>
                    </a:lnTo>
                    <a:lnTo>
                      <a:pt x="20" y="4"/>
                    </a:lnTo>
                    <a:lnTo>
                      <a:pt x="16" y="2"/>
                    </a:lnTo>
                    <a:lnTo>
                      <a:pt x="8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4" y="2"/>
                    </a:lnTo>
                    <a:lnTo>
                      <a:pt x="8" y="6"/>
                    </a:lnTo>
                    <a:lnTo>
                      <a:pt x="12" y="8"/>
                    </a:lnTo>
                    <a:lnTo>
                      <a:pt x="16" y="10"/>
                    </a:lnTo>
                    <a:lnTo>
                      <a:pt x="16" y="8"/>
                    </a:lnTo>
                    <a:lnTo>
                      <a:pt x="18" y="8"/>
                    </a:lnTo>
                    <a:lnTo>
                      <a:pt x="18" y="12"/>
                    </a:lnTo>
                    <a:lnTo>
                      <a:pt x="20" y="14"/>
                    </a:lnTo>
                    <a:lnTo>
                      <a:pt x="20" y="16"/>
                    </a:lnTo>
                    <a:lnTo>
                      <a:pt x="20" y="18"/>
                    </a:lnTo>
                    <a:lnTo>
                      <a:pt x="20" y="24"/>
                    </a:lnTo>
                    <a:lnTo>
                      <a:pt x="20" y="28"/>
                    </a:lnTo>
                    <a:lnTo>
                      <a:pt x="22" y="34"/>
                    </a:lnTo>
                    <a:lnTo>
                      <a:pt x="28" y="40"/>
                    </a:lnTo>
                    <a:lnTo>
                      <a:pt x="36" y="48"/>
                    </a:lnTo>
                    <a:lnTo>
                      <a:pt x="52" y="60"/>
                    </a:lnTo>
                    <a:lnTo>
                      <a:pt x="64" y="66"/>
                    </a:lnTo>
                    <a:lnTo>
                      <a:pt x="72" y="70"/>
                    </a:lnTo>
                    <a:lnTo>
                      <a:pt x="76" y="7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0" name="Freeform 16"/>
              <p:cNvSpPr>
                <a:spLocks/>
              </p:cNvSpPr>
              <p:nvPr/>
            </p:nvSpPr>
            <p:spPr bwMode="auto">
              <a:xfrm>
                <a:off x="2439" y="2318"/>
                <a:ext cx="28" cy="14"/>
              </a:xfrm>
              <a:custGeom>
                <a:avLst/>
                <a:gdLst>
                  <a:gd name="T0" fmla="*/ 28 w 28"/>
                  <a:gd name="T1" fmla="*/ 12 h 14"/>
                  <a:gd name="T2" fmla="*/ 28 w 28"/>
                  <a:gd name="T3" fmla="*/ 12 h 14"/>
                  <a:gd name="T4" fmla="*/ 20 w 28"/>
                  <a:gd name="T5" fmla="*/ 12 h 14"/>
                  <a:gd name="T6" fmla="*/ 14 w 28"/>
                  <a:gd name="T7" fmla="*/ 10 h 14"/>
                  <a:gd name="T8" fmla="*/ 8 w 28"/>
                  <a:gd name="T9" fmla="*/ 6 h 14"/>
                  <a:gd name="T10" fmla="*/ 8 w 28"/>
                  <a:gd name="T11" fmla="*/ 6 h 14"/>
                  <a:gd name="T12" fmla="*/ 4 w 28"/>
                  <a:gd name="T13" fmla="*/ 2 h 14"/>
                  <a:gd name="T14" fmla="*/ 0 w 28"/>
                  <a:gd name="T15" fmla="*/ 0 h 14"/>
                  <a:gd name="T16" fmla="*/ 0 w 28"/>
                  <a:gd name="T17" fmla="*/ 2 h 14"/>
                  <a:gd name="T18" fmla="*/ 2 w 28"/>
                  <a:gd name="T19" fmla="*/ 4 h 14"/>
                  <a:gd name="T20" fmla="*/ 2 w 28"/>
                  <a:gd name="T21" fmla="*/ 4 h 14"/>
                  <a:gd name="T22" fmla="*/ 12 w 28"/>
                  <a:gd name="T23" fmla="*/ 10 h 14"/>
                  <a:gd name="T24" fmla="*/ 18 w 28"/>
                  <a:gd name="T25" fmla="*/ 14 h 14"/>
                  <a:gd name="T26" fmla="*/ 18 w 28"/>
                  <a:gd name="T27" fmla="*/ 14 h 14"/>
                  <a:gd name="T28" fmla="*/ 22 w 28"/>
                  <a:gd name="T29" fmla="*/ 14 h 14"/>
                  <a:gd name="T30" fmla="*/ 24 w 28"/>
                  <a:gd name="T31" fmla="*/ 14 h 14"/>
                  <a:gd name="T32" fmla="*/ 28 w 28"/>
                  <a:gd name="T33" fmla="*/ 12 h 14"/>
                  <a:gd name="T34" fmla="*/ 28 w 28"/>
                  <a:gd name="T35" fmla="*/ 12 h 1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8"/>
                  <a:gd name="T55" fmla="*/ 0 h 14"/>
                  <a:gd name="T56" fmla="*/ 28 w 28"/>
                  <a:gd name="T57" fmla="*/ 14 h 1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8" h="14">
                    <a:moveTo>
                      <a:pt x="28" y="12"/>
                    </a:moveTo>
                    <a:lnTo>
                      <a:pt x="28" y="12"/>
                    </a:lnTo>
                    <a:lnTo>
                      <a:pt x="20" y="12"/>
                    </a:lnTo>
                    <a:lnTo>
                      <a:pt x="14" y="10"/>
                    </a:lnTo>
                    <a:lnTo>
                      <a:pt x="8" y="6"/>
                    </a:lnTo>
                    <a:lnTo>
                      <a:pt x="4" y="2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4"/>
                    </a:lnTo>
                    <a:lnTo>
                      <a:pt x="12" y="10"/>
                    </a:lnTo>
                    <a:lnTo>
                      <a:pt x="18" y="14"/>
                    </a:lnTo>
                    <a:lnTo>
                      <a:pt x="22" y="14"/>
                    </a:lnTo>
                    <a:lnTo>
                      <a:pt x="24" y="14"/>
                    </a:lnTo>
                    <a:lnTo>
                      <a:pt x="28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1" name="Freeform 17"/>
              <p:cNvSpPr>
                <a:spLocks/>
              </p:cNvSpPr>
              <p:nvPr/>
            </p:nvSpPr>
            <p:spPr bwMode="auto">
              <a:xfrm>
                <a:off x="3071" y="2168"/>
                <a:ext cx="104" cy="116"/>
              </a:xfrm>
              <a:custGeom>
                <a:avLst/>
                <a:gdLst>
                  <a:gd name="T0" fmla="*/ 96 w 104"/>
                  <a:gd name="T1" fmla="*/ 116 h 116"/>
                  <a:gd name="T2" fmla="*/ 96 w 104"/>
                  <a:gd name="T3" fmla="*/ 116 h 116"/>
                  <a:gd name="T4" fmla="*/ 88 w 104"/>
                  <a:gd name="T5" fmla="*/ 114 h 116"/>
                  <a:gd name="T6" fmla="*/ 68 w 104"/>
                  <a:gd name="T7" fmla="*/ 104 h 116"/>
                  <a:gd name="T8" fmla="*/ 46 w 104"/>
                  <a:gd name="T9" fmla="*/ 92 h 116"/>
                  <a:gd name="T10" fmla="*/ 36 w 104"/>
                  <a:gd name="T11" fmla="*/ 84 h 116"/>
                  <a:gd name="T12" fmla="*/ 28 w 104"/>
                  <a:gd name="T13" fmla="*/ 76 h 116"/>
                  <a:gd name="T14" fmla="*/ 28 w 104"/>
                  <a:gd name="T15" fmla="*/ 76 h 116"/>
                  <a:gd name="T16" fmla="*/ 8 w 104"/>
                  <a:gd name="T17" fmla="*/ 46 h 116"/>
                  <a:gd name="T18" fmla="*/ 0 w 104"/>
                  <a:gd name="T19" fmla="*/ 34 h 116"/>
                  <a:gd name="T20" fmla="*/ 0 w 104"/>
                  <a:gd name="T21" fmla="*/ 0 h 116"/>
                  <a:gd name="T22" fmla="*/ 0 w 104"/>
                  <a:gd name="T23" fmla="*/ 0 h 116"/>
                  <a:gd name="T24" fmla="*/ 4 w 104"/>
                  <a:gd name="T25" fmla="*/ 8 h 116"/>
                  <a:gd name="T26" fmla="*/ 12 w 104"/>
                  <a:gd name="T27" fmla="*/ 24 h 116"/>
                  <a:gd name="T28" fmla="*/ 18 w 104"/>
                  <a:gd name="T29" fmla="*/ 32 h 116"/>
                  <a:gd name="T30" fmla="*/ 26 w 104"/>
                  <a:gd name="T31" fmla="*/ 40 h 116"/>
                  <a:gd name="T32" fmla="*/ 32 w 104"/>
                  <a:gd name="T33" fmla="*/ 46 h 116"/>
                  <a:gd name="T34" fmla="*/ 40 w 104"/>
                  <a:gd name="T35" fmla="*/ 48 h 116"/>
                  <a:gd name="T36" fmla="*/ 40 w 104"/>
                  <a:gd name="T37" fmla="*/ 48 h 116"/>
                  <a:gd name="T38" fmla="*/ 50 w 104"/>
                  <a:gd name="T39" fmla="*/ 48 h 116"/>
                  <a:gd name="T40" fmla="*/ 60 w 104"/>
                  <a:gd name="T41" fmla="*/ 46 h 116"/>
                  <a:gd name="T42" fmla="*/ 80 w 104"/>
                  <a:gd name="T43" fmla="*/ 38 h 116"/>
                  <a:gd name="T44" fmla="*/ 104 w 104"/>
                  <a:gd name="T45" fmla="*/ 26 h 116"/>
                  <a:gd name="T46" fmla="*/ 100 w 104"/>
                  <a:gd name="T47" fmla="*/ 92 h 116"/>
                  <a:gd name="T48" fmla="*/ 96 w 104"/>
                  <a:gd name="T49" fmla="*/ 116 h 116"/>
                  <a:gd name="T50" fmla="*/ 96 w 104"/>
                  <a:gd name="T51" fmla="*/ 116 h 11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04"/>
                  <a:gd name="T79" fmla="*/ 0 h 116"/>
                  <a:gd name="T80" fmla="*/ 104 w 104"/>
                  <a:gd name="T81" fmla="*/ 116 h 11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04" h="116">
                    <a:moveTo>
                      <a:pt x="96" y="116"/>
                    </a:moveTo>
                    <a:lnTo>
                      <a:pt x="96" y="116"/>
                    </a:lnTo>
                    <a:lnTo>
                      <a:pt x="88" y="114"/>
                    </a:lnTo>
                    <a:lnTo>
                      <a:pt x="68" y="104"/>
                    </a:lnTo>
                    <a:lnTo>
                      <a:pt x="46" y="92"/>
                    </a:lnTo>
                    <a:lnTo>
                      <a:pt x="36" y="84"/>
                    </a:lnTo>
                    <a:lnTo>
                      <a:pt x="28" y="76"/>
                    </a:lnTo>
                    <a:lnTo>
                      <a:pt x="8" y="46"/>
                    </a:lnTo>
                    <a:lnTo>
                      <a:pt x="0" y="34"/>
                    </a:lnTo>
                    <a:lnTo>
                      <a:pt x="0" y="0"/>
                    </a:lnTo>
                    <a:lnTo>
                      <a:pt x="4" y="8"/>
                    </a:lnTo>
                    <a:lnTo>
                      <a:pt x="12" y="24"/>
                    </a:lnTo>
                    <a:lnTo>
                      <a:pt x="18" y="32"/>
                    </a:lnTo>
                    <a:lnTo>
                      <a:pt x="26" y="40"/>
                    </a:lnTo>
                    <a:lnTo>
                      <a:pt x="32" y="46"/>
                    </a:lnTo>
                    <a:lnTo>
                      <a:pt x="40" y="48"/>
                    </a:lnTo>
                    <a:lnTo>
                      <a:pt x="50" y="48"/>
                    </a:lnTo>
                    <a:lnTo>
                      <a:pt x="60" y="46"/>
                    </a:lnTo>
                    <a:lnTo>
                      <a:pt x="80" y="38"/>
                    </a:lnTo>
                    <a:lnTo>
                      <a:pt x="104" y="26"/>
                    </a:lnTo>
                    <a:lnTo>
                      <a:pt x="100" y="92"/>
                    </a:lnTo>
                    <a:lnTo>
                      <a:pt x="96" y="1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2" name="Freeform 18"/>
              <p:cNvSpPr>
                <a:spLocks/>
              </p:cNvSpPr>
              <p:nvPr/>
            </p:nvSpPr>
            <p:spPr bwMode="auto">
              <a:xfrm>
                <a:off x="3147" y="2194"/>
                <a:ext cx="68" cy="108"/>
              </a:xfrm>
              <a:custGeom>
                <a:avLst/>
                <a:gdLst>
                  <a:gd name="T0" fmla="*/ 32 w 68"/>
                  <a:gd name="T1" fmla="*/ 108 h 108"/>
                  <a:gd name="T2" fmla="*/ 32 w 68"/>
                  <a:gd name="T3" fmla="*/ 108 h 108"/>
                  <a:gd name="T4" fmla="*/ 26 w 68"/>
                  <a:gd name="T5" fmla="*/ 104 h 108"/>
                  <a:gd name="T6" fmla="*/ 18 w 68"/>
                  <a:gd name="T7" fmla="*/ 100 h 108"/>
                  <a:gd name="T8" fmla="*/ 12 w 68"/>
                  <a:gd name="T9" fmla="*/ 94 h 108"/>
                  <a:gd name="T10" fmla="*/ 6 w 68"/>
                  <a:gd name="T11" fmla="*/ 86 h 108"/>
                  <a:gd name="T12" fmla="*/ 2 w 68"/>
                  <a:gd name="T13" fmla="*/ 76 h 108"/>
                  <a:gd name="T14" fmla="*/ 0 w 68"/>
                  <a:gd name="T15" fmla="*/ 62 h 108"/>
                  <a:gd name="T16" fmla="*/ 6 w 68"/>
                  <a:gd name="T17" fmla="*/ 46 h 108"/>
                  <a:gd name="T18" fmla="*/ 6 w 68"/>
                  <a:gd name="T19" fmla="*/ 46 h 108"/>
                  <a:gd name="T20" fmla="*/ 12 w 68"/>
                  <a:gd name="T21" fmla="*/ 30 h 108"/>
                  <a:gd name="T22" fmla="*/ 18 w 68"/>
                  <a:gd name="T23" fmla="*/ 18 h 108"/>
                  <a:gd name="T24" fmla="*/ 26 w 68"/>
                  <a:gd name="T25" fmla="*/ 8 h 108"/>
                  <a:gd name="T26" fmla="*/ 32 w 68"/>
                  <a:gd name="T27" fmla="*/ 4 h 108"/>
                  <a:gd name="T28" fmla="*/ 38 w 68"/>
                  <a:gd name="T29" fmla="*/ 0 h 108"/>
                  <a:gd name="T30" fmla="*/ 44 w 68"/>
                  <a:gd name="T31" fmla="*/ 0 h 108"/>
                  <a:gd name="T32" fmla="*/ 52 w 68"/>
                  <a:gd name="T33" fmla="*/ 2 h 108"/>
                  <a:gd name="T34" fmla="*/ 58 w 68"/>
                  <a:gd name="T35" fmla="*/ 6 h 108"/>
                  <a:gd name="T36" fmla="*/ 58 w 68"/>
                  <a:gd name="T37" fmla="*/ 6 h 108"/>
                  <a:gd name="T38" fmla="*/ 64 w 68"/>
                  <a:gd name="T39" fmla="*/ 10 h 108"/>
                  <a:gd name="T40" fmla="*/ 68 w 68"/>
                  <a:gd name="T41" fmla="*/ 16 h 108"/>
                  <a:gd name="T42" fmla="*/ 68 w 68"/>
                  <a:gd name="T43" fmla="*/ 22 h 108"/>
                  <a:gd name="T44" fmla="*/ 68 w 68"/>
                  <a:gd name="T45" fmla="*/ 30 h 108"/>
                  <a:gd name="T46" fmla="*/ 62 w 68"/>
                  <a:gd name="T47" fmla="*/ 48 h 108"/>
                  <a:gd name="T48" fmla="*/ 56 w 68"/>
                  <a:gd name="T49" fmla="*/ 64 h 108"/>
                  <a:gd name="T50" fmla="*/ 56 w 68"/>
                  <a:gd name="T51" fmla="*/ 64 h 108"/>
                  <a:gd name="T52" fmla="*/ 48 w 68"/>
                  <a:gd name="T53" fmla="*/ 80 h 108"/>
                  <a:gd name="T54" fmla="*/ 42 w 68"/>
                  <a:gd name="T55" fmla="*/ 94 h 108"/>
                  <a:gd name="T56" fmla="*/ 32 w 68"/>
                  <a:gd name="T57" fmla="*/ 108 h 108"/>
                  <a:gd name="T58" fmla="*/ 32 w 68"/>
                  <a:gd name="T59" fmla="*/ 108 h 108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68"/>
                  <a:gd name="T91" fmla="*/ 0 h 108"/>
                  <a:gd name="T92" fmla="*/ 68 w 68"/>
                  <a:gd name="T93" fmla="*/ 108 h 108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68" h="108">
                    <a:moveTo>
                      <a:pt x="32" y="108"/>
                    </a:moveTo>
                    <a:lnTo>
                      <a:pt x="32" y="108"/>
                    </a:lnTo>
                    <a:lnTo>
                      <a:pt x="26" y="104"/>
                    </a:lnTo>
                    <a:lnTo>
                      <a:pt x="18" y="100"/>
                    </a:lnTo>
                    <a:lnTo>
                      <a:pt x="12" y="94"/>
                    </a:lnTo>
                    <a:lnTo>
                      <a:pt x="6" y="86"/>
                    </a:lnTo>
                    <a:lnTo>
                      <a:pt x="2" y="76"/>
                    </a:lnTo>
                    <a:lnTo>
                      <a:pt x="0" y="62"/>
                    </a:lnTo>
                    <a:lnTo>
                      <a:pt x="6" y="46"/>
                    </a:lnTo>
                    <a:lnTo>
                      <a:pt x="12" y="30"/>
                    </a:lnTo>
                    <a:lnTo>
                      <a:pt x="18" y="18"/>
                    </a:lnTo>
                    <a:lnTo>
                      <a:pt x="26" y="8"/>
                    </a:lnTo>
                    <a:lnTo>
                      <a:pt x="32" y="4"/>
                    </a:lnTo>
                    <a:lnTo>
                      <a:pt x="38" y="0"/>
                    </a:lnTo>
                    <a:lnTo>
                      <a:pt x="44" y="0"/>
                    </a:lnTo>
                    <a:lnTo>
                      <a:pt x="52" y="2"/>
                    </a:lnTo>
                    <a:lnTo>
                      <a:pt x="58" y="6"/>
                    </a:lnTo>
                    <a:lnTo>
                      <a:pt x="64" y="10"/>
                    </a:lnTo>
                    <a:lnTo>
                      <a:pt x="68" y="16"/>
                    </a:lnTo>
                    <a:lnTo>
                      <a:pt x="68" y="22"/>
                    </a:lnTo>
                    <a:lnTo>
                      <a:pt x="68" y="30"/>
                    </a:lnTo>
                    <a:lnTo>
                      <a:pt x="62" y="48"/>
                    </a:lnTo>
                    <a:lnTo>
                      <a:pt x="56" y="64"/>
                    </a:lnTo>
                    <a:lnTo>
                      <a:pt x="48" y="80"/>
                    </a:lnTo>
                    <a:lnTo>
                      <a:pt x="42" y="94"/>
                    </a:lnTo>
                    <a:lnTo>
                      <a:pt x="32" y="10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3" name="Freeform 19"/>
              <p:cNvSpPr>
                <a:spLocks noEditPoints="1"/>
              </p:cNvSpPr>
              <p:nvPr/>
            </p:nvSpPr>
            <p:spPr bwMode="auto">
              <a:xfrm>
                <a:off x="3141" y="2186"/>
                <a:ext cx="82" cy="124"/>
              </a:xfrm>
              <a:custGeom>
                <a:avLst/>
                <a:gdLst>
                  <a:gd name="T0" fmla="*/ 40 w 82"/>
                  <a:gd name="T1" fmla="*/ 2 h 124"/>
                  <a:gd name="T2" fmla="*/ 22 w 82"/>
                  <a:gd name="T3" fmla="*/ 18 h 124"/>
                  <a:gd name="T4" fmla="*/ 4 w 82"/>
                  <a:gd name="T5" fmla="*/ 52 h 124"/>
                  <a:gd name="T6" fmla="*/ 0 w 82"/>
                  <a:gd name="T7" fmla="*/ 64 h 124"/>
                  <a:gd name="T8" fmla="*/ 0 w 82"/>
                  <a:gd name="T9" fmla="*/ 86 h 124"/>
                  <a:gd name="T10" fmla="*/ 4 w 82"/>
                  <a:gd name="T11" fmla="*/ 96 h 124"/>
                  <a:gd name="T12" fmla="*/ 14 w 82"/>
                  <a:gd name="T13" fmla="*/ 108 h 124"/>
                  <a:gd name="T14" fmla="*/ 32 w 82"/>
                  <a:gd name="T15" fmla="*/ 122 h 124"/>
                  <a:gd name="T16" fmla="*/ 42 w 82"/>
                  <a:gd name="T17" fmla="*/ 124 h 124"/>
                  <a:gd name="T18" fmla="*/ 44 w 82"/>
                  <a:gd name="T19" fmla="*/ 120 h 124"/>
                  <a:gd name="T20" fmla="*/ 62 w 82"/>
                  <a:gd name="T21" fmla="*/ 92 h 124"/>
                  <a:gd name="T22" fmla="*/ 72 w 82"/>
                  <a:gd name="T23" fmla="*/ 66 h 124"/>
                  <a:gd name="T24" fmla="*/ 78 w 82"/>
                  <a:gd name="T25" fmla="*/ 50 h 124"/>
                  <a:gd name="T26" fmla="*/ 82 w 82"/>
                  <a:gd name="T27" fmla="*/ 26 h 124"/>
                  <a:gd name="T28" fmla="*/ 76 w 82"/>
                  <a:gd name="T29" fmla="*/ 12 h 124"/>
                  <a:gd name="T30" fmla="*/ 68 w 82"/>
                  <a:gd name="T31" fmla="*/ 6 h 124"/>
                  <a:gd name="T32" fmla="*/ 48 w 82"/>
                  <a:gd name="T33" fmla="*/ 0 h 124"/>
                  <a:gd name="T34" fmla="*/ 40 w 82"/>
                  <a:gd name="T35" fmla="*/ 2 h 124"/>
                  <a:gd name="T36" fmla="*/ 36 w 82"/>
                  <a:gd name="T37" fmla="*/ 106 h 124"/>
                  <a:gd name="T38" fmla="*/ 20 w 82"/>
                  <a:gd name="T39" fmla="*/ 96 h 124"/>
                  <a:gd name="T40" fmla="*/ 16 w 82"/>
                  <a:gd name="T41" fmla="*/ 90 h 124"/>
                  <a:gd name="T42" fmla="*/ 14 w 82"/>
                  <a:gd name="T43" fmla="*/ 76 h 124"/>
                  <a:gd name="T44" fmla="*/ 14 w 82"/>
                  <a:gd name="T45" fmla="*/ 66 h 124"/>
                  <a:gd name="T46" fmla="*/ 18 w 82"/>
                  <a:gd name="T47" fmla="*/ 56 h 124"/>
                  <a:gd name="T48" fmla="*/ 32 w 82"/>
                  <a:gd name="T49" fmla="*/ 28 h 124"/>
                  <a:gd name="T50" fmla="*/ 44 w 82"/>
                  <a:gd name="T51" fmla="*/ 16 h 124"/>
                  <a:gd name="T52" fmla="*/ 52 w 82"/>
                  <a:gd name="T53" fmla="*/ 16 h 124"/>
                  <a:gd name="T54" fmla="*/ 62 w 82"/>
                  <a:gd name="T55" fmla="*/ 20 h 124"/>
                  <a:gd name="T56" fmla="*/ 68 w 82"/>
                  <a:gd name="T57" fmla="*/ 30 h 124"/>
                  <a:gd name="T58" fmla="*/ 66 w 82"/>
                  <a:gd name="T59" fmla="*/ 42 h 124"/>
                  <a:gd name="T60" fmla="*/ 56 w 82"/>
                  <a:gd name="T61" fmla="*/ 70 h 124"/>
                  <a:gd name="T62" fmla="*/ 46 w 82"/>
                  <a:gd name="T63" fmla="*/ 92 h 124"/>
                  <a:gd name="T64" fmla="*/ 36 w 82"/>
                  <a:gd name="T65" fmla="*/ 106 h 12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82"/>
                  <a:gd name="T100" fmla="*/ 0 h 124"/>
                  <a:gd name="T101" fmla="*/ 82 w 82"/>
                  <a:gd name="T102" fmla="*/ 124 h 12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82" h="124">
                    <a:moveTo>
                      <a:pt x="40" y="2"/>
                    </a:moveTo>
                    <a:lnTo>
                      <a:pt x="40" y="2"/>
                    </a:lnTo>
                    <a:lnTo>
                      <a:pt x="30" y="8"/>
                    </a:lnTo>
                    <a:lnTo>
                      <a:pt x="22" y="18"/>
                    </a:lnTo>
                    <a:lnTo>
                      <a:pt x="14" y="32"/>
                    </a:lnTo>
                    <a:lnTo>
                      <a:pt x="4" y="52"/>
                    </a:lnTo>
                    <a:lnTo>
                      <a:pt x="0" y="64"/>
                    </a:lnTo>
                    <a:lnTo>
                      <a:pt x="0" y="76"/>
                    </a:lnTo>
                    <a:lnTo>
                      <a:pt x="0" y="86"/>
                    </a:lnTo>
                    <a:lnTo>
                      <a:pt x="4" y="96"/>
                    </a:lnTo>
                    <a:lnTo>
                      <a:pt x="8" y="102"/>
                    </a:lnTo>
                    <a:lnTo>
                      <a:pt x="14" y="108"/>
                    </a:lnTo>
                    <a:lnTo>
                      <a:pt x="24" y="116"/>
                    </a:lnTo>
                    <a:lnTo>
                      <a:pt x="32" y="122"/>
                    </a:lnTo>
                    <a:lnTo>
                      <a:pt x="36" y="122"/>
                    </a:lnTo>
                    <a:lnTo>
                      <a:pt x="42" y="124"/>
                    </a:lnTo>
                    <a:lnTo>
                      <a:pt x="44" y="120"/>
                    </a:lnTo>
                    <a:lnTo>
                      <a:pt x="54" y="106"/>
                    </a:lnTo>
                    <a:lnTo>
                      <a:pt x="62" y="92"/>
                    </a:lnTo>
                    <a:lnTo>
                      <a:pt x="68" y="76"/>
                    </a:lnTo>
                    <a:lnTo>
                      <a:pt x="72" y="66"/>
                    </a:lnTo>
                    <a:lnTo>
                      <a:pt x="78" y="50"/>
                    </a:lnTo>
                    <a:lnTo>
                      <a:pt x="82" y="34"/>
                    </a:lnTo>
                    <a:lnTo>
                      <a:pt x="82" y="26"/>
                    </a:lnTo>
                    <a:lnTo>
                      <a:pt x="80" y="18"/>
                    </a:lnTo>
                    <a:lnTo>
                      <a:pt x="76" y="12"/>
                    </a:lnTo>
                    <a:lnTo>
                      <a:pt x="68" y="6"/>
                    </a:lnTo>
                    <a:lnTo>
                      <a:pt x="54" y="2"/>
                    </a:lnTo>
                    <a:lnTo>
                      <a:pt x="48" y="0"/>
                    </a:lnTo>
                    <a:lnTo>
                      <a:pt x="40" y="2"/>
                    </a:lnTo>
                    <a:close/>
                    <a:moveTo>
                      <a:pt x="36" y="106"/>
                    </a:moveTo>
                    <a:lnTo>
                      <a:pt x="36" y="106"/>
                    </a:lnTo>
                    <a:lnTo>
                      <a:pt x="26" y="100"/>
                    </a:lnTo>
                    <a:lnTo>
                      <a:pt x="20" y="96"/>
                    </a:lnTo>
                    <a:lnTo>
                      <a:pt x="16" y="90"/>
                    </a:lnTo>
                    <a:lnTo>
                      <a:pt x="14" y="82"/>
                    </a:lnTo>
                    <a:lnTo>
                      <a:pt x="14" y="76"/>
                    </a:lnTo>
                    <a:lnTo>
                      <a:pt x="14" y="66"/>
                    </a:lnTo>
                    <a:lnTo>
                      <a:pt x="18" y="56"/>
                    </a:lnTo>
                    <a:lnTo>
                      <a:pt x="24" y="40"/>
                    </a:lnTo>
                    <a:lnTo>
                      <a:pt x="32" y="28"/>
                    </a:lnTo>
                    <a:lnTo>
                      <a:pt x="38" y="20"/>
                    </a:lnTo>
                    <a:lnTo>
                      <a:pt x="44" y="16"/>
                    </a:lnTo>
                    <a:lnTo>
                      <a:pt x="52" y="16"/>
                    </a:lnTo>
                    <a:lnTo>
                      <a:pt x="62" y="20"/>
                    </a:lnTo>
                    <a:lnTo>
                      <a:pt x="66" y="24"/>
                    </a:lnTo>
                    <a:lnTo>
                      <a:pt x="68" y="30"/>
                    </a:lnTo>
                    <a:lnTo>
                      <a:pt x="66" y="42"/>
                    </a:lnTo>
                    <a:lnTo>
                      <a:pt x="60" y="60"/>
                    </a:lnTo>
                    <a:lnTo>
                      <a:pt x="56" y="70"/>
                    </a:lnTo>
                    <a:lnTo>
                      <a:pt x="46" y="92"/>
                    </a:lnTo>
                    <a:lnTo>
                      <a:pt x="36" y="10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4" name="Freeform 20"/>
              <p:cNvSpPr>
                <a:spLocks/>
              </p:cNvSpPr>
              <p:nvPr/>
            </p:nvSpPr>
            <p:spPr bwMode="auto">
              <a:xfrm>
                <a:off x="3147" y="2194"/>
                <a:ext cx="68" cy="108"/>
              </a:xfrm>
              <a:custGeom>
                <a:avLst/>
                <a:gdLst>
                  <a:gd name="T0" fmla="*/ 32 w 68"/>
                  <a:gd name="T1" fmla="*/ 108 h 108"/>
                  <a:gd name="T2" fmla="*/ 32 w 68"/>
                  <a:gd name="T3" fmla="*/ 108 h 108"/>
                  <a:gd name="T4" fmla="*/ 26 w 68"/>
                  <a:gd name="T5" fmla="*/ 104 h 108"/>
                  <a:gd name="T6" fmla="*/ 18 w 68"/>
                  <a:gd name="T7" fmla="*/ 100 h 108"/>
                  <a:gd name="T8" fmla="*/ 12 w 68"/>
                  <a:gd name="T9" fmla="*/ 94 h 108"/>
                  <a:gd name="T10" fmla="*/ 6 w 68"/>
                  <a:gd name="T11" fmla="*/ 86 h 108"/>
                  <a:gd name="T12" fmla="*/ 2 w 68"/>
                  <a:gd name="T13" fmla="*/ 76 h 108"/>
                  <a:gd name="T14" fmla="*/ 0 w 68"/>
                  <a:gd name="T15" fmla="*/ 62 h 108"/>
                  <a:gd name="T16" fmla="*/ 6 w 68"/>
                  <a:gd name="T17" fmla="*/ 46 h 108"/>
                  <a:gd name="T18" fmla="*/ 6 w 68"/>
                  <a:gd name="T19" fmla="*/ 46 h 108"/>
                  <a:gd name="T20" fmla="*/ 12 w 68"/>
                  <a:gd name="T21" fmla="*/ 30 h 108"/>
                  <a:gd name="T22" fmla="*/ 18 w 68"/>
                  <a:gd name="T23" fmla="*/ 18 h 108"/>
                  <a:gd name="T24" fmla="*/ 26 w 68"/>
                  <a:gd name="T25" fmla="*/ 8 h 108"/>
                  <a:gd name="T26" fmla="*/ 32 w 68"/>
                  <a:gd name="T27" fmla="*/ 4 h 108"/>
                  <a:gd name="T28" fmla="*/ 38 w 68"/>
                  <a:gd name="T29" fmla="*/ 0 h 108"/>
                  <a:gd name="T30" fmla="*/ 44 w 68"/>
                  <a:gd name="T31" fmla="*/ 0 h 108"/>
                  <a:gd name="T32" fmla="*/ 52 w 68"/>
                  <a:gd name="T33" fmla="*/ 2 h 108"/>
                  <a:gd name="T34" fmla="*/ 58 w 68"/>
                  <a:gd name="T35" fmla="*/ 6 h 108"/>
                  <a:gd name="T36" fmla="*/ 58 w 68"/>
                  <a:gd name="T37" fmla="*/ 6 h 108"/>
                  <a:gd name="T38" fmla="*/ 64 w 68"/>
                  <a:gd name="T39" fmla="*/ 10 h 108"/>
                  <a:gd name="T40" fmla="*/ 68 w 68"/>
                  <a:gd name="T41" fmla="*/ 16 h 108"/>
                  <a:gd name="T42" fmla="*/ 68 w 68"/>
                  <a:gd name="T43" fmla="*/ 22 h 108"/>
                  <a:gd name="T44" fmla="*/ 68 w 68"/>
                  <a:gd name="T45" fmla="*/ 30 h 108"/>
                  <a:gd name="T46" fmla="*/ 62 w 68"/>
                  <a:gd name="T47" fmla="*/ 48 h 108"/>
                  <a:gd name="T48" fmla="*/ 56 w 68"/>
                  <a:gd name="T49" fmla="*/ 64 h 108"/>
                  <a:gd name="T50" fmla="*/ 56 w 68"/>
                  <a:gd name="T51" fmla="*/ 64 h 108"/>
                  <a:gd name="T52" fmla="*/ 48 w 68"/>
                  <a:gd name="T53" fmla="*/ 80 h 108"/>
                  <a:gd name="T54" fmla="*/ 42 w 68"/>
                  <a:gd name="T55" fmla="*/ 94 h 108"/>
                  <a:gd name="T56" fmla="*/ 32 w 68"/>
                  <a:gd name="T57" fmla="*/ 108 h 108"/>
                  <a:gd name="T58" fmla="*/ 32 w 68"/>
                  <a:gd name="T59" fmla="*/ 108 h 108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68"/>
                  <a:gd name="T91" fmla="*/ 0 h 108"/>
                  <a:gd name="T92" fmla="*/ 68 w 68"/>
                  <a:gd name="T93" fmla="*/ 108 h 108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68" h="108">
                    <a:moveTo>
                      <a:pt x="32" y="108"/>
                    </a:moveTo>
                    <a:lnTo>
                      <a:pt x="32" y="108"/>
                    </a:lnTo>
                    <a:lnTo>
                      <a:pt x="26" y="104"/>
                    </a:lnTo>
                    <a:lnTo>
                      <a:pt x="18" y="100"/>
                    </a:lnTo>
                    <a:lnTo>
                      <a:pt x="12" y="94"/>
                    </a:lnTo>
                    <a:lnTo>
                      <a:pt x="6" y="86"/>
                    </a:lnTo>
                    <a:lnTo>
                      <a:pt x="2" y="76"/>
                    </a:lnTo>
                    <a:lnTo>
                      <a:pt x="0" y="62"/>
                    </a:lnTo>
                    <a:lnTo>
                      <a:pt x="6" y="46"/>
                    </a:lnTo>
                    <a:lnTo>
                      <a:pt x="12" y="30"/>
                    </a:lnTo>
                    <a:lnTo>
                      <a:pt x="18" y="18"/>
                    </a:lnTo>
                    <a:lnTo>
                      <a:pt x="26" y="8"/>
                    </a:lnTo>
                    <a:lnTo>
                      <a:pt x="32" y="4"/>
                    </a:lnTo>
                    <a:lnTo>
                      <a:pt x="38" y="0"/>
                    </a:lnTo>
                    <a:lnTo>
                      <a:pt x="44" y="0"/>
                    </a:lnTo>
                    <a:lnTo>
                      <a:pt x="52" y="2"/>
                    </a:lnTo>
                    <a:lnTo>
                      <a:pt x="58" y="6"/>
                    </a:lnTo>
                    <a:lnTo>
                      <a:pt x="64" y="10"/>
                    </a:lnTo>
                    <a:lnTo>
                      <a:pt x="68" y="16"/>
                    </a:lnTo>
                    <a:lnTo>
                      <a:pt x="68" y="22"/>
                    </a:lnTo>
                    <a:lnTo>
                      <a:pt x="68" y="30"/>
                    </a:lnTo>
                    <a:lnTo>
                      <a:pt x="62" y="48"/>
                    </a:lnTo>
                    <a:lnTo>
                      <a:pt x="56" y="64"/>
                    </a:lnTo>
                    <a:lnTo>
                      <a:pt x="48" y="80"/>
                    </a:lnTo>
                    <a:lnTo>
                      <a:pt x="42" y="94"/>
                    </a:lnTo>
                    <a:lnTo>
                      <a:pt x="32" y="10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5" name="Freeform 21"/>
              <p:cNvSpPr>
                <a:spLocks/>
              </p:cNvSpPr>
              <p:nvPr/>
            </p:nvSpPr>
            <p:spPr bwMode="auto">
              <a:xfrm>
                <a:off x="3171" y="2106"/>
                <a:ext cx="322" cy="302"/>
              </a:xfrm>
              <a:custGeom>
                <a:avLst/>
                <a:gdLst>
                  <a:gd name="T0" fmla="*/ 2 w 322"/>
                  <a:gd name="T1" fmla="*/ 152 h 302"/>
                  <a:gd name="T2" fmla="*/ 2 w 322"/>
                  <a:gd name="T3" fmla="*/ 182 h 302"/>
                  <a:gd name="T4" fmla="*/ 26 w 322"/>
                  <a:gd name="T5" fmla="*/ 218 h 302"/>
                  <a:gd name="T6" fmla="*/ 72 w 322"/>
                  <a:gd name="T7" fmla="*/ 250 h 302"/>
                  <a:gd name="T8" fmla="*/ 106 w 322"/>
                  <a:gd name="T9" fmla="*/ 262 h 302"/>
                  <a:gd name="T10" fmla="*/ 166 w 322"/>
                  <a:gd name="T11" fmla="*/ 298 h 302"/>
                  <a:gd name="T12" fmla="*/ 176 w 322"/>
                  <a:gd name="T13" fmla="*/ 302 h 302"/>
                  <a:gd name="T14" fmla="*/ 192 w 322"/>
                  <a:gd name="T15" fmla="*/ 294 h 302"/>
                  <a:gd name="T16" fmla="*/ 192 w 322"/>
                  <a:gd name="T17" fmla="*/ 286 h 302"/>
                  <a:gd name="T18" fmla="*/ 142 w 322"/>
                  <a:gd name="T19" fmla="*/ 236 h 302"/>
                  <a:gd name="T20" fmla="*/ 136 w 322"/>
                  <a:gd name="T21" fmla="*/ 224 h 302"/>
                  <a:gd name="T22" fmla="*/ 138 w 322"/>
                  <a:gd name="T23" fmla="*/ 220 h 302"/>
                  <a:gd name="T24" fmla="*/ 158 w 322"/>
                  <a:gd name="T25" fmla="*/ 230 h 302"/>
                  <a:gd name="T26" fmla="*/ 198 w 322"/>
                  <a:gd name="T27" fmla="*/ 264 h 302"/>
                  <a:gd name="T28" fmla="*/ 228 w 322"/>
                  <a:gd name="T29" fmla="*/ 282 h 302"/>
                  <a:gd name="T30" fmla="*/ 258 w 322"/>
                  <a:gd name="T31" fmla="*/ 290 h 302"/>
                  <a:gd name="T32" fmla="*/ 270 w 322"/>
                  <a:gd name="T33" fmla="*/ 284 h 302"/>
                  <a:gd name="T34" fmla="*/ 270 w 322"/>
                  <a:gd name="T35" fmla="*/ 270 h 302"/>
                  <a:gd name="T36" fmla="*/ 250 w 322"/>
                  <a:gd name="T37" fmla="*/ 248 h 302"/>
                  <a:gd name="T38" fmla="*/ 184 w 322"/>
                  <a:gd name="T39" fmla="*/ 198 h 302"/>
                  <a:gd name="T40" fmla="*/ 186 w 322"/>
                  <a:gd name="T41" fmla="*/ 190 h 302"/>
                  <a:gd name="T42" fmla="*/ 216 w 322"/>
                  <a:gd name="T43" fmla="*/ 204 h 302"/>
                  <a:gd name="T44" fmla="*/ 256 w 322"/>
                  <a:gd name="T45" fmla="*/ 232 h 302"/>
                  <a:gd name="T46" fmla="*/ 292 w 322"/>
                  <a:gd name="T47" fmla="*/ 248 h 302"/>
                  <a:gd name="T48" fmla="*/ 316 w 322"/>
                  <a:gd name="T49" fmla="*/ 246 h 302"/>
                  <a:gd name="T50" fmla="*/ 322 w 322"/>
                  <a:gd name="T51" fmla="*/ 236 h 302"/>
                  <a:gd name="T52" fmla="*/ 300 w 322"/>
                  <a:gd name="T53" fmla="*/ 206 h 302"/>
                  <a:gd name="T54" fmla="*/ 264 w 322"/>
                  <a:gd name="T55" fmla="*/ 180 h 302"/>
                  <a:gd name="T56" fmla="*/ 206 w 322"/>
                  <a:gd name="T57" fmla="*/ 156 h 302"/>
                  <a:gd name="T58" fmla="*/ 208 w 322"/>
                  <a:gd name="T59" fmla="*/ 152 h 302"/>
                  <a:gd name="T60" fmla="*/ 250 w 322"/>
                  <a:gd name="T61" fmla="*/ 154 h 302"/>
                  <a:gd name="T62" fmla="*/ 266 w 322"/>
                  <a:gd name="T63" fmla="*/ 158 h 302"/>
                  <a:gd name="T64" fmla="*/ 306 w 322"/>
                  <a:gd name="T65" fmla="*/ 174 h 302"/>
                  <a:gd name="T66" fmla="*/ 322 w 322"/>
                  <a:gd name="T67" fmla="*/ 166 h 302"/>
                  <a:gd name="T68" fmla="*/ 322 w 322"/>
                  <a:gd name="T69" fmla="*/ 152 h 302"/>
                  <a:gd name="T70" fmla="*/ 302 w 322"/>
                  <a:gd name="T71" fmla="*/ 132 h 302"/>
                  <a:gd name="T72" fmla="*/ 264 w 322"/>
                  <a:gd name="T73" fmla="*/ 114 h 302"/>
                  <a:gd name="T74" fmla="*/ 186 w 322"/>
                  <a:gd name="T75" fmla="*/ 94 h 302"/>
                  <a:gd name="T76" fmla="*/ 174 w 322"/>
                  <a:gd name="T77" fmla="*/ 88 h 302"/>
                  <a:gd name="T78" fmla="*/ 162 w 322"/>
                  <a:gd name="T79" fmla="*/ 72 h 302"/>
                  <a:gd name="T80" fmla="*/ 164 w 322"/>
                  <a:gd name="T81" fmla="*/ 64 h 302"/>
                  <a:gd name="T82" fmla="*/ 176 w 322"/>
                  <a:gd name="T83" fmla="*/ 60 h 302"/>
                  <a:gd name="T84" fmla="*/ 202 w 322"/>
                  <a:gd name="T85" fmla="*/ 52 h 302"/>
                  <a:gd name="T86" fmla="*/ 212 w 322"/>
                  <a:gd name="T87" fmla="*/ 42 h 302"/>
                  <a:gd name="T88" fmla="*/ 222 w 322"/>
                  <a:gd name="T89" fmla="*/ 20 h 302"/>
                  <a:gd name="T90" fmla="*/ 214 w 322"/>
                  <a:gd name="T91" fmla="*/ 2 h 302"/>
                  <a:gd name="T92" fmla="*/ 202 w 322"/>
                  <a:gd name="T93" fmla="*/ 0 h 302"/>
                  <a:gd name="T94" fmla="*/ 180 w 322"/>
                  <a:gd name="T95" fmla="*/ 14 h 302"/>
                  <a:gd name="T96" fmla="*/ 162 w 322"/>
                  <a:gd name="T97" fmla="*/ 28 h 302"/>
                  <a:gd name="T98" fmla="*/ 144 w 322"/>
                  <a:gd name="T99" fmla="*/ 32 h 302"/>
                  <a:gd name="T100" fmla="*/ 128 w 322"/>
                  <a:gd name="T101" fmla="*/ 36 h 302"/>
                  <a:gd name="T102" fmla="*/ 118 w 322"/>
                  <a:gd name="T103" fmla="*/ 38 h 302"/>
                  <a:gd name="T104" fmla="*/ 84 w 322"/>
                  <a:gd name="T105" fmla="*/ 42 h 302"/>
                  <a:gd name="T106" fmla="*/ 62 w 322"/>
                  <a:gd name="T107" fmla="*/ 56 h 302"/>
                  <a:gd name="T108" fmla="*/ 22 w 322"/>
                  <a:gd name="T109" fmla="*/ 100 h 302"/>
                  <a:gd name="T110" fmla="*/ 10 w 322"/>
                  <a:gd name="T111" fmla="*/ 110 h 302"/>
                  <a:gd name="T112" fmla="*/ 2 w 322"/>
                  <a:gd name="T113" fmla="*/ 144 h 302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322"/>
                  <a:gd name="T172" fmla="*/ 0 h 302"/>
                  <a:gd name="T173" fmla="*/ 322 w 322"/>
                  <a:gd name="T174" fmla="*/ 302 h 302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322" h="302">
                    <a:moveTo>
                      <a:pt x="2" y="144"/>
                    </a:moveTo>
                    <a:lnTo>
                      <a:pt x="2" y="144"/>
                    </a:lnTo>
                    <a:lnTo>
                      <a:pt x="2" y="152"/>
                    </a:lnTo>
                    <a:lnTo>
                      <a:pt x="0" y="160"/>
                    </a:lnTo>
                    <a:lnTo>
                      <a:pt x="0" y="170"/>
                    </a:lnTo>
                    <a:lnTo>
                      <a:pt x="2" y="182"/>
                    </a:lnTo>
                    <a:lnTo>
                      <a:pt x="6" y="194"/>
                    </a:lnTo>
                    <a:lnTo>
                      <a:pt x="14" y="208"/>
                    </a:lnTo>
                    <a:lnTo>
                      <a:pt x="26" y="218"/>
                    </a:lnTo>
                    <a:lnTo>
                      <a:pt x="50" y="238"/>
                    </a:lnTo>
                    <a:lnTo>
                      <a:pt x="72" y="250"/>
                    </a:lnTo>
                    <a:lnTo>
                      <a:pt x="90" y="256"/>
                    </a:lnTo>
                    <a:lnTo>
                      <a:pt x="106" y="262"/>
                    </a:lnTo>
                    <a:lnTo>
                      <a:pt x="122" y="270"/>
                    </a:lnTo>
                    <a:lnTo>
                      <a:pt x="138" y="280"/>
                    </a:lnTo>
                    <a:lnTo>
                      <a:pt x="166" y="298"/>
                    </a:lnTo>
                    <a:lnTo>
                      <a:pt x="172" y="300"/>
                    </a:lnTo>
                    <a:lnTo>
                      <a:pt x="176" y="302"/>
                    </a:lnTo>
                    <a:lnTo>
                      <a:pt x="186" y="300"/>
                    </a:lnTo>
                    <a:lnTo>
                      <a:pt x="190" y="298"/>
                    </a:lnTo>
                    <a:lnTo>
                      <a:pt x="192" y="294"/>
                    </a:lnTo>
                    <a:lnTo>
                      <a:pt x="194" y="290"/>
                    </a:lnTo>
                    <a:lnTo>
                      <a:pt x="192" y="286"/>
                    </a:lnTo>
                    <a:lnTo>
                      <a:pt x="184" y="276"/>
                    </a:lnTo>
                    <a:lnTo>
                      <a:pt x="170" y="264"/>
                    </a:lnTo>
                    <a:lnTo>
                      <a:pt x="142" y="236"/>
                    </a:lnTo>
                    <a:lnTo>
                      <a:pt x="136" y="228"/>
                    </a:lnTo>
                    <a:lnTo>
                      <a:pt x="136" y="224"/>
                    </a:lnTo>
                    <a:lnTo>
                      <a:pt x="138" y="220"/>
                    </a:lnTo>
                    <a:lnTo>
                      <a:pt x="142" y="220"/>
                    </a:lnTo>
                    <a:lnTo>
                      <a:pt x="148" y="222"/>
                    </a:lnTo>
                    <a:lnTo>
                      <a:pt x="158" y="230"/>
                    </a:lnTo>
                    <a:lnTo>
                      <a:pt x="186" y="252"/>
                    </a:lnTo>
                    <a:lnTo>
                      <a:pt x="198" y="264"/>
                    </a:lnTo>
                    <a:lnTo>
                      <a:pt x="210" y="272"/>
                    </a:lnTo>
                    <a:lnTo>
                      <a:pt x="228" y="282"/>
                    </a:lnTo>
                    <a:lnTo>
                      <a:pt x="244" y="288"/>
                    </a:lnTo>
                    <a:lnTo>
                      <a:pt x="252" y="290"/>
                    </a:lnTo>
                    <a:lnTo>
                      <a:pt x="258" y="290"/>
                    </a:lnTo>
                    <a:lnTo>
                      <a:pt x="264" y="288"/>
                    </a:lnTo>
                    <a:lnTo>
                      <a:pt x="270" y="284"/>
                    </a:lnTo>
                    <a:lnTo>
                      <a:pt x="272" y="282"/>
                    </a:lnTo>
                    <a:lnTo>
                      <a:pt x="274" y="280"/>
                    </a:lnTo>
                    <a:lnTo>
                      <a:pt x="270" y="270"/>
                    </a:lnTo>
                    <a:lnTo>
                      <a:pt x="262" y="260"/>
                    </a:lnTo>
                    <a:lnTo>
                      <a:pt x="250" y="248"/>
                    </a:lnTo>
                    <a:lnTo>
                      <a:pt x="214" y="220"/>
                    </a:lnTo>
                    <a:lnTo>
                      <a:pt x="184" y="198"/>
                    </a:lnTo>
                    <a:lnTo>
                      <a:pt x="182" y="194"/>
                    </a:lnTo>
                    <a:lnTo>
                      <a:pt x="182" y="192"/>
                    </a:lnTo>
                    <a:lnTo>
                      <a:pt x="186" y="190"/>
                    </a:lnTo>
                    <a:lnTo>
                      <a:pt x="198" y="196"/>
                    </a:lnTo>
                    <a:lnTo>
                      <a:pt x="216" y="204"/>
                    </a:lnTo>
                    <a:lnTo>
                      <a:pt x="236" y="216"/>
                    </a:lnTo>
                    <a:lnTo>
                      <a:pt x="256" y="232"/>
                    </a:lnTo>
                    <a:lnTo>
                      <a:pt x="268" y="240"/>
                    </a:lnTo>
                    <a:lnTo>
                      <a:pt x="280" y="246"/>
                    </a:lnTo>
                    <a:lnTo>
                      <a:pt x="292" y="248"/>
                    </a:lnTo>
                    <a:lnTo>
                      <a:pt x="302" y="250"/>
                    </a:lnTo>
                    <a:lnTo>
                      <a:pt x="310" y="248"/>
                    </a:lnTo>
                    <a:lnTo>
                      <a:pt x="316" y="246"/>
                    </a:lnTo>
                    <a:lnTo>
                      <a:pt x="320" y="242"/>
                    </a:lnTo>
                    <a:lnTo>
                      <a:pt x="322" y="236"/>
                    </a:lnTo>
                    <a:lnTo>
                      <a:pt x="320" y="230"/>
                    </a:lnTo>
                    <a:lnTo>
                      <a:pt x="314" y="222"/>
                    </a:lnTo>
                    <a:lnTo>
                      <a:pt x="300" y="206"/>
                    </a:lnTo>
                    <a:lnTo>
                      <a:pt x="282" y="190"/>
                    </a:lnTo>
                    <a:lnTo>
                      <a:pt x="264" y="180"/>
                    </a:lnTo>
                    <a:lnTo>
                      <a:pt x="226" y="164"/>
                    </a:lnTo>
                    <a:lnTo>
                      <a:pt x="212" y="158"/>
                    </a:lnTo>
                    <a:lnTo>
                      <a:pt x="206" y="156"/>
                    </a:lnTo>
                    <a:lnTo>
                      <a:pt x="206" y="154"/>
                    </a:lnTo>
                    <a:lnTo>
                      <a:pt x="208" y="152"/>
                    </a:lnTo>
                    <a:lnTo>
                      <a:pt x="214" y="152"/>
                    </a:lnTo>
                    <a:lnTo>
                      <a:pt x="230" y="150"/>
                    </a:lnTo>
                    <a:lnTo>
                      <a:pt x="250" y="154"/>
                    </a:lnTo>
                    <a:lnTo>
                      <a:pt x="258" y="156"/>
                    </a:lnTo>
                    <a:lnTo>
                      <a:pt x="266" y="158"/>
                    </a:lnTo>
                    <a:lnTo>
                      <a:pt x="280" y="166"/>
                    </a:lnTo>
                    <a:lnTo>
                      <a:pt x="296" y="172"/>
                    </a:lnTo>
                    <a:lnTo>
                      <a:pt x="306" y="174"/>
                    </a:lnTo>
                    <a:lnTo>
                      <a:pt x="312" y="172"/>
                    </a:lnTo>
                    <a:lnTo>
                      <a:pt x="318" y="170"/>
                    </a:lnTo>
                    <a:lnTo>
                      <a:pt x="322" y="166"/>
                    </a:lnTo>
                    <a:lnTo>
                      <a:pt x="322" y="158"/>
                    </a:lnTo>
                    <a:lnTo>
                      <a:pt x="322" y="152"/>
                    </a:lnTo>
                    <a:lnTo>
                      <a:pt x="318" y="146"/>
                    </a:lnTo>
                    <a:lnTo>
                      <a:pt x="312" y="138"/>
                    </a:lnTo>
                    <a:lnTo>
                      <a:pt x="302" y="132"/>
                    </a:lnTo>
                    <a:lnTo>
                      <a:pt x="292" y="124"/>
                    </a:lnTo>
                    <a:lnTo>
                      <a:pt x="278" y="118"/>
                    </a:lnTo>
                    <a:lnTo>
                      <a:pt x="264" y="114"/>
                    </a:lnTo>
                    <a:lnTo>
                      <a:pt x="206" y="100"/>
                    </a:lnTo>
                    <a:lnTo>
                      <a:pt x="186" y="94"/>
                    </a:lnTo>
                    <a:lnTo>
                      <a:pt x="178" y="92"/>
                    </a:lnTo>
                    <a:lnTo>
                      <a:pt x="174" y="88"/>
                    </a:lnTo>
                    <a:lnTo>
                      <a:pt x="164" y="80"/>
                    </a:lnTo>
                    <a:lnTo>
                      <a:pt x="162" y="76"/>
                    </a:lnTo>
                    <a:lnTo>
                      <a:pt x="162" y="72"/>
                    </a:lnTo>
                    <a:lnTo>
                      <a:pt x="164" y="64"/>
                    </a:lnTo>
                    <a:lnTo>
                      <a:pt x="170" y="62"/>
                    </a:lnTo>
                    <a:lnTo>
                      <a:pt x="176" y="60"/>
                    </a:lnTo>
                    <a:lnTo>
                      <a:pt x="182" y="58"/>
                    </a:lnTo>
                    <a:lnTo>
                      <a:pt x="190" y="56"/>
                    </a:lnTo>
                    <a:lnTo>
                      <a:pt x="202" y="52"/>
                    </a:lnTo>
                    <a:lnTo>
                      <a:pt x="206" y="48"/>
                    </a:lnTo>
                    <a:lnTo>
                      <a:pt x="212" y="42"/>
                    </a:lnTo>
                    <a:lnTo>
                      <a:pt x="218" y="34"/>
                    </a:lnTo>
                    <a:lnTo>
                      <a:pt x="220" y="26"/>
                    </a:lnTo>
                    <a:lnTo>
                      <a:pt x="222" y="20"/>
                    </a:lnTo>
                    <a:lnTo>
                      <a:pt x="222" y="12"/>
                    </a:lnTo>
                    <a:lnTo>
                      <a:pt x="218" y="6"/>
                    </a:lnTo>
                    <a:lnTo>
                      <a:pt x="214" y="2"/>
                    </a:lnTo>
                    <a:lnTo>
                      <a:pt x="210" y="0"/>
                    </a:lnTo>
                    <a:lnTo>
                      <a:pt x="202" y="0"/>
                    </a:lnTo>
                    <a:lnTo>
                      <a:pt x="194" y="2"/>
                    </a:lnTo>
                    <a:lnTo>
                      <a:pt x="188" y="6"/>
                    </a:lnTo>
                    <a:lnTo>
                      <a:pt x="180" y="14"/>
                    </a:lnTo>
                    <a:lnTo>
                      <a:pt x="172" y="22"/>
                    </a:lnTo>
                    <a:lnTo>
                      <a:pt x="168" y="26"/>
                    </a:lnTo>
                    <a:lnTo>
                      <a:pt x="162" y="28"/>
                    </a:lnTo>
                    <a:lnTo>
                      <a:pt x="152" y="32"/>
                    </a:lnTo>
                    <a:lnTo>
                      <a:pt x="144" y="32"/>
                    </a:lnTo>
                    <a:lnTo>
                      <a:pt x="134" y="32"/>
                    </a:lnTo>
                    <a:lnTo>
                      <a:pt x="128" y="36"/>
                    </a:lnTo>
                    <a:lnTo>
                      <a:pt x="124" y="38"/>
                    </a:lnTo>
                    <a:lnTo>
                      <a:pt x="118" y="38"/>
                    </a:lnTo>
                    <a:lnTo>
                      <a:pt x="104" y="38"/>
                    </a:lnTo>
                    <a:lnTo>
                      <a:pt x="94" y="40"/>
                    </a:lnTo>
                    <a:lnTo>
                      <a:pt x="84" y="42"/>
                    </a:lnTo>
                    <a:lnTo>
                      <a:pt x="74" y="48"/>
                    </a:lnTo>
                    <a:lnTo>
                      <a:pt x="62" y="56"/>
                    </a:lnTo>
                    <a:lnTo>
                      <a:pt x="44" y="74"/>
                    </a:lnTo>
                    <a:lnTo>
                      <a:pt x="32" y="88"/>
                    </a:lnTo>
                    <a:lnTo>
                      <a:pt x="22" y="100"/>
                    </a:lnTo>
                    <a:lnTo>
                      <a:pt x="16" y="104"/>
                    </a:lnTo>
                    <a:lnTo>
                      <a:pt x="10" y="110"/>
                    </a:lnTo>
                    <a:lnTo>
                      <a:pt x="6" y="120"/>
                    </a:lnTo>
                    <a:lnTo>
                      <a:pt x="2" y="14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6" name="Freeform 22"/>
              <p:cNvSpPr>
                <a:spLocks/>
              </p:cNvSpPr>
              <p:nvPr/>
            </p:nvSpPr>
            <p:spPr bwMode="auto">
              <a:xfrm>
                <a:off x="3165" y="2098"/>
                <a:ext cx="336" cy="318"/>
              </a:xfrm>
              <a:custGeom>
                <a:avLst/>
                <a:gdLst>
                  <a:gd name="T0" fmla="*/ 0 w 336"/>
                  <a:gd name="T1" fmla="*/ 186 h 318"/>
                  <a:gd name="T2" fmla="*/ 12 w 336"/>
                  <a:gd name="T3" fmla="*/ 218 h 318"/>
                  <a:gd name="T4" fmla="*/ 26 w 336"/>
                  <a:gd name="T5" fmla="*/ 232 h 318"/>
                  <a:gd name="T6" fmla="*/ 92 w 336"/>
                  <a:gd name="T7" fmla="*/ 270 h 318"/>
                  <a:gd name="T8" fmla="*/ 110 w 336"/>
                  <a:gd name="T9" fmla="*/ 278 h 318"/>
                  <a:gd name="T10" fmla="*/ 156 w 336"/>
                  <a:gd name="T11" fmla="*/ 304 h 318"/>
                  <a:gd name="T12" fmla="*/ 176 w 336"/>
                  <a:gd name="T13" fmla="*/ 316 h 318"/>
                  <a:gd name="T14" fmla="*/ 200 w 336"/>
                  <a:gd name="T15" fmla="*/ 312 h 318"/>
                  <a:gd name="T16" fmla="*/ 206 w 336"/>
                  <a:gd name="T17" fmla="*/ 300 h 318"/>
                  <a:gd name="T18" fmla="*/ 204 w 336"/>
                  <a:gd name="T19" fmla="*/ 290 h 318"/>
                  <a:gd name="T20" fmla="*/ 172 w 336"/>
                  <a:gd name="T21" fmla="*/ 256 h 318"/>
                  <a:gd name="T22" fmla="*/ 160 w 336"/>
                  <a:gd name="T23" fmla="*/ 244 h 318"/>
                  <a:gd name="T24" fmla="*/ 182 w 336"/>
                  <a:gd name="T25" fmla="*/ 262 h 318"/>
                  <a:gd name="T26" fmla="*/ 212 w 336"/>
                  <a:gd name="T27" fmla="*/ 286 h 318"/>
                  <a:gd name="T28" fmla="*/ 256 w 336"/>
                  <a:gd name="T29" fmla="*/ 304 h 318"/>
                  <a:gd name="T30" fmla="*/ 280 w 336"/>
                  <a:gd name="T31" fmla="*/ 298 h 318"/>
                  <a:gd name="T32" fmla="*/ 286 w 336"/>
                  <a:gd name="T33" fmla="*/ 288 h 318"/>
                  <a:gd name="T34" fmla="*/ 286 w 336"/>
                  <a:gd name="T35" fmla="*/ 288 h 318"/>
                  <a:gd name="T36" fmla="*/ 272 w 336"/>
                  <a:gd name="T37" fmla="*/ 260 h 318"/>
                  <a:gd name="T38" fmla="*/ 226 w 336"/>
                  <a:gd name="T39" fmla="*/ 222 h 318"/>
                  <a:gd name="T40" fmla="*/ 258 w 336"/>
                  <a:gd name="T41" fmla="*/ 244 h 318"/>
                  <a:gd name="T42" fmla="*/ 278 w 336"/>
                  <a:gd name="T43" fmla="*/ 258 h 318"/>
                  <a:gd name="T44" fmla="*/ 312 w 336"/>
                  <a:gd name="T45" fmla="*/ 264 h 318"/>
                  <a:gd name="T46" fmla="*/ 324 w 336"/>
                  <a:gd name="T47" fmla="*/ 262 h 318"/>
                  <a:gd name="T48" fmla="*/ 334 w 336"/>
                  <a:gd name="T49" fmla="*/ 250 h 318"/>
                  <a:gd name="T50" fmla="*/ 334 w 336"/>
                  <a:gd name="T51" fmla="*/ 244 h 318"/>
                  <a:gd name="T52" fmla="*/ 328 w 336"/>
                  <a:gd name="T53" fmla="*/ 226 h 318"/>
                  <a:gd name="T54" fmla="*/ 292 w 336"/>
                  <a:gd name="T55" fmla="*/ 192 h 318"/>
                  <a:gd name="T56" fmla="*/ 246 w 336"/>
                  <a:gd name="T57" fmla="*/ 170 h 318"/>
                  <a:gd name="T58" fmla="*/ 236 w 336"/>
                  <a:gd name="T59" fmla="*/ 166 h 318"/>
                  <a:gd name="T60" fmla="*/ 268 w 336"/>
                  <a:gd name="T61" fmla="*/ 172 h 318"/>
                  <a:gd name="T62" fmla="*/ 294 w 336"/>
                  <a:gd name="T63" fmla="*/ 184 h 318"/>
                  <a:gd name="T64" fmla="*/ 322 w 336"/>
                  <a:gd name="T65" fmla="*/ 188 h 318"/>
                  <a:gd name="T66" fmla="*/ 334 w 336"/>
                  <a:gd name="T67" fmla="*/ 176 h 318"/>
                  <a:gd name="T68" fmla="*/ 336 w 336"/>
                  <a:gd name="T69" fmla="*/ 168 h 318"/>
                  <a:gd name="T70" fmla="*/ 334 w 336"/>
                  <a:gd name="T71" fmla="*/ 154 h 318"/>
                  <a:gd name="T72" fmla="*/ 292 w 336"/>
                  <a:gd name="T73" fmla="*/ 122 h 318"/>
                  <a:gd name="T74" fmla="*/ 228 w 336"/>
                  <a:gd name="T75" fmla="*/ 104 h 318"/>
                  <a:gd name="T76" fmla="*/ 190 w 336"/>
                  <a:gd name="T77" fmla="*/ 94 h 318"/>
                  <a:gd name="T78" fmla="*/ 178 w 336"/>
                  <a:gd name="T79" fmla="*/ 86 h 318"/>
                  <a:gd name="T80" fmla="*/ 174 w 336"/>
                  <a:gd name="T81" fmla="*/ 82 h 318"/>
                  <a:gd name="T82" fmla="*/ 176 w 336"/>
                  <a:gd name="T83" fmla="*/ 78 h 318"/>
                  <a:gd name="T84" fmla="*/ 190 w 336"/>
                  <a:gd name="T85" fmla="*/ 74 h 318"/>
                  <a:gd name="T86" fmla="*/ 204 w 336"/>
                  <a:gd name="T87" fmla="*/ 68 h 318"/>
                  <a:gd name="T88" fmla="*/ 224 w 336"/>
                  <a:gd name="T89" fmla="*/ 54 h 318"/>
                  <a:gd name="T90" fmla="*/ 234 w 336"/>
                  <a:gd name="T91" fmla="*/ 32 h 318"/>
                  <a:gd name="T92" fmla="*/ 234 w 336"/>
                  <a:gd name="T93" fmla="*/ 18 h 318"/>
                  <a:gd name="T94" fmla="*/ 226 w 336"/>
                  <a:gd name="T95" fmla="*/ 6 h 318"/>
                  <a:gd name="T96" fmla="*/ 206 w 336"/>
                  <a:gd name="T97" fmla="*/ 2 h 318"/>
                  <a:gd name="T98" fmla="*/ 188 w 336"/>
                  <a:gd name="T99" fmla="*/ 8 h 318"/>
                  <a:gd name="T100" fmla="*/ 178 w 336"/>
                  <a:gd name="T101" fmla="*/ 20 h 318"/>
                  <a:gd name="T102" fmla="*/ 166 w 336"/>
                  <a:gd name="T103" fmla="*/ 30 h 318"/>
                  <a:gd name="T104" fmla="*/ 146 w 336"/>
                  <a:gd name="T105" fmla="*/ 34 h 318"/>
                  <a:gd name="T106" fmla="*/ 132 w 336"/>
                  <a:gd name="T107" fmla="*/ 36 h 318"/>
                  <a:gd name="T108" fmla="*/ 118 w 336"/>
                  <a:gd name="T109" fmla="*/ 38 h 318"/>
                  <a:gd name="T110" fmla="*/ 84 w 336"/>
                  <a:gd name="T111" fmla="*/ 46 h 318"/>
                  <a:gd name="T112" fmla="*/ 64 w 336"/>
                  <a:gd name="T113" fmla="*/ 60 h 318"/>
                  <a:gd name="T114" fmla="*/ 24 w 336"/>
                  <a:gd name="T115" fmla="*/ 102 h 318"/>
                  <a:gd name="T116" fmla="*/ 8 w 336"/>
                  <a:gd name="T117" fmla="*/ 116 h 318"/>
                  <a:gd name="T118" fmla="*/ 2 w 336"/>
                  <a:gd name="T119" fmla="*/ 150 h 318"/>
                  <a:gd name="T120" fmla="*/ 0 w 336"/>
                  <a:gd name="T121" fmla="*/ 172 h 318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336"/>
                  <a:gd name="T184" fmla="*/ 0 h 318"/>
                  <a:gd name="T185" fmla="*/ 336 w 336"/>
                  <a:gd name="T186" fmla="*/ 318 h 318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336" h="318">
                    <a:moveTo>
                      <a:pt x="0" y="172"/>
                    </a:moveTo>
                    <a:lnTo>
                      <a:pt x="0" y="172"/>
                    </a:lnTo>
                    <a:lnTo>
                      <a:pt x="0" y="186"/>
                    </a:lnTo>
                    <a:lnTo>
                      <a:pt x="4" y="202"/>
                    </a:lnTo>
                    <a:lnTo>
                      <a:pt x="8" y="210"/>
                    </a:lnTo>
                    <a:lnTo>
                      <a:pt x="12" y="218"/>
                    </a:lnTo>
                    <a:lnTo>
                      <a:pt x="20" y="226"/>
                    </a:lnTo>
                    <a:lnTo>
                      <a:pt x="26" y="232"/>
                    </a:lnTo>
                    <a:lnTo>
                      <a:pt x="52" y="250"/>
                    </a:lnTo>
                    <a:lnTo>
                      <a:pt x="72" y="262"/>
                    </a:lnTo>
                    <a:lnTo>
                      <a:pt x="92" y="270"/>
                    </a:lnTo>
                    <a:lnTo>
                      <a:pt x="106" y="276"/>
                    </a:lnTo>
                    <a:lnTo>
                      <a:pt x="110" y="278"/>
                    </a:lnTo>
                    <a:lnTo>
                      <a:pt x="120" y="282"/>
                    </a:lnTo>
                    <a:lnTo>
                      <a:pt x="132" y="288"/>
                    </a:lnTo>
                    <a:lnTo>
                      <a:pt x="156" y="304"/>
                    </a:lnTo>
                    <a:lnTo>
                      <a:pt x="168" y="312"/>
                    </a:lnTo>
                    <a:lnTo>
                      <a:pt x="176" y="316"/>
                    </a:lnTo>
                    <a:lnTo>
                      <a:pt x="186" y="318"/>
                    </a:lnTo>
                    <a:lnTo>
                      <a:pt x="194" y="316"/>
                    </a:lnTo>
                    <a:lnTo>
                      <a:pt x="200" y="312"/>
                    </a:lnTo>
                    <a:lnTo>
                      <a:pt x="206" y="306"/>
                    </a:lnTo>
                    <a:lnTo>
                      <a:pt x="206" y="300"/>
                    </a:lnTo>
                    <a:lnTo>
                      <a:pt x="204" y="290"/>
                    </a:lnTo>
                    <a:lnTo>
                      <a:pt x="194" y="278"/>
                    </a:lnTo>
                    <a:lnTo>
                      <a:pt x="172" y="256"/>
                    </a:lnTo>
                    <a:lnTo>
                      <a:pt x="154" y="240"/>
                    </a:lnTo>
                    <a:lnTo>
                      <a:pt x="160" y="244"/>
                    </a:lnTo>
                    <a:lnTo>
                      <a:pt x="182" y="262"/>
                    </a:lnTo>
                    <a:lnTo>
                      <a:pt x="198" y="276"/>
                    </a:lnTo>
                    <a:lnTo>
                      <a:pt x="212" y="286"/>
                    </a:lnTo>
                    <a:lnTo>
                      <a:pt x="230" y="296"/>
                    </a:lnTo>
                    <a:lnTo>
                      <a:pt x="248" y="304"/>
                    </a:lnTo>
                    <a:lnTo>
                      <a:pt x="256" y="304"/>
                    </a:lnTo>
                    <a:lnTo>
                      <a:pt x="264" y="304"/>
                    </a:lnTo>
                    <a:lnTo>
                      <a:pt x="272" y="302"/>
                    </a:lnTo>
                    <a:lnTo>
                      <a:pt x="280" y="298"/>
                    </a:lnTo>
                    <a:lnTo>
                      <a:pt x="284" y="294"/>
                    </a:lnTo>
                    <a:lnTo>
                      <a:pt x="286" y="288"/>
                    </a:lnTo>
                    <a:lnTo>
                      <a:pt x="284" y="280"/>
                    </a:lnTo>
                    <a:lnTo>
                      <a:pt x="280" y="270"/>
                    </a:lnTo>
                    <a:lnTo>
                      <a:pt x="272" y="260"/>
                    </a:lnTo>
                    <a:lnTo>
                      <a:pt x="260" y="250"/>
                    </a:lnTo>
                    <a:lnTo>
                      <a:pt x="226" y="222"/>
                    </a:lnTo>
                    <a:lnTo>
                      <a:pt x="242" y="234"/>
                    </a:lnTo>
                    <a:lnTo>
                      <a:pt x="258" y="244"/>
                    </a:lnTo>
                    <a:lnTo>
                      <a:pt x="268" y="252"/>
                    </a:lnTo>
                    <a:lnTo>
                      <a:pt x="278" y="258"/>
                    </a:lnTo>
                    <a:lnTo>
                      <a:pt x="288" y="262"/>
                    </a:lnTo>
                    <a:lnTo>
                      <a:pt x="296" y="264"/>
                    </a:lnTo>
                    <a:lnTo>
                      <a:pt x="312" y="264"/>
                    </a:lnTo>
                    <a:lnTo>
                      <a:pt x="318" y="264"/>
                    </a:lnTo>
                    <a:lnTo>
                      <a:pt x="324" y="262"/>
                    </a:lnTo>
                    <a:lnTo>
                      <a:pt x="328" y="258"/>
                    </a:lnTo>
                    <a:lnTo>
                      <a:pt x="332" y="254"/>
                    </a:lnTo>
                    <a:lnTo>
                      <a:pt x="334" y="250"/>
                    </a:lnTo>
                    <a:lnTo>
                      <a:pt x="334" y="246"/>
                    </a:lnTo>
                    <a:lnTo>
                      <a:pt x="334" y="244"/>
                    </a:lnTo>
                    <a:lnTo>
                      <a:pt x="332" y="236"/>
                    </a:lnTo>
                    <a:lnTo>
                      <a:pt x="328" y="226"/>
                    </a:lnTo>
                    <a:lnTo>
                      <a:pt x="320" y="216"/>
                    </a:lnTo>
                    <a:lnTo>
                      <a:pt x="312" y="208"/>
                    </a:lnTo>
                    <a:lnTo>
                      <a:pt x="292" y="192"/>
                    </a:lnTo>
                    <a:lnTo>
                      <a:pt x="274" y="180"/>
                    </a:lnTo>
                    <a:lnTo>
                      <a:pt x="246" y="170"/>
                    </a:lnTo>
                    <a:lnTo>
                      <a:pt x="236" y="166"/>
                    </a:lnTo>
                    <a:lnTo>
                      <a:pt x="254" y="168"/>
                    </a:lnTo>
                    <a:lnTo>
                      <a:pt x="260" y="170"/>
                    </a:lnTo>
                    <a:lnTo>
                      <a:pt x="268" y="172"/>
                    </a:lnTo>
                    <a:lnTo>
                      <a:pt x="278" y="180"/>
                    </a:lnTo>
                    <a:lnTo>
                      <a:pt x="294" y="184"/>
                    </a:lnTo>
                    <a:lnTo>
                      <a:pt x="308" y="188"/>
                    </a:lnTo>
                    <a:lnTo>
                      <a:pt x="316" y="188"/>
                    </a:lnTo>
                    <a:lnTo>
                      <a:pt x="322" y="188"/>
                    </a:lnTo>
                    <a:lnTo>
                      <a:pt x="330" y="182"/>
                    </a:lnTo>
                    <a:lnTo>
                      <a:pt x="334" y="176"/>
                    </a:lnTo>
                    <a:lnTo>
                      <a:pt x="336" y="168"/>
                    </a:lnTo>
                    <a:lnTo>
                      <a:pt x="336" y="160"/>
                    </a:lnTo>
                    <a:lnTo>
                      <a:pt x="334" y="154"/>
                    </a:lnTo>
                    <a:lnTo>
                      <a:pt x="324" y="142"/>
                    </a:lnTo>
                    <a:lnTo>
                      <a:pt x="310" y="132"/>
                    </a:lnTo>
                    <a:lnTo>
                      <a:pt x="292" y="122"/>
                    </a:lnTo>
                    <a:lnTo>
                      <a:pt x="272" y="114"/>
                    </a:lnTo>
                    <a:lnTo>
                      <a:pt x="228" y="104"/>
                    </a:lnTo>
                    <a:lnTo>
                      <a:pt x="200" y="98"/>
                    </a:lnTo>
                    <a:lnTo>
                      <a:pt x="190" y="94"/>
                    </a:lnTo>
                    <a:lnTo>
                      <a:pt x="184" y="92"/>
                    </a:lnTo>
                    <a:lnTo>
                      <a:pt x="178" y="86"/>
                    </a:lnTo>
                    <a:lnTo>
                      <a:pt x="174" y="82"/>
                    </a:lnTo>
                    <a:lnTo>
                      <a:pt x="176" y="78"/>
                    </a:lnTo>
                    <a:lnTo>
                      <a:pt x="186" y="74"/>
                    </a:lnTo>
                    <a:lnTo>
                      <a:pt x="190" y="74"/>
                    </a:lnTo>
                    <a:lnTo>
                      <a:pt x="196" y="72"/>
                    </a:lnTo>
                    <a:lnTo>
                      <a:pt x="204" y="68"/>
                    </a:lnTo>
                    <a:lnTo>
                      <a:pt x="214" y="64"/>
                    </a:lnTo>
                    <a:lnTo>
                      <a:pt x="224" y="54"/>
                    </a:lnTo>
                    <a:lnTo>
                      <a:pt x="228" y="46"/>
                    </a:lnTo>
                    <a:lnTo>
                      <a:pt x="232" y="40"/>
                    </a:lnTo>
                    <a:lnTo>
                      <a:pt x="234" y="32"/>
                    </a:lnTo>
                    <a:lnTo>
                      <a:pt x="234" y="26"/>
                    </a:lnTo>
                    <a:lnTo>
                      <a:pt x="234" y="18"/>
                    </a:lnTo>
                    <a:lnTo>
                      <a:pt x="232" y="12"/>
                    </a:lnTo>
                    <a:lnTo>
                      <a:pt x="226" y="6"/>
                    </a:lnTo>
                    <a:lnTo>
                      <a:pt x="222" y="2"/>
                    </a:lnTo>
                    <a:lnTo>
                      <a:pt x="214" y="0"/>
                    </a:lnTo>
                    <a:lnTo>
                      <a:pt x="206" y="2"/>
                    </a:lnTo>
                    <a:lnTo>
                      <a:pt x="196" y="4"/>
                    </a:lnTo>
                    <a:lnTo>
                      <a:pt x="188" y="8"/>
                    </a:lnTo>
                    <a:lnTo>
                      <a:pt x="182" y="14"/>
                    </a:lnTo>
                    <a:lnTo>
                      <a:pt x="178" y="20"/>
                    </a:lnTo>
                    <a:lnTo>
                      <a:pt x="172" y="26"/>
                    </a:lnTo>
                    <a:lnTo>
                      <a:pt x="166" y="30"/>
                    </a:lnTo>
                    <a:lnTo>
                      <a:pt x="154" y="34"/>
                    </a:lnTo>
                    <a:lnTo>
                      <a:pt x="146" y="34"/>
                    </a:lnTo>
                    <a:lnTo>
                      <a:pt x="140" y="34"/>
                    </a:lnTo>
                    <a:lnTo>
                      <a:pt x="132" y="36"/>
                    </a:lnTo>
                    <a:lnTo>
                      <a:pt x="128" y="38"/>
                    </a:lnTo>
                    <a:lnTo>
                      <a:pt x="118" y="38"/>
                    </a:lnTo>
                    <a:lnTo>
                      <a:pt x="102" y="40"/>
                    </a:lnTo>
                    <a:lnTo>
                      <a:pt x="92" y="42"/>
                    </a:lnTo>
                    <a:lnTo>
                      <a:pt x="84" y="46"/>
                    </a:lnTo>
                    <a:lnTo>
                      <a:pt x="74" y="52"/>
                    </a:lnTo>
                    <a:lnTo>
                      <a:pt x="64" y="60"/>
                    </a:lnTo>
                    <a:lnTo>
                      <a:pt x="36" y="86"/>
                    </a:lnTo>
                    <a:lnTo>
                      <a:pt x="24" y="102"/>
                    </a:lnTo>
                    <a:lnTo>
                      <a:pt x="20" y="104"/>
                    </a:lnTo>
                    <a:lnTo>
                      <a:pt x="14" y="110"/>
                    </a:lnTo>
                    <a:lnTo>
                      <a:pt x="8" y="116"/>
                    </a:lnTo>
                    <a:lnTo>
                      <a:pt x="6" y="126"/>
                    </a:lnTo>
                    <a:lnTo>
                      <a:pt x="2" y="150"/>
                    </a:lnTo>
                    <a:lnTo>
                      <a:pt x="0" y="158"/>
                    </a:lnTo>
                    <a:lnTo>
                      <a:pt x="0" y="17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7" name="Freeform 23"/>
              <p:cNvSpPr>
                <a:spLocks/>
              </p:cNvSpPr>
              <p:nvPr/>
            </p:nvSpPr>
            <p:spPr bwMode="auto">
              <a:xfrm>
                <a:off x="3171" y="2106"/>
                <a:ext cx="322" cy="302"/>
              </a:xfrm>
              <a:custGeom>
                <a:avLst/>
                <a:gdLst>
                  <a:gd name="T0" fmla="*/ 2 w 322"/>
                  <a:gd name="T1" fmla="*/ 152 h 302"/>
                  <a:gd name="T2" fmla="*/ 2 w 322"/>
                  <a:gd name="T3" fmla="*/ 182 h 302"/>
                  <a:gd name="T4" fmla="*/ 26 w 322"/>
                  <a:gd name="T5" fmla="*/ 218 h 302"/>
                  <a:gd name="T6" fmla="*/ 72 w 322"/>
                  <a:gd name="T7" fmla="*/ 250 h 302"/>
                  <a:gd name="T8" fmla="*/ 106 w 322"/>
                  <a:gd name="T9" fmla="*/ 262 h 302"/>
                  <a:gd name="T10" fmla="*/ 166 w 322"/>
                  <a:gd name="T11" fmla="*/ 298 h 302"/>
                  <a:gd name="T12" fmla="*/ 176 w 322"/>
                  <a:gd name="T13" fmla="*/ 302 h 302"/>
                  <a:gd name="T14" fmla="*/ 192 w 322"/>
                  <a:gd name="T15" fmla="*/ 294 h 302"/>
                  <a:gd name="T16" fmla="*/ 192 w 322"/>
                  <a:gd name="T17" fmla="*/ 286 h 302"/>
                  <a:gd name="T18" fmla="*/ 142 w 322"/>
                  <a:gd name="T19" fmla="*/ 236 h 302"/>
                  <a:gd name="T20" fmla="*/ 136 w 322"/>
                  <a:gd name="T21" fmla="*/ 224 h 302"/>
                  <a:gd name="T22" fmla="*/ 138 w 322"/>
                  <a:gd name="T23" fmla="*/ 220 h 302"/>
                  <a:gd name="T24" fmla="*/ 158 w 322"/>
                  <a:gd name="T25" fmla="*/ 230 h 302"/>
                  <a:gd name="T26" fmla="*/ 198 w 322"/>
                  <a:gd name="T27" fmla="*/ 264 h 302"/>
                  <a:gd name="T28" fmla="*/ 228 w 322"/>
                  <a:gd name="T29" fmla="*/ 282 h 302"/>
                  <a:gd name="T30" fmla="*/ 258 w 322"/>
                  <a:gd name="T31" fmla="*/ 290 h 302"/>
                  <a:gd name="T32" fmla="*/ 270 w 322"/>
                  <a:gd name="T33" fmla="*/ 284 h 302"/>
                  <a:gd name="T34" fmla="*/ 270 w 322"/>
                  <a:gd name="T35" fmla="*/ 270 h 302"/>
                  <a:gd name="T36" fmla="*/ 250 w 322"/>
                  <a:gd name="T37" fmla="*/ 248 h 302"/>
                  <a:gd name="T38" fmla="*/ 184 w 322"/>
                  <a:gd name="T39" fmla="*/ 198 h 302"/>
                  <a:gd name="T40" fmla="*/ 186 w 322"/>
                  <a:gd name="T41" fmla="*/ 190 h 302"/>
                  <a:gd name="T42" fmla="*/ 216 w 322"/>
                  <a:gd name="T43" fmla="*/ 204 h 302"/>
                  <a:gd name="T44" fmla="*/ 256 w 322"/>
                  <a:gd name="T45" fmla="*/ 232 h 302"/>
                  <a:gd name="T46" fmla="*/ 292 w 322"/>
                  <a:gd name="T47" fmla="*/ 248 h 302"/>
                  <a:gd name="T48" fmla="*/ 316 w 322"/>
                  <a:gd name="T49" fmla="*/ 246 h 302"/>
                  <a:gd name="T50" fmla="*/ 322 w 322"/>
                  <a:gd name="T51" fmla="*/ 236 h 302"/>
                  <a:gd name="T52" fmla="*/ 300 w 322"/>
                  <a:gd name="T53" fmla="*/ 206 h 302"/>
                  <a:gd name="T54" fmla="*/ 264 w 322"/>
                  <a:gd name="T55" fmla="*/ 180 h 302"/>
                  <a:gd name="T56" fmla="*/ 206 w 322"/>
                  <a:gd name="T57" fmla="*/ 156 h 302"/>
                  <a:gd name="T58" fmla="*/ 208 w 322"/>
                  <a:gd name="T59" fmla="*/ 152 h 302"/>
                  <a:gd name="T60" fmla="*/ 250 w 322"/>
                  <a:gd name="T61" fmla="*/ 154 h 302"/>
                  <a:gd name="T62" fmla="*/ 266 w 322"/>
                  <a:gd name="T63" fmla="*/ 158 h 302"/>
                  <a:gd name="T64" fmla="*/ 306 w 322"/>
                  <a:gd name="T65" fmla="*/ 174 h 302"/>
                  <a:gd name="T66" fmla="*/ 322 w 322"/>
                  <a:gd name="T67" fmla="*/ 166 h 302"/>
                  <a:gd name="T68" fmla="*/ 322 w 322"/>
                  <a:gd name="T69" fmla="*/ 152 h 302"/>
                  <a:gd name="T70" fmla="*/ 302 w 322"/>
                  <a:gd name="T71" fmla="*/ 132 h 302"/>
                  <a:gd name="T72" fmla="*/ 264 w 322"/>
                  <a:gd name="T73" fmla="*/ 114 h 302"/>
                  <a:gd name="T74" fmla="*/ 186 w 322"/>
                  <a:gd name="T75" fmla="*/ 94 h 302"/>
                  <a:gd name="T76" fmla="*/ 174 w 322"/>
                  <a:gd name="T77" fmla="*/ 88 h 302"/>
                  <a:gd name="T78" fmla="*/ 162 w 322"/>
                  <a:gd name="T79" fmla="*/ 72 h 302"/>
                  <a:gd name="T80" fmla="*/ 164 w 322"/>
                  <a:gd name="T81" fmla="*/ 64 h 302"/>
                  <a:gd name="T82" fmla="*/ 176 w 322"/>
                  <a:gd name="T83" fmla="*/ 60 h 302"/>
                  <a:gd name="T84" fmla="*/ 202 w 322"/>
                  <a:gd name="T85" fmla="*/ 52 h 302"/>
                  <a:gd name="T86" fmla="*/ 212 w 322"/>
                  <a:gd name="T87" fmla="*/ 42 h 302"/>
                  <a:gd name="T88" fmla="*/ 222 w 322"/>
                  <a:gd name="T89" fmla="*/ 20 h 302"/>
                  <a:gd name="T90" fmla="*/ 214 w 322"/>
                  <a:gd name="T91" fmla="*/ 2 h 302"/>
                  <a:gd name="T92" fmla="*/ 202 w 322"/>
                  <a:gd name="T93" fmla="*/ 0 h 302"/>
                  <a:gd name="T94" fmla="*/ 180 w 322"/>
                  <a:gd name="T95" fmla="*/ 14 h 302"/>
                  <a:gd name="T96" fmla="*/ 162 w 322"/>
                  <a:gd name="T97" fmla="*/ 28 h 302"/>
                  <a:gd name="T98" fmla="*/ 144 w 322"/>
                  <a:gd name="T99" fmla="*/ 32 h 302"/>
                  <a:gd name="T100" fmla="*/ 128 w 322"/>
                  <a:gd name="T101" fmla="*/ 36 h 302"/>
                  <a:gd name="T102" fmla="*/ 118 w 322"/>
                  <a:gd name="T103" fmla="*/ 38 h 302"/>
                  <a:gd name="T104" fmla="*/ 84 w 322"/>
                  <a:gd name="T105" fmla="*/ 42 h 302"/>
                  <a:gd name="T106" fmla="*/ 62 w 322"/>
                  <a:gd name="T107" fmla="*/ 56 h 302"/>
                  <a:gd name="T108" fmla="*/ 22 w 322"/>
                  <a:gd name="T109" fmla="*/ 100 h 302"/>
                  <a:gd name="T110" fmla="*/ 10 w 322"/>
                  <a:gd name="T111" fmla="*/ 110 h 302"/>
                  <a:gd name="T112" fmla="*/ 2 w 322"/>
                  <a:gd name="T113" fmla="*/ 144 h 302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322"/>
                  <a:gd name="T172" fmla="*/ 0 h 302"/>
                  <a:gd name="T173" fmla="*/ 322 w 322"/>
                  <a:gd name="T174" fmla="*/ 302 h 302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322" h="302">
                    <a:moveTo>
                      <a:pt x="2" y="144"/>
                    </a:moveTo>
                    <a:lnTo>
                      <a:pt x="2" y="144"/>
                    </a:lnTo>
                    <a:lnTo>
                      <a:pt x="2" y="152"/>
                    </a:lnTo>
                    <a:lnTo>
                      <a:pt x="0" y="160"/>
                    </a:lnTo>
                    <a:lnTo>
                      <a:pt x="0" y="170"/>
                    </a:lnTo>
                    <a:lnTo>
                      <a:pt x="2" y="182"/>
                    </a:lnTo>
                    <a:lnTo>
                      <a:pt x="6" y="194"/>
                    </a:lnTo>
                    <a:lnTo>
                      <a:pt x="14" y="208"/>
                    </a:lnTo>
                    <a:lnTo>
                      <a:pt x="26" y="218"/>
                    </a:lnTo>
                    <a:lnTo>
                      <a:pt x="50" y="238"/>
                    </a:lnTo>
                    <a:lnTo>
                      <a:pt x="72" y="250"/>
                    </a:lnTo>
                    <a:lnTo>
                      <a:pt x="90" y="256"/>
                    </a:lnTo>
                    <a:lnTo>
                      <a:pt x="106" y="262"/>
                    </a:lnTo>
                    <a:lnTo>
                      <a:pt x="122" y="270"/>
                    </a:lnTo>
                    <a:lnTo>
                      <a:pt x="138" y="280"/>
                    </a:lnTo>
                    <a:lnTo>
                      <a:pt x="166" y="298"/>
                    </a:lnTo>
                    <a:lnTo>
                      <a:pt x="172" y="300"/>
                    </a:lnTo>
                    <a:lnTo>
                      <a:pt x="176" y="302"/>
                    </a:lnTo>
                    <a:lnTo>
                      <a:pt x="186" y="300"/>
                    </a:lnTo>
                    <a:lnTo>
                      <a:pt x="190" y="298"/>
                    </a:lnTo>
                    <a:lnTo>
                      <a:pt x="192" y="294"/>
                    </a:lnTo>
                    <a:lnTo>
                      <a:pt x="194" y="290"/>
                    </a:lnTo>
                    <a:lnTo>
                      <a:pt x="192" y="286"/>
                    </a:lnTo>
                    <a:lnTo>
                      <a:pt x="184" y="276"/>
                    </a:lnTo>
                    <a:lnTo>
                      <a:pt x="170" y="264"/>
                    </a:lnTo>
                    <a:lnTo>
                      <a:pt x="142" y="236"/>
                    </a:lnTo>
                    <a:lnTo>
                      <a:pt x="136" y="228"/>
                    </a:lnTo>
                    <a:lnTo>
                      <a:pt x="136" y="224"/>
                    </a:lnTo>
                    <a:lnTo>
                      <a:pt x="138" y="220"/>
                    </a:lnTo>
                    <a:lnTo>
                      <a:pt x="142" y="220"/>
                    </a:lnTo>
                    <a:lnTo>
                      <a:pt x="148" y="222"/>
                    </a:lnTo>
                    <a:lnTo>
                      <a:pt x="158" y="230"/>
                    </a:lnTo>
                    <a:lnTo>
                      <a:pt x="186" y="252"/>
                    </a:lnTo>
                    <a:lnTo>
                      <a:pt x="198" y="264"/>
                    </a:lnTo>
                    <a:lnTo>
                      <a:pt x="210" y="272"/>
                    </a:lnTo>
                    <a:lnTo>
                      <a:pt x="228" y="282"/>
                    </a:lnTo>
                    <a:lnTo>
                      <a:pt x="244" y="288"/>
                    </a:lnTo>
                    <a:lnTo>
                      <a:pt x="252" y="290"/>
                    </a:lnTo>
                    <a:lnTo>
                      <a:pt x="258" y="290"/>
                    </a:lnTo>
                    <a:lnTo>
                      <a:pt x="264" y="288"/>
                    </a:lnTo>
                    <a:lnTo>
                      <a:pt x="270" y="284"/>
                    </a:lnTo>
                    <a:lnTo>
                      <a:pt x="272" y="282"/>
                    </a:lnTo>
                    <a:lnTo>
                      <a:pt x="274" y="280"/>
                    </a:lnTo>
                    <a:lnTo>
                      <a:pt x="270" y="270"/>
                    </a:lnTo>
                    <a:lnTo>
                      <a:pt x="262" y="260"/>
                    </a:lnTo>
                    <a:lnTo>
                      <a:pt x="250" y="248"/>
                    </a:lnTo>
                    <a:lnTo>
                      <a:pt x="214" y="220"/>
                    </a:lnTo>
                    <a:lnTo>
                      <a:pt x="184" y="198"/>
                    </a:lnTo>
                    <a:lnTo>
                      <a:pt x="182" y="194"/>
                    </a:lnTo>
                    <a:lnTo>
                      <a:pt x="182" y="192"/>
                    </a:lnTo>
                    <a:lnTo>
                      <a:pt x="186" y="190"/>
                    </a:lnTo>
                    <a:lnTo>
                      <a:pt x="198" y="196"/>
                    </a:lnTo>
                    <a:lnTo>
                      <a:pt x="216" y="204"/>
                    </a:lnTo>
                    <a:lnTo>
                      <a:pt x="236" y="216"/>
                    </a:lnTo>
                    <a:lnTo>
                      <a:pt x="256" y="232"/>
                    </a:lnTo>
                    <a:lnTo>
                      <a:pt x="268" y="240"/>
                    </a:lnTo>
                    <a:lnTo>
                      <a:pt x="280" y="246"/>
                    </a:lnTo>
                    <a:lnTo>
                      <a:pt x="292" y="248"/>
                    </a:lnTo>
                    <a:lnTo>
                      <a:pt x="302" y="250"/>
                    </a:lnTo>
                    <a:lnTo>
                      <a:pt x="310" y="248"/>
                    </a:lnTo>
                    <a:lnTo>
                      <a:pt x="316" y="246"/>
                    </a:lnTo>
                    <a:lnTo>
                      <a:pt x="320" y="242"/>
                    </a:lnTo>
                    <a:lnTo>
                      <a:pt x="322" y="236"/>
                    </a:lnTo>
                    <a:lnTo>
                      <a:pt x="320" y="230"/>
                    </a:lnTo>
                    <a:lnTo>
                      <a:pt x="314" y="222"/>
                    </a:lnTo>
                    <a:lnTo>
                      <a:pt x="300" y="206"/>
                    </a:lnTo>
                    <a:lnTo>
                      <a:pt x="282" y="190"/>
                    </a:lnTo>
                    <a:lnTo>
                      <a:pt x="264" y="180"/>
                    </a:lnTo>
                    <a:lnTo>
                      <a:pt x="226" y="164"/>
                    </a:lnTo>
                    <a:lnTo>
                      <a:pt x="212" y="158"/>
                    </a:lnTo>
                    <a:lnTo>
                      <a:pt x="206" y="156"/>
                    </a:lnTo>
                    <a:lnTo>
                      <a:pt x="206" y="154"/>
                    </a:lnTo>
                    <a:lnTo>
                      <a:pt x="208" y="152"/>
                    </a:lnTo>
                    <a:lnTo>
                      <a:pt x="214" y="152"/>
                    </a:lnTo>
                    <a:lnTo>
                      <a:pt x="230" y="150"/>
                    </a:lnTo>
                    <a:lnTo>
                      <a:pt x="250" y="154"/>
                    </a:lnTo>
                    <a:lnTo>
                      <a:pt x="258" y="156"/>
                    </a:lnTo>
                    <a:lnTo>
                      <a:pt x="266" y="158"/>
                    </a:lnTo>
                    <a:lnTo>
                      <a:pt x="280" y="166"/>
                    </a:lnTo>
                    <a:lnTo>
                      <a:pt x="296" y="172"/>
                    </a:lnTo>
                    <a:lnTo>
                      <a:pt x="306" y="174"/>
                    </a:lnTo>
                    <a:lnTo>
                      <a:pt x="312" y="172"/>
                    </a:lnTo>
                    <a:lnTo>
                      <a:pt x="318" y="170"/>
                    </a:lnTo>
                    <a:lnTo>
                      <a:pt x="322" y="166"/>
                    </a:lnTo>
                    <a:lnTo>
                      <a:pt x="322" y="158"/>
                    </a:lnTo>
                    <a:lnTo>
                      <a:pt x="322" y="152"/>
                    </a:lnTo>
                    <a:lnTo>
                      <a:pt x="318" y="146"/>
                    </a:lnTo>
                    <a:lnTo>
                      <a:pt x="312" y="138"/>
                    </a:lnTo>
                    <a:lnTo>
                      <a:pt x="302" y="132"/>
                    </a:lnTo>
                    <a:lnTo>
                      <a:pt x="292" y="124"/>
                    </a:lnTo>
                    <a:lnTo>
                      <a:pt x="278" y="118"/>
                    </a:lnTo>
                    <a:lnTo>
                      <a:pt x="264" y="114"/>
                    </a:lnTo>
                    <a:lnTo>
                      <a:pt x="206" y="100"/>
                    </a:lnTo>
                    <a:lnTo>
                      <a:pt x="186" y="94"/>
                    </a:lnTo>
                    <a:lnTo>
                      <a:pt x="178" y="92"/>
                    </a:lnTo>
                    <a:lnTo>
                      <a:pt x="174" y="88"/>
                    </a:lnTo>
                    <a:lnTo>
                      <a:pt x="164" y="80"/>
                    </a:lnTo>
                    <a:lnTo>
                      <a:pt x="162" y="76"/>
                    </a:lnTo>
                    <a:lnTo>
                      <a:pt x="162" y="72"/>
                    </a:lnTo>
                    <a:lnTo>
                      <a:pt x="164" y="64"/>
                    </a:lnTo>
                    <a:lnTo>
                      <a:pt x="170" y="62"/>
                    </a:lnTo>
                    <a:lnTo>
                      <a:pt x="176" y="60"/>
                    </a:lnTo>
                    <a:lnTo>
                      <a:pt x="182" y="58"/>
                    </a:lnTo>
                    <a:lnTo>
                      <a:pt x="190" y="56"/>
                    </a:lnTo>
                    <a:lnTo>
                      <a:pt x="202" y="52"/>
                    </a:lnTo>
                    <a:lnTo>
                      <a:pt x="206" y="48"/>
                    </a:lnTo>
                    <a:lnTo>
                      <a:pt x="212" y="42"/>
                    </a:lnTo>
                    <a:lnTo>
                      <a:pt x="218" y="34"/>
                    </a:lnTo>
                    <a:lnTo>
                      <a:pt x="220" y="26"/>
                    </a:lnTo>
                    <a:lnTo>
                      <a:pt x="222" y="20"/>
                    </a:lnTo>
                    <a:lnTo>
                      <a:pt x="222" y="12"/>
                    </a:lnTo>
                    <a:lnTo>
                      <a:pt x="218" y="6"/>
                    </a:lnTo>
                    <a:lnTo>
                      <a:pt x="214" y="2"/>
                    </a:lnTo>
                    <a:lnTo>
                      <a:pt x="210" y="0"/>
                    </a:lnTo>
                    <a:lnTo>
                      <a:pt x="202" y="0"/>
                    </a:lnTo>
                    <a:lnTo>
                      <a:pt x="194" y="2"/>
                    </a:lnTo>
                    <a:lnTo>
                      <a:pt x="188" y="6"/>
                    </a:lnTo>
                    <a:lnTo>
                      <a:pt x="180" y="14"/>
                    </a:lnTo>
                    <a:lnTo>
                      <a:pt x="172" y="22"/>
                    </a:lnTo>
                    <a:lnTo>
                      <a:pt x="168" y="26"/>
                    </a:lnTo>
                    <a:lnTo>
                      <a:pt x="162" y="28"/>
                    </a:lnTo>
                    <a:lnTo>
                      <a:pt x="152" y="32"/>
                    </a:lnTo>
                    <a:lnTo>
                      <a:pt x="144" y="32"/>
                    </a:lnTo>
                    <a:lnTo>
                      <a:pt x="134" y="32"/>
                    </a:lnTo>
                    <a:lnTo>
                      <a:pt x="128" y="36"/>
                    </a:lnTo>
                    <a:lnTo>
                      <a:pt x="124" y="38"/>
                    </a:lnTo>
                    <a:lnTo>
                      <a:pt x="118" y="38"/>
                    </a:lnTo>
                    <a:lnTo>
                      <a:pt x="104" y="38"/>
                    </a:lnTo>
                    <a:lnTo>
                      <a:pt x="94" y="40"/>
                    </a:lnTo>
                    <a:lnTo>
                      <a:pt x="84" y="42"/>
                    </a:lnTo>
                    <a:lnTo>
                      <a:pt x="74" y="48"/>
                    </a:lnTo>
                    <a:lnTo>
                      <a:pt x="62" y="56"/>
                    </a:lnTo>
                    <a:lnTo>
                      <a:pt x="44" y="74"/>
                    </a:lnTo>
                    <a:lnTo>
                      <a:pt x="32" y="88"/>
                    </a:lnTo>
                    <a:lnTo>
                      <a:pt x="22" y="100"/>
                    </a:lnTo>
                    <a:lnTo>
                      <a:pt x="16" y="104"/>
                    </a:lnTo>
                    <a:lnTo>
                      <a:pt x="10" y="110"/>
                    </a:lnTo>
                    <a:lnTo>
                      <a:pt x="6" y="120"/>
                    </a:lnTo>
                    <a:lnTo>
                      <a:pt x="2" y="14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8" name="Freeform 24"/>
              <p:cNvSpPr>
                <a:spLocks/>
              </p:cNvSpPr>
              <p:nvPr/>
            </p:nvSpPr>
            <p:spPr bwMode="auto">
              <a:xfrm>
                <a:off x="3287" y="2164"/>
                <a:ext cx="62" cy="70"/>
              </a:xfrm>
              <a:custGeom>
                <a:avLst/>
                <a:gdLst>
                  <a:gd name="T0" fmla="*/ 0 w 62"/>
                  <a:gd name="T1" fmla="*/ 70 h 70"/>
                  <a:gd name="T2" fmla="*/ 0 w 62"/>
                  <a:gd name="T3" fmla="*/ 70 h 70"/>
                  <a:gd name="T4" fmla="*/ 6 w 62"/>
                  <a:gd name="T5" fmla="*/ 66 h 70"/>
                  <a:gd name="T6" fmla="*/ 20 w 62"/>
                  <a:gd name="T7" fmla="*/ 58 h 70"/>
                  <a:gd name="T8" fmla="*/ 34 w 62"/>
                  <a:gd name="T9" fmla="*/ 46 h 70"/>
                  <a:gd name="T10" fmla="*/ 40 w 62"/>
                  <a:gd name="T11" fmla="*/ 40 h 70"/>
                  <a:gd name="T12" fmla="*/ 44 w 62"/>
                  <a:gd name="T13" fmla="*/ 32 h 70"/>
                  <a:gd name="T14" fmla="*/ 44 w 62"/>
                  <a:gd name="T15" fmla="*/ 32 h 70"/>
                  <a:gd name="T16" fmla="*/ 46 w 62"/>
                  <a:gd name="T17" fmla="*/ 20 h 70"/>
                  <a:gd name="T18" fmla="*/ 44 w 62"/>
                  <a:gd name="T19" fmla="*/ 14 h 70"/>
                  <a:gd name="T20" fmla="*/ 42 w 62"/>
                  <a:gd name="T21" fmla="*/ 10 h 70"/>
                  <a:gd name="T22" fmla="*/ 42 w 62"/>
                  <a:gd name="T23" fmla="*/ 10 h 70"/>
                  <a:gd name="T24" fmla="*/ 42 w 62"/>
                  <a:gd name="T25" fmla="*/ 10 h 70"/>
                  <a:gd name="T26" fmla="*/ 44 w 62"/>
                  <a:gd name="T27" fmla="*/ 8 h 70"/>
                  <a:gd name="T28" fmla="*/ 52 w 62"/>
                  <a:gd name="T29" fmla="*/ 4 h 70"/>
                  <a:gd name="T30" fmla="*/ 52 w 62"/>
                  <a:gd name="T31" fmla="*/ 4 h 70"/>
                  <a:gd name="T32" fmla="*/ 54 w 62"/>
                  <a:gd name="T33" fmla="*/ 2 h 70"/>
                  <a:gd name="T34" fmla="*/ 58 w 62"/>
                  <a:gd name="T35" fmla="*/ 0 h 70"/>
                  <a:gd name="T36" fmla="*/ 62 w 62"/>
                  <a:gd name="T37" fmla="*/ 2 h 70"/>
                  <a:gd name="T38" fmla="*/ 62 w 62"/>
                  <a:gd name="T39" fmla="*/ 4 h 70"/>
                  <a:gd name="T40" fmla="*/ 62 w 62"/>
                  <a:gd name="T41" fmla="*/ 4 h 70"/>
                  <a:gd name="T42" fmla="*/ 60 w 62"/>
                  <a:gd name="T43" fmla="*/ 4 h 70"/>
                  <a:gd name="T44" fmla="*/ 60 w 62"/>
                  <a:gd name="T45" fmla="*/ 4 h 70"/>
                  <a:gd name="T46" fmla="*/ 58 w 62"/>
                  <a:gd name="T47" fmla="*/ 4 h 70"/>
                  <a:gd name="T48" fmla="*/ 56 w 62"/>
                  <a:gd name="T49" fmla="*/ 6 h 70"/>
                  <a:gd name="T50" fmla="*/ 56 w 62"/>
                  <a:gd name="T51" fmla="*/ 10 h 70"/>
                  <a:gd name="T52" fmla="*/ 56 w 62"/>
                  <a:gd name="T53" fmla="*/ 10 h 70"/>
                  <a:gd name="T54" fmla="*/ 56 w 62"/>
                  <a:gd name="T55" fmla="*/ 10 h 70"/>
                  <a:gd name="T56" fmla="*/ 56 w 62"/>
                  <a:gd name="T57" fmla="*/ 10 h 70"/>
                  <a:gd name="T58" fmla="*/ 56 w 62"/>
                  <a:gd name="T59" fmla="*/ 10 h 70"/>
                  <a:gd name="T60" fmla="*/ 56 w 62"/>
                  <a:gd name="T61" fmla="*/ 16 h 70"/>
                  <a:gd name="T62" fmla="*/ 56 w 62"/>
                  <a:gd name="T63" fmla="*/ 16 h 70"/>
                  <a:gd name="T64" fmla="*/ 56 w 62"/>
                  <a:gd name="T65" fmla="*/ 20 h 70"/>
                  <a:gd name="T66" fmla="*/ 58 w 62"/>
                  <a:gd name="T67" fmla="*/ 26 h 70"/>
                  <a:gd name="T68" fmla="*/ 52 w 62"/>
                  <a:gd name="T69" fmla="*/ 34 h 70"/>
                  <a:gd name="T70" fmla="*/ 40 w 62"/>
                  <a:gd name="T71" fmla="*/ 48 h 70"/>
                  <a:gd name="T72" fmla="*/ 40 w 62"/>
                  <a:gd name="T73" fmla="*/ 48 h 70"/>
                  <a:gd name="T74" fmla="*/ 24 w 62"/>
                  <a:gd name="T75" fmla="*/ 62 h 70"/>
                  <a:gd name="T76" fmla="*/ 12 w 62"/>
                  <a:gd name="T77" fmla="*/ 68 h 70"/>
                  <a:gd name="T78" fmla="*/ 2 w 62"/>
                  <a:gd name="T79" fmla="*/ 70 h 70"/>
                  <a:gd name="T80" fmla="*/ 0 w 62"/>
                  <a:gd name="T81" fmla="*/ 70 h 70"/>
                  <a:gd name="T82" fmla="*/ 0 w 62"/>
                  <a:gd name="T83" fmla="*/ 70 h 7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62"/>
                  <a:gd name="T127" fmla="*/ 0 h 70"/>
                  <a:gd name="T128" fmla="*/ 62 w 62"/>
                  <a:gd name="T129" fmla="*/ 70 h 70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62" h="70">
                    <a:moveTo>
                      <a:pt x="0" y="70"/>
                    </a:moveTo>
                    <a:lnTo>
                      <a:pt x="0" y="70"/>
                    </a:lnTo>
                    <a:lnTo>
                      <a:pt x="6" y="66"/>
                    </a:lnTo>
                    <a:lnTo>
                      <a:pt x="20" y="58"/>
                    </a:lnTo>
                    <a:lnTo>
                      <a:pt x="34" y="46"/>
                    </a:lnTo>
                    <a:lnTo>
                      <a:pt x="40" y="40"/>
                    </a:lnTo>
                    <a:lnTo>
                      <a:pt x="44" y="32"/>
                    </a:lnTo>
                    <a:lnTo>
                      <a:pt x="46" y="20"/>
                    </a:lnTo>
                    <a:lnTo>
                      <a:pt x="44" y="14"/>
                    </a:lnTo>
                    <a:lnTo>
                      <a:pt x="42" y="10"/>
                    </a:lnTo>
                    <a:lnTo>
                      <a:pt x="44" y="8"/>
                    </a:lnTo>
                    <a:lnTo>
                      <a:pt x="52" y="4"/>
                    </a:lnTo>
                    <a:lnTo>
                      <a:pt x="54" y="2"/>
                    </a:lnTo>
                    <a:lnTo>
                      <a:pt x="58" y="0"/>
                    </a:lnTo>
                    <a:lnTo>
                      <a:pt x="62" y="2"/>
                    </a:lnTo>
                    <a:lnTo>
                      <a:pt x="62" y="4"/>
                    </a:lnTo>
                    <a:lnTo>
                      <a:pt x="60" y="4"/>
                    </a:lnTo>
                    <a:lnTo>
                      <a:pt x="58" y="4"/>
                    </a:lnTo>
                    <a:lnTo>
                      <a:pt x="56" y="6"/>
                    </a:lnTo>
                    <a:lnTo>
                      <a:pt x="56" y="10"/>
                    </a:lnTo>
                    <a:lnTo>
                      <a:pt x="56" y="16"/>
                    </a:lnTo>
                    <a:lnTo>
                      <a:pt x="56" y="20"/>
                    </a:lnTo>
                    <a:lnTo>
                      <a:pt x="58" y="26"/>
                    </a:lnTo>
                    <a:lnTo>
                      <a:pt x="52" y="34"/>
                    </a:lnTo>
                    <a:lnTo>
                      <a:pt x="40" y="48"/>
                    </a:lnTo>
                    <a:lnTo>
                      <a:pt x="24" y="62"/>
                    </a:lnTo>
                    <a:lnTo>
                      <a:pt x="12" y="68"/>
                    </a:lnTo>
                    <a:lnTo>
                      <a:pt x="2" y="70"/>
                    </a:lnTo>
                    <a:lnTo>
                      <a:pt x="0" y="7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9" name="Freeform 25"/>
              <p:cNvSpPr>
                <a:spLocks/>
              </p:cNvSpPr>
              <p:nvPr/>
            </p:nvSpPr>
            <p:spPr bwMode="auto">
              <a:xfrm>
                <a:off x="3293" y="2318"/>
                <a:ext cx="28" cy="14"/>
              </a:xfrm>
              <a:custGeom>
                <a:avLst/>
                <a:gdLst>
                  <a:gd name="T0" fmla="*/ 0 w 28"/>
                  <a:gd name="T1" fmla="*/ 12 h 14"/>
                  <a:gd name="T2" fmla="*/ 0 w 28"/>
                  <a:gd name="T3" fmla="*/ 12 h 14"/>
                  <a:gd name="T4" fmla="*/ 6 w 28"/>
                  <a:gd name="T5" fmla="*/ 12 h 14"/>
                  <a:gd name="T6" fmla="*/ 12 w 28"/>
                  <a:gd name="T7" fmla="*/ 10 h 14"/>
                  <a:gd name="T8" fmla="*/ 18 w 28"/>
                  <a:gd name="T9" fmla="*/ 6 h 14"/>
                  <a:gd name="T10" fmla="*/ 18 w 28"/>
                  <a:gd name="T11" fmla="*/ 6 h 14"/>
                  <a:gd name="T12" fmla="*/ 24 w 28"/>
                  <a:gd name="T13" fmla="*/ 2 h 14"/>
                  <a:gd name="T14" fmla="*/ 26 w 28"/>
                  <a:gd name="T15" fmla="*/ 0 h 14"/>
                  <a:gd name="T16" fmla="*/ 28 w 28"/>
                  <a:gd name="T17" fmla="*/ 2 h 14"/>
                  <a:gd name="T18" fmla="*/ 26 w 28"/>
                  <a:gd name="T19" fmla="*/ 4 h 14"/>
                  <a:gd name="T20" fmla="*/ 26 w 28"/>
                  <a:gd name="T21" fmla="*/ 4 h 14"/>
                  <a:gd name="T22" fmla="*/ 16 w 28"/>
                  <a:gd name="T23" fmla="*/ 10 h 14"/>
                  <a:gd name="T24" fmla="*/ 8 w 28"/>
                  <a:gd name="T25" fmla="*/ 14 h 14"/>
                  <a:gd name="T26" fmla="*/ 8 w 28"/>
                  <a:gd name="T27" fmla="*/ 14 h 14"/>
                  <a:gd name="T28" fmla="*/ 6 w 28"/>
                  <a:gd name="T29" fmla="*/ 14 h 14"/>
                  <a:gd name="T30" fmla="*/ 2 w 28"/>
                  <a:gd name="T31" fmla="*/ 14 h 14"/>
                  <a:gd name="T32" fmla="*/ 0 w 28"/>
                  <a:gd name="T33" fmla="*/ 12 h 14"/>
                  <a:gd name="T34" fmla="*/ 0 w 28"/>
                  <a:gd name="T35" fmla="*/ 12 h 1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8"/>
                  <a:gd name="T55" fmla="*/ 0 h 14"/>
                  <a:gd name="T56" fmla="*/ 28 w 28"/>
                  <a:gd name="T57" fmla="*/ 14 h 1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8" h="14">
                    <a:moveTo>
                      <a:pt x="0" y="12"/>
                    </a:moveTo>
                    <a:lnTo>
                      <a:pt x="0" y="12"/>
                    </a:lnTo>
                    <a:lnTo>
                      <a:pt x="6" y="12"/>
                    </a:lnTo>
                    <a:lnTo>
                      <a:pt x="12" y="10"/>
                    </a:lnTo>
                    <a:lnTo>
                      <a:pt x="18" y="6"/>
                    </a:lnTo>
                    <a:lnTo>
                      <a:pt x="24" y="2"/>
                    </a:lnTo>
                    <a:lnTo>
                      <a:pt x="26" y="0"/>
                    </a:lnTo>
                    <a:lnTo>
                      <a:pt x="28" y="2"/>
                    </a:lnTo>
                    <a:lnTo>
                      <a:pt x="26" y="4"/>
                    </a:lnTo>
                    <a:lnTo>
                      <a:pt x="16" y="10"/>
                    </a:lnTo>
                    <a:lnTo>
                      <a:pt x="8" y="14"/>
                    </a:lnTo>
                    <a:lnTo>
                      <a:pt x="6" y="14"/>
                    </a:lnTo>
                    <a:lnTo>
                      <a:pt x="2" y="14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0" name="Freeform 26"/>
              <p:cNvSpPr>
                <a:spLocks/>
              </p:cNvSpPr>
              <p:nvPr/>
            </p:nvSpPr>
            <p:spPr bwMode="auto">
              <a:xfrm>
                <a:off x="2679" y="1940"/>
                <a:ext cx="434" cy="428"/>
              </a:xfrm>
              <a:custGeom>
                <a:avLst/>
                <a:gdLst>
                  <a:gd name="T0" fmla="*/ 216 w 434"/>
                  <a:gd name="T1" fmla="*/ 0 h 428"/>
                  <a:gd name="T2" fmla="*/ 260 w 434"/>
                  <a:gd name="T3" fmla="*/ 4 h 428"/>
                  <a:gd name="T4" fmla="*/ 302 w 434"/>
                  <a:gd name="T5" fmla="*/ 16 h 428"/>
                  <a:gd name="T6" fmla="*/ 338 w 434"/>
                  <a:gd name="T7" fmla="*/ 36 h 428"/>
                  <a:gd name="T8" fmla="*/ 370 w 434"/>
                  <a:gd name="T9" fmla="*/ 62 h 428"/>
                  <a:gd name="T10" fmla="*/ 396 w 434"/>
                  <a:gd name="T11" fmla="*/ 94 h 428"/>
                  <a:gd name="T12" fmla="*/ 416 w 434"/>
                  <a:gd name="T13" fmla="*/ 130 h 428"/>
                  <a:gd name="T14" fmla="*/ 430 w 434"/>
                  <a:gd name="T15" fmla="*/ 170 h 428"/>
                  <a:gd name="T16" fmla="*/ 434 w 434"/>
                  <a:gd name="T17" fmla="*/ 214 h 428"/>
                  <a:gd name="T18" fmla="*/ 432 w 434"/>
                  <a:gd name="T19" fmla="*/ 236 h 428"/>
                  <a:gd name="T20" fmla="*/ 424 w 434"/>
                  <a:gd name="T21" fmla="*/ 278 h 428"/>
                  <a:gd name="T22" fmla="*/ 408 w 434"/>
                  <a:gd name="T23" fmla="*/ 316 h 428"/>
                  <a:gd name="T24" fmla="*/ 384 w 434"/>
                  <a:gd name="T25" fmla="*/ 350 h 428"/>
                  <a:gd name="T26" fmla="*/ 354 w 434"/>
                  <a:gd name="T27" fmla="*/ 378 h 428"/>
                  <a:gd name="T28" fmla="*/ 320 w 434"/>
                  <a:gd name="T29" fmla="*/ 402 h 428"/>
                  <a:gd name="T30" fmla="*/ 282 w 434"/>
                  <a:gd name="T31" fmla="*/ 418 h 428"/>
                  <a:gd name="T32" fmla="*/ 238 w 434"/>
                  <a:gd name="T33" fmla="*/ 426 h 428"/>
                  <a:gd name="T34" fmla="*/ 216 w 434"/>
                  <a:gd name="T35" fmla="*/ 428 h 428"/>
                  <a:gd name="T36" fmla="*/ 172 w 434"/>
                  <a:gd name="T37" fmla="*/ 424 h 428"/>
                  <a:gd name="T38" fmla="*/ 132 w 434"/>
                  <a:gd name="T39" fmla="*/ 412 h 428"/>
                  <a:gd name="T40" fmla="*/ 96 w 434"/>
                  <a:gd name="T41" fmla="*/ 392 h 428"/>
                  <a:gd name="T42" fmla="*/ 62 w 434"/>
                  <a:gd name="T43" fmla="*/ 366 h 428"/>
                  <a:gd name="T44" fmla="*/ 36 w 434"/>
                  <a:gd name="T45" fmla="*/ 334 h 428"/>
                  <a:gd name="T46" fmla="*/ 16 w 434"/>
                  <a:gd name="T47" fmla="*/ 296 h 428"/>
                  <a:gd name="T48" fmla="*/ 4 w 434"/>
                  <a:gd name="T49" fmla="*/ 256 h 428"/>
                  <a:gd name="T50" fmla="*/ 0 w 434"/>
                  <a:gd name="T51" fmla="*/ 214 h 428"/>
                  <a:gd name="T52" fmla="*/ 0 w 434"/>
                  <a:gd name="T53" fmla="*/ 192 h 428"/>
                  <a:gd name="T54" fmla="*/ 8 w 434"/>
                  <a:gd name="T55" fmla="*/ 150 h 428"/>
                  <a:gd name="T56" fmla="*/ 26 w 434"/>
                  <a:gd name="T57" fmla="*/ 112 h 428"/>
                  <a:gd name="T58" fmla="*/ 48 w 434"/>
                  <a:gd name="T59" fmla="*/ 78 h 428"/>
                  <a:gd name="T60" fmla="*/ 78 w 434"/>
                  <a:gd name="T61" fmla="*/ 48 h 428"/>
                  <a:gd name="T62" fmla="*/ 114 w 434"/>
                  <a:gd name="T63" fmla="*/ 26 h 428"/>
                  <a:gd name="T64" fmla="*/ 152 w 434"/>
                  <a:gd name="T65" fmla="*/ 10 h 428"/>
                  <a:gd name="T66" fmla="*/ 194 w 434"/>
                  <a:gd name="T67" fmla="*/ 0 h 428"/>
                  <a:gd name="T68" fmla="*/ 216 w 434"/>
                  <a:gd name="T69" fmla="*/ 0 h 428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434"/>
                  <a:gd name="T106" fmla="*/ 0 h 428"/>
                  <a:gd name="T107" fmla="*/ 434 w 434"/>
                  <a:gd name="T108" fmla="*/ 428 h 428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434" h="428">
                    <a:moveTo>
                      <a:pt x="216" y="0"/>
                    </a:moveTo>
                    <a:lnTo>
                      <a:pt x="216" y="0"/>
                    </a:lnTo>
                    <a:lnTo>
                      <a:pt x="238" y="0"/>
                    </a:lnTo>
                    <a:lnTo>
                      <a:pt x="260" y="4"/>
                    </a:lnTo>
                    <a:lnTo>
                      <a:pt x="282" y="10"/>
                    </a:lnTo>
                    <a:lnTo>
                      <a:pt x="302" y="16"/>
                    </a:lnTo>
                    <a:lnTo>
                      <a:pt x="320" y="26"/>
                    </a:lnTo>
                    <a:lnTo>
                      <a:pt x="338" y="36"/>
                    </a:lnTo>
                    <a:lnTo>
                      <a:pt x="354" y="48"/>
                    </a:lnTo>
                    <a:lnTo>
                      <a:pt x="370" y="62"/>
                    </a:lnTo>
                    <a:lnTo>
                      <a:pt x="384" y="78"/>
                    </a:lnTo>
                    <a:lnTo>
                      <a:pt x="396" y="94"/>
                    </a:lnTo>
                    <a:lnTo>
                      <a:pt x="408" y="112"/>
                    </a:lnTo>
                    <a:lnTo>
                      <a:pt x="416" y="130"/>
                    </a:lnTo>
                    <a:lnTo>
                      <a:pt x="424" y="150"/>
                    </a:lnTo>
                    <a:lnTo>
                      <a:pt x="430" y="170"/>
                    </a:lnTo>
                    <a:lnTo>
                      <a:pt x="432" y="192"/>
                    </a:lnTo>
                    <a:lnTo>
                      <a:pt x="434" y="214"/>
                    </a:lnTo>
                    <a:lnTo>
                      <a:pt x="432" y="236"/>
                    </a:lnTo>
                    <a:lnTo>
                      <a:pt x="430" y="256"/>
                    </a:lnTo>
                    <a:lnTo>
                      <a:pt x="424" y="278"/>
                    </a:lnTo>
                    <a:lnTo>
                      <a:pt x="416" y="296"/>
                    </a:lnTo>
                    <a:lnTo>
                      <a:pt x="408" y="316"/>
                    </a:lnTo>
                    <a:lnTo>
                      <a:pt x="396" y="334"/>
                    </a:lnTo>
                    <a:lnTo>
                      <a:pt x="384" y="350"/>
                    </a:lnTo>
                    <a:lnTo>
                      <a:pt x="370" y="366"/>
                    </a:lnTo>
                    <a:lnTo>
                      <a:pt x="354" y="378"/>
                    </a:lnTo>
                    <a:lnTo>
                      <a:pt x="338" y="392"/>
                    </a:lnTo>
                    <a:lnTo>
                      <a:pt x="320" y="402"/>
                    </a:lnTo>
                    <a:lnTo>
                      <a:pt x="302" y="412"/>
                    </a:lnTo>
                    <a:lnTo>
                      <a:pt x="282" y="418"/>
                    </a:lnTo>
                    <a:lnTo>
                      <a:pt x="260" y="424"/>
                    </a:lnTo>
                    <a:lnTo>
                      <a:pt x="238" y="426"/>
                    </a:lnTo>
                    <a:lnTo>
                      <a:pt x="216" y="428"/>
                    </a:lnTo>
                    <a:lnTo>
                      <a:pt x="194" y="426"/>
                    </a:lnTo>
                    <a:lnTo>
                      <a:pt x="172" y="424"/>
                    </a:lnTo>
                    <a:lnTo>
                      <a:pt x="152" y="418"/>
                    </a:lnTo>
                    <a:lnTo>
                      <a:pt x="132" y="412"/>
                    </a:lnTo>
                    <a:lnTo>
                      <a:pt x="114" y="402"/>
                    </a:lnTo>
                    <a:lnTo>
                      <a:pt x="96" y="392"/>
                    </a:lnTo>
                    <a:lnTo>
                      <a:pt x="78" y="378"/>
                    </a:lnTo>
                    <a:lnTo>
                      <a:pt x="62" y="366"/>
                    </a:lnTo>
                    <a:lnTo>
                      <a:pt x="48" y="350"/>
                    </a:lnTo>
                    <a:lnTo>
                      <a:pt x="36" y="334"/>
                    </a:lnTo>
                    <a:lnTo>
                      <a:pt x="26" y="316"/>
                    </a:lnTo>
                    <a:lnTo>
                      <a:pt x="16" y="296"/>
                    </a:lnTo>
                    <a:lnTo>
                      <a:pt x="8" y="278"/>
                    </a:lnTo>
                    <a:lnTo>
                      <a:pt x="4" y="256"/>
                    </a:lnTo>
                    <a:lnTo>
                      <a:pt x="0" y="236"/>
                    </a:lnTo>
                    <a:lnTo>
                      <a:pt x="0" y="214"/>
                    </a:lnTo>
                    <a:lnTo>
                      <a:pt x="0" y="192"/>
                    </a:lnTo>
                    <a:lnTo>
                      <a:pt x="4" y="170"/>
                    </a:lnTo>
                    <a:lnTo>
                      <a:pt x="8" y="150"/>
                    </a:lnTo>
                    <a:lnTo>
                      <a:pt x="16" y="130"/>
                    </a:lnTo>
                    <a:lnTo>
                      <a:pt x="26" y="112"/>
                    </a:lnTo>
                    <a:lnTo>
                      <a:pt x="36" y="94"/>
                    </a:lnTo>
                    <a:lnTo>
                      <a:pt x="48" y="78"/>
                    </a:lnTo>
                    <a:lnTo>
                      <a:pt x="62" y="62"/>
                    </a:lnTo>
                    <a:lnTo>
                      <a:pt x="78" y="48"/>
                    </a:lnTo>
                    <a:lnTo>
                      <a:pt x="96" y="36"/>
                    </a:lnTo>
                    <a:lnTo>
                      <a:pt x="114" y="26"/>
                    </a:lnTo>
                    <a:lnTo>
                      <a:pt x="132" y="16"/>
                    </a:lnTo>
                    <a:lnTo>
                      <a:pt x="152" y="10"/>
                    </a:lnTo>
                    <a:lnTo>
                      <a:pt x="172" y="4"/>
                    </a:lnTo>
                    <a:lnTo>
                      <a:pt x="194" y="0"/>
                    </a:lnTo>
                    <a:lnTo>
                      <a:pt x="216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1" name="Freeform 27"/>
              <p:cNvSpPr>
                <a:spLocks/>
              </p:cNvSpPr>
              <p:nvPr/>
            </p:nvSpPr>
            <p:spPr bwMode="auto">
              <a:xfrm>
                <a:off x="2677" y="1938"/>
                <a:ext cx="436" cy="430"/>
              </a:xfrm>
              <a:custGeom>
                <a:avLst/>
                <a:gdLst>
                  <a:gd name="T0" fmla="*/ 218 w 436"/>
                  <a:gd name="T1" fmla="*/ 0 h 430"/>
                  <a:gd name="T2" fmla="*/ 262 w 436"/>
                  <a:gd name="T3" fmla="*/ 4 h 430"/>
                  <a:gd name="T4" fmla="*/ 302 w 436"/>
                  <a:gd name="T5" fmla="*/ 16 h 430"/>
                  <a:gd name="T6" fmla="*/ 340 w 436"/>
                  <a:gd name="T7" fmla="*/ 36 h 430"/>
                  <a:gd name="T8" fmla="*/ 372 w 436"/>
                  <a:gd name="T9" fmla="*/ 64 h 430"/>
                  <a:gd name="T10" fmla="*/ 400 w 436"/>
                  <a:gd name="T11" fmla="*/ 96 h 430"/>
                  <a:gd name="T12" fmla="*/ 420 w 436"/>
                  <a:gd name="T13" fmla="*/ 132 h 430"/>
                  <a:gd name="T14" fmla="*/ 432 w 436"/>
                  <a:gd name="T15" fmla="*/ 172 h 430"/>
                  <a:gd name="T16" fmla="*/ 436 w 436"/>
                  <a:gd name="T17" fmla="*/ 216 h 430"/>
                  <a:gd name="T18" fmla="*/ 436 w 436"/>
                  <a:gd name="T19" fmla="*/ 238 h 430"/>
                  <a:gd name="T20" fmla="*/ 426 w 436"/>
                  <a:gd name="T21" fmla="*/ 280 h 430"/>
                  <a:gd name="T22" fmla="*/ 410 w 436"/>
                  <a:gd name="T23" fmla="*/ 318 h 430"/>
                  <a:gd name="T24" fmla="*/ 386 w 436"/>
                  <a:gd name="T25" fmla="*/ 352 h 430"/>
                  <a:gd name="T26" fmla="*/ 356 w 436"/>
                  <a:gd name="T27" fmla="*/ 382 h 430"/>
                  <a:gd name="T28" fmla="*/ 322 w 436"/>
                  <a:gd name="T29" fmla="*/ 404 h 430"/>
                  <a:gd name="T30" fmla="*/ 282 w 436"/>
                  <a:gd name="T31" fmla="*/ 420 h 430"/>
                  <a:gd name="T32" fmla="*/ 240 w 436"/>
                  <a:gd name="T33" fmla="*/ 430 h 430"/>
                  <a:gd name="T34" fmla="*/ 218 w 436"/>
                  <a:gd name="T35" fmla="*/ 430 h 430"/>
                  <a:gd name="T36" fmla="*/ 174 w 436"/>
                  <a:gd name="T37" fmla="*/ 426 h 430"/>
                  <a:gd name="T38" fmla="*/ 132 w 436"/>
                  <a:gd name="T39" fmla="*/ 414 h 430"/>
                  <a:gd name="T40" fmla="*/ 96 w 436"/>
                  <a:gd name="T41" fmla="*/ 394 h 430"/>
                  <a:gd name="T42" fmla="*/ 64 w 436"/>
                  <a:gd name="T43" fmla="*/ 368 h 430"/>
                  <a:gd name="T44" fmla="*/ 36 w 436"/>
                  <a:gd name="T45" fmla="*/ 336 h 430"/>
                  <a:gd name="T46" fmla="*/ 16 w 436"/>
                  <a:gd name="T47" fmla="*/ 298 h 430"/>
                  <a:gd name="T48" fmla="*/ 4 w 436"/>
                  <a:gd name="T49" fmla="*/ 258 h 430"/>
                  <a:gd name="T50" fmla="*/ 0 w 436"/>
                  <a:gd name="T51" fmla="*/ 216 h 430"/>
                  <a:gd name="T52" fmla="*/ 0 w 436"/>
                  <a:gd name="T53" fmla="*/ 194 h 430"/>
                  <a:gd name="T54" fmla="*/ 10 w 436"/>
                  <a:gd name="T55" fmla="*/ 152 h 430"/>
                  <a:gd name="T56" fmla="*/ 26 w 436"/>
                  <a:gd name="T57" fmla="*/ 112 h 430"/>
                  <a:gd name="T58" fmla="*/ 50 w 436"/>
                  <a:gd name="T59" fmla="*/ 78 h 430"/>
                  <a:gd name="T60" fmla="*/ 78 w 436"/>
                  <a:gd name="T61" fmla="*/ 50 h 430"/>
                  <a:gd name="T62" fmla="*/ 114 w 436"/>
                  <a:gd name="T63" fmla="*/ 26 h 430"/>
                  <a:gd name="T64" fmla="*/ 154 w 436"/>
                  <a:gd name="T65" fmla="*/ 10 h 430"/>
                  <a:gd name="T66" fmla="*/ 196 w 436"/>
                  <a:gd name="T67" fmla="*/ 2 h 430"/>
                  <a:gd name="T68" fmla="*/ 218 w 436"/>
                  <a:gd name="T69" fmla="*/ 0 h 43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436"/>
                  <a:gd name="T106" fmla="*/ 0 h 430"/>
                  <a:gd name="T107" fmla="*/ 436 w 436"/>
                  <a:gd name="T108" fmla="*/ 430 h 430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436" h="430">
                    <a:moveTo>
                      <a:pt x="218" y="0"/>
                    </a:moveTo>
                    <a:lnTo>
                      <a:pt x="218" y="0"/>
                    </a:lnTo>
                    <a:lnTo>
                      <a:pt x="240" y="2"/>
                    </a:lnTo>
                    <a:lnTo>
                      <a:pt x="262" y="4"/>
                    </a:lnTo>
                    <a:lnTo>
                      <a:pt x="282" y="10"/>
                    </a:lnTo>
                    <a:lnTo>
                      <a:pt x="302" y="16"/>
                    </a:lnTo>
                    <a:lnTo>
                      <a:pt x="322" y="26"/>
                    </a:lnTo>
                    <a:lnTo>
                      <a:pt x="340" y="36"/>
                    </a:lnTo>
                    <a:lnTo>
                      <a:pt x="356" y="50"/>
                    </a:lnTo>
                    <a:lnTo>
                      <a:pt x="372" y="64"/>
                    </a:lnTo>
                    <a:lnTo>
                      <a:pt x="386" y="78"/>
                    </a:lnTo>
                    <a:lnTo>
                      <a:pt x="400" y="96"/>
                    </a:lnTo>
                    <a:lnTo>
                      <a:pt x="410" y="112"/>
                    </a:lnTo>
                    <a:lnTo>
                      <a:pt x="420" y="132"/>
                    </a:lnTo>
                    <a:lnTo>
                      <a:pt x="426" y="152"/>
                    </a:lnTo>
                    <a:lnTo>
                      <a:pt x="432" y="172"/>
                    </a:lnTo>
                    <a:lnTo>
                      <a:pt x="436" y="194"/>
                    </a:lnTo>
                    <a:lnTo>
                      <a:pt x="436" y="216"/>
                    </a:lnTo>
                    <a:lnTo>
                      <a:pt x="436" y="238"/>
                    </a:lnTo>
                    <a:lnTo>
                      <a:pt x="432" y="258"/>
                    </a:lnTo>
                    <a:lnTo>
                      <a:pt x="426" y="280"/>
                    </a:lnTo>
                    <a:lnTo>
                      <a:pt x="420" y="298"/>
                    </a:lnTo>
                    <a:lnTo>
                      <a:pt x="410" y="318"/>
                    </a:lnTo>
                    <a:lnTo>
                      <a:pt x="400" y="336"/>
                    </a:lnTo>
                    <a:lnTo>
                      <a:pt x="386" y="352"/>
                    </a:lnTo>
                    <a:lnTo>
                      <a:pt x="372" y="368"/>
                    </a:lnTo>
                    <a:lnTo>
                      <a:pt x="356" y="382"/>
                    </a:lnTo>
                    <a:lnTo>
                      <a:pt x="340" y="394"/>
                    </a:lnTo>
                    <a:lnTo>
                      <a:pt x="322" y="404"/>
                    </a:lnTo>
                    <a:lnTo>
                      <a:pt x="302" y="414"/>
                    </a:lnTo>
                    <a:lnTo>
                      <a:pt x="282" y="420"/>
                    </a:lnTo>
                    <a:lnTo>
                      <a:pt x="262" y="426"/>
                    </a:lnTo>
                    <a:lnTo>
                      <a:pt x="240" y="430"/>
                    </a:lnTo>
                    <a:lnTo>
                      <a:pt x="218" y="430"/>
                    </a:lnTo>
                    <a:lnTo>
                      <a:pt x="196" y="430"/>
                    </a:lnTo>
                    <a:lnTo>
                      <a:pt x="174" y="426"/>
                    </a:lnTo>
                    <a:lnTo>
                      <a:pt x="154" y="420"/>
                    </a:lnTo>
                    <a:lnTo>
                      <a:pt x="132" y="414"/>
                    </a:lnTo>
                    <a:lnTo>
                      <a:pt x="114" y="404"/>
                    </a:lnTo>
                    <a:lnTo>
                      <a:pt x="96" y="394"/>
                    </a:lnTo>
                    <a:lnTo>
                      <a:pt x="78" y="382"/>
                    </a:lnTo>
                    <a:lnTo>
                      <a:pt x="64" y="368"/>
                    </a:lnTo>
                    <a:lnTo>
                      <a:pt x="50" y="352"/>
                    </a:lnTo>
                    <a:lnTo>
                      <a:pt x="36" y="336"/>
                    </a:lnTo>
                    <a:lnTo>
                      <a:pt x="26" y="318"/>
                    </a:lnTo>
                    <a:lnTo>
                      <a:pt x="16" y="298"/>
                    </a:lnTo>
                    <a:lnTo>
                      <a:pt x="10" y="280"/>
                    </a:lnTo>
                    <a:lnTo>
                      <a:pt x="4" y="258"/>
                    </a:lnTo>
                    <a:lnTo>
                      <a:pt x="0" y="238"/>
                    </a:lnTo>
                    <a:lnTo>
                      <a:pt x="0" y="216"/>
                    </a:lnTo>
                    <a:lnTo>
                      <a:pt x="0" y="194"/>
                    </a:lnTo>
                    <a:lnTo>
                      <a:pt x="4" y="172"/>
                    </a:lnTo>
                    <a:lnTo>
                      <a:pt x="10" y="152"/>
                    </a:lnTo>
                    <a:lnTo>
                      <a:pt x="16" y="132"/>
                    </a:lnTo>
                    <a:lnTo>
                      <a:pt x="26" y="112"/>
                    </a:lnTo>
                    <a:lnTo>
                      <a:pt x="36" y="96"/>
                    </a:lnTo>
                    <a:lnTo>
                      <a:pt x="50" y="78"/>
                    </a:lnTo>
                    <a:lnTo>
                      <a:pt x="64" y="64"/>
                    </a:lnTo>
                    <a:lnTo>
                      <a:pt x="78" y="50"/>
                    </a:lnTo>
                    <a:lnTo>
                      <a:pt x="96" y="36"/>
                    </a:lnTo>
                    <a:lnTo>
                      <a:pt x="114" y="26"/>
                    </a:lnTo>
                    <a:lnTo>
                      <a:pt x="132" y="16"/>
                    </a:lnTo>
                    <a:lnTo>
                      <a:pt x="154" y="10"/>
                    </a:lnTo>
                    <a:lnTo>
                      <a:pt x="174" y="4"/>
                    </a:lnTo>
                    <a:lnTo>
                      <a:pt x="196" y="2"/>
                    </a:lnTo>
                    <a:lnTo>
                      <a:pt x="218" y="0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2" name="Freeform 28"/>
              <p:cNvSpPr>
                <a:spLocks/>
              </p:cNvSpPr>
              <p:nvPr/>
            </p:nvSpPr>
            <p:spPr bwMode="auto">
              <a:xfrm>
                <a:off x="2675" y="1936"/>
                <a:ext cx="438" cy="434"/>
              </a:xfrm>
              <a:custGeom>
                <a:avLst/>
                <a:gdLst>
                  <a:gd name="T0" fmla="*/ 220 w 438"/>
                  <a:gd name="T1" fmla="*/ 0 h 434"/>
                  <a:gd name="T2" fmla="*/ 264 w 438"/>
                  <a:gd name="T3" fmla="*/ 4 h 434"/>
                  <a:gd name="T4" fmla="*/ 304 w 438"/>
                  <a:gd name="T5" fmla="*/ 18 h 434"/>
                  <a:gd name="T6" fmla="*/ 342 w 438"/>
                  <a:gd name="T7" fmla="*/ 38 h 434"/>
                  <a:gd name="T8" fmla="*/ 374 w 438"/>
                  <a:gd name="T9" fmla="*/ 64 h 434"/>
                  <a:gd name="T10" fmla="*/ 402 w 438"/>
                  <a:gd name="T11" fmla="*/ 96 h 434"/>
                  <a:gd name="T12" fmla="*/ 422 w 438"/>
                  <a:gd name="T13" fmla="*/ 132 h 434"/>
                  <a:gd name="T14" fmla="*/ 434 w 438"/>
                  <a:gd name="T15" fmla="*/ 174 h 434"/>
                  <a:gd name="T16" fmla="*/ 438 w 438"/>
                  <a:gd name="T17" fmla="*/ 216 h 434"/>
                  <a:gd name="T18" fmla="*/ 438 w 438"/>
                  <a:gd name="T19" fmla="*/ 240 h 434"/>
                  <a:gd name="T20" fmla="*/ 430 w 438"/>
                  <a:gd name="T21" fmla="*/ 282 h 434"/>
                  <a:gd name="T22" fmla="*/ 412 w 438"/>
                  <a:gd name="T23" fmla="*/ 320 h 434"/>
                  <a:gd name="T24" fmla="*/ 388 w 438"/>
                  <a:gd name="T25" fmla="*/ 354 h 434"/>
                  <a:gd name="T26" fmla="*/ 358 w 438"/>
                  <a:gd name="T27" fmla="*/ 384 h 434"/>
                  <a:gd name="T28" fmla="*/ 324 w 438"/>
                  <a:gd name="T29" fmla="*/ 408 h 434"/>
                  <a:gd name="T30" fmla="*/ 284 w 438"/>
                  <a:gd name="T31" fmla="*/ 424 h 434"/>
                  <a:gd name="T32" fmla="*/ 242 w 438"/>
                  <a:gd name="T33" fmla="*/ 432 h 434"/>
                  <a:gd name="T34" fmla="*/ 220 w 438"/>
                  <a:gd name="T35" fmla="*/ 434 h 434"/>
                  <a:gd name="T36" fmla="*/ 176 w 438"/>
                  <a:gd name="T37" fmla="*/ 428 h 434"/>
                  <a:gd name="T38" fmla="*/ 134 w 438"/>
                  <a:gd name="T39" fmla="*/ 416 h 434"/>
                  <a:gd name="T40" fmla="*/ 96 w 438"/>
                  <a:gd name="T41" fmla="*/ 396 h 434"/>
                  <a:gd name="T42" fmla="*/ 64 w 438"/>
                  <a:gd name="T43" fmla="*/ 370 h 434"/>
                  <a:gd name="T44" fmla="*/ 38 w 438"/>
                  <a:gd name="T45" fmla="*/ 338 h 434"/>
                  <a:gd name="T46" fmla="*/ 16 w 438"/>
                  <a:gd name="T47" fmla="*/ 302 h 434"/>
                  <a:gd name="T48" fmla="*/ 4 w 438"/>
                  <a:gd name="T49" fmla="*/ 260 h 434"/>
                  <a:gd name="T50" fmla="*/ 0 w 438"/>
                  <a:gd name="T51" fmla="*/ 216 h 434"/>
                  <a:gd name="T52" fmla="*/ 0 w 438"/>
                  <a:gd name="T53" fmla="*/ 194 h 434"/>
                  <a:gd name="T54" fmla="*/ 10 w 438"/>
                  <a:gd name="T55" fmla="*/ 152 h 434"/>
                  <a:gd name="T56" fmla="*/ 26 w 438"/>
                  <a:gd name="T57" fmla="*/ 114 h 434"/>
                  <a:gd name="T58" fmla="*/ 50 w 438"/>
                  <a:gd name="T59" fmla="*/ 80 h 434"/>
                  <a:gd name="T60" fmla="*/ 80 w 438"/>
                  <a:gd name="T61" fmla="*/ 50 h 434"/>
                  <a:gd name="T62" fmla="*/ 114 w 438"/>
                  <a:gd name="T63" fmla="*/ 26 h 434"/>
                  <a:gd name="T64" fmla="*/ 154 w 438"/>
                  <a:gd name="T65" fmla="*/ 10 h 434"/>
                  <a:gd name="T66" fmla="*/ 196 w 438"/>
                  <a:gd name="T67" fmla="*/ 2 h 434"/>
                  <a:gd name="T68" fmla="*/ 220 w 438"/>
                  <a:gd name="T69" fmla="*/ 0 h 43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438"/>
                  <a:gd name="T106" fmla="*/ 0 h 434"/>
                  <a:gd name="T107" fmla="*/ 438 w 438"/>
                  <a:gd name="T108" fmla="*/ 434 h 43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438" h="434">
                    <a:moveTo>
                      <a:pt x="220" y="0"/>
                    </a:moveTo>
                    <a:lnTo>
                      <a:pt x="220" y="0"/>
                    </a:lnTo>
                    <a:lnTo>
                      <a:pt x="242" y="2"/>
                    </a:lnTo>
                    <a:lnTo>
                      <a:pt x="264" y="4"/>
                    </a:lnTo>
                    <a:lnTo>
                      <a:pt x="284" y="10"/>
                    </a:lnTo>
                    <a:lnTo>
                      <a:pt x="304" y="18"/>
                    </a:lnTo>
                    <a:lnTo>
                      <a:pt x="324" y="26"/>
                    </a:lnTo>
                    <a:lnTo>
                      <a:pt x="342" y="38"/>
                    </a:lnTo>
                    <a:lnTo>
                      <a:pt x="358" y="50"/>
                    </a:lnTo>
                    <a:lnTo>
                      <a:pt x="374" y="64"/>
                    </a:lnTo>
                    <a:lnTo>
                      <a:pt x="388" y="80"/>
                    </a:lnTo>
                    <a:lnTo>
                      <a:pt x="402" y="96"/>
                    </a:lnTo>
                    <a:lnTo>
                      <a:pt x="412" y="114"/>
                    </a:lnTo>
                    <a:lnTo>
                      <a:pt x="422" y="132"/>
                    </a:lnTo>
                    <a:lnTo>
                      <a:pt x="430" y="152"/>
                    </a:lnTo>
                    <a:lnTo>
                      <a:pt x="434" y="174"/>
                    </a:lnTo>
                    <a:lnTo>
                      <a:pt x="438" y="194"/>
                    </a:lnTo>
                    <a:lnTo>
                      <a:pt x="438" y="216"/>
                    </a:lnTo>
                    <a:lnTo>
                      <a:pt x="438" y="240"/>
                    </a:lnTo>
                    <a:lnTo>
                      <a:pt x="434" y="260"/>
                    </a:lnTo>
                    <a:lnTo>
                      <a:pt x="430" y="282"/>
                    </a:lnTo>
                    <a:lnTo>
                      <a:pt x="422" y="302"/>
                    </a:lnTo>
                    <a:lnTo>
                      <a:pt x="412" y="320"/>
                    </a:lnTo>
                    <a:lnTo>
                      <a:pt x="402" y="338"/>
                    </a:lnTo>
                    <a:lnTo>
                      <a:pt x="388" y="354"/>
                    </a:lnTo>
                    <a:lnTo>
                      <a:pt x="374" y="370"/>
                    </a:lnTo>
                    <a:lnTo>
                      <a:pt x="358" y="384"/>
                    </a:lnTo>
                    <a:lnTo>
                      <a:pt x="342" y="396"/>
                    </a:lnTo>
                    <a:lnTo>
                      <a:pt x="324" y="408"/>
                    </a:lnTo>
                    <a:lnTo>
                      <a:pt x="304" y="416"/>
                    </a:lnTo>
                    <a:lnTo>
                      <a:pt x="284" y="424"/>
                    </a:lnTo>
                    <a:lnTo>
                      <a:pt x="264" y="428"/>
                    </a:lnTo>
                    <a:lnTo>
                      <a:pt x="242" y="432"/>
                    </a:lnTo>
                    <a:lnTo>
                      <a:pt x="220" y="434"/>
                    </a:lnTo>
                    <a:lnTo>
                      <a:pt x="196" y="432"/>
                    </a:lnTo>
                    <a:lnTo>
                      <a:pt x="176" y="428"/>
                    </a:lnTo>
                    <a:lnTo>
                      <a:pt x="154" y="424"/>
                    </a:lnTo>
                    <a:lnTo>
                      <a:pt x="134" y="416"/>
                    </a:lnTo>
                    <a:lnTo>
                      <a:pt x="114" y="408"/>
                    </a:lnTo>
                    <a:lnTo>
                      <a:pt x="96" y="396"/>
                    </a:lnTo>
                    <a:lnTo>
                      <a:pt x="80" y="384"/>
                    </a:lnTo>
                    <a:lnTo>
                      <a:pt x="64" y="370"/>
                    </a:lnTo>
                    <a:lnTo>
                      <a:pt x="50" y="354"/>
                    </a:lnTo>
                    <a:lnTo>
                      <a:pt x="38" y="338"/>
                    </a:lnTo>
                    <a:lnTo>
                      <a:pt x="26" y="320"/>
                    </a:lnTo>
                    <a:lnTo>
                      <a:pt x="16" y="302"/>
                    </a:lnTo>
                    <a:lnTo>
                      <a:pt x="10" y="282"/>
                    </a:lnTo>
                    <a:lnTo>
                      <a:pt x="4" y="260"/>
                    </a:lnTo>
                    <a:lnTo>
                      <a:pt x="0" y="240"/>
                    </a:lnTo>
                    <a:lnTo>
                      <a:pt x="0" y="216"/>
                    </a:lnTo>
                    <a:lnTo>
                      <a:pt x="0" y="194"/>
                    </a:lnTo>
                    <a:lnTo>
                      <a:pt x="4" y="174"/>
                    </a:lnTo>
                    <a:lnTo>
                      <a:pt x="10" y="152"/>
                    </a:lnTo>
                    <a:lnTo>
                      <a:pt x="16" y="132"/>
                    </a:lnTo>
                    <a:lnTo>
                      <a:pt x="26" y="114"/>
                    </a:lnTo>
                    <a:lnTo>
                      <a:pt x="38" y="96"/>
                    </a:lnTo>
                    <a:lnTo>
                      <a:pt x="50" y="80"/>
                    </a:lnTo>
                    <a:lnTo>
                      <a:pt x="64" y="64"/>
                    </a:lnTo>
                    <a:lnTo>
                      <a:pt x="80" y="50"/>
                    </a:lnTo>
                    <a:lnTo>
                      <a:pt x="96" y="38"/>
                    </a:lnTo>
                    <a:lnTo>
                      <a:pt x="114" y="26"/>
                    </a:lnTo>
                    <a:lnTo>
                      <a:pt x="134" y="18"/>
                    </a:lnTo>
                    <a:lnTo>
                      <a:pt x="154" y="10"/>
                    </a:lnTo>
                    <a:lnTo>
                      <a:pt x="176" y="4"/>
                    </a:lnTo>
                    <a:lnTo>
                      <a:pt x="196" y="2"/>
                    </a:lnTo>
                    <a:lnTo>
                      <a:pt x="220" y="0"/>
                    </a:lnTo>
                    <a:close/>
                  </a:path>
                </a:pathLst>
              </a:custGeom>
              <a:solidFill>
                <a:srgbClr val="FFEB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3" name="Freeform 29"/>
              <p:cNvSpPr>
                <a:spLocks/>
              </p:cNvSpPr>
              <p:nvPr/>
            </p:nvSpPr>
            <p:spPr bwMode="auto">
              <a:xfrm>
                <a:off x="2673" y="1936"/>
                <a:ext cx="442" cy="434"/>
              </a:xfrm>
              <a:custGeom>
                <a:avLst/>
                <a:gdLst>
                  <a:gd name="T0" fmla="*/ 220 w 442"/>
                  <a:gd name="T1" fmla="*/ 0 h 434"/>
                  <a:gd name="T2" fmla="*/ 264 w 442"/>
                  <a:gd name="T3" fmla="*/ 4 h 434"/>
                  <a:gd name="T4" fmla="*/ 306 w 442"/>
                  <a:gd name="T5" fmla="*/ 16 h 434"/>
                  <a:gd name="T6" fmla="*/ 344 w 442"/>
                  <a:gd name="T7" fmla="*/ 36 h 434"/>
                  <a:gd name="T8" fmla="*/ 376 w 442"/>
                  <a:gd name="T9" fmla="*/ 62 h 434"/>
                  <a:gd name="T10" fmla="*/ 404 w 442"/>
                  <a:gd name="T11" fmla="*/ 96 h 434"/>
                  <a:gd name="T12" fmla="*/ 424 w 442"/>
                  <a:gd name="T13" fmla="*/ 132 h 434"/>
                  <a:gd name="T14" fmla="*/ 436 w 442"/>
                  <a:gd name="T15" fmla="*/ 172 h 434"/>
                  <a:gd name="T16" fmla="*/ 442 w 442"/>
                  <a:gd name="T17" fmla="*/ 216 h 434"/>
                  <a:gd name="T18" fmla="*/ 440 w 442"/>
                  <a:gd name="T19" fmla="*/ 238 h 434"/>
                  <a:gd name="T20" fmla="*/ 432 w 442"/>
                  <a:gd name="T21" fmla="*/ 282 h 434"/>
                  <a:gd name="T22" fmla="*/ 414 w 442"/>
                  <a:gd name="T23" fmla="*/ 320 h 434"/>
                  <a:gd name="T24" fmla="*/ 390 w 442"/>
                  <a:gd name="T25" fmla="*/ 354 h 434"/>
                  <a:gd name="T26" fmla="*/ 360 w 442"/>
                  <a:gd name="T27" fmla="*/ 384 h 434"/>
                  <a:gd name="T28" fmla="*/ 326 w 442"/>
                  <a:gd name="T29" fmla="*/ 408 h 434"/>
                  <a:gd name="T30" fmla="*/ 286 w 442"/>
                  <a:gd name="T31" fmla="*/ 424 h 434"/>
                  <a:gd name="T32" fmla="*/ 244 w 442"/>
                  <a:gd name="T33" fmla="*/ 432 h 434"/>
                  <a:gd name="T34" fmla="*/ 220 w 442"/>
                  <a:gd name="T35" fmla="*/ 434 h 434"/>
                  <a:gd name="T36" fmla="*/ 176 w 442"/>
                  <a:gd name="T37" fmla="*/ 430 h 434"/>
                  <a:gd name="T38" fmla="*/ 134 w 442"/>
                  <a:gd name="T39" fmla="*/ 416 h 434"/>
                  <a:gd name="T40" fmla="*/ 98 w 442"/>
                  <a:gd name="T41" fmla="*/ 396 h 434"/>
                  <a:gd name="T42" fmla="*/ 64 w 442"/>
                  <a:gd name="T43" fmla="*/ 370 h 434"/>
                  <a:gd name="T44" fmla="*/ 38 w 442"/>
                  <a:gd name="T45" fmla="*/ 338 h 434"/>
                  <a:gd name="T46" fmla="*/ 18 w 442"/>
                  <a:gd name="T47" fmla="*/ 302 h 434"/>
                  <a:gd name="T48" fmla="*/ 4 w 442"/>
                  <a:gd name="T49" fmla="*/ 260 h 434"/>
                  <a:gd name="T50" fmla="*/ 0 w 442"/>
                  <a:gd name="T51" fmla="*/ 216 h 434"/>
                  <a:gd name="T52" fmla="*/ 0 w 442"/>
                  <a:gd name="T53" fmla="*/ 194 h 434"/>
                  <a:gd name="T54" fmla="*/ 10 w 442"/>
                  <a:gd name="T55" fmla="*/ 152 h 434"/>
                  <a:gd name="T56" fmla="*/ 26 w 442"/>
                  <a:gd name="T57" fmla="*/ 114 h 434"/>
                  <a:gd name="T58" fmla="*/ 50 w 442"/>
                  <a:gd name="T59" fmla="*/ 78 h 434"/>
                  <a:gd name="T60" fmla="*/ 80 w 442"/>
                  <a:gd name="T61" fmla="*/ 48 h 434"/>
                  <a:gd name="T62" fmla="*/ 116 w 442"/>
                  <a:gd name="T63" fmla="*/ 26 h 434"/>
                  <a:gd name="T64" fmla="*/ 154 w 442"/>
                  <a:gd name="T65" fmla="*/ 8 h 434"/>
                  <a:gd name="T66" fmla="*/ 198 w 442"/>
                  <a:gd name="T67" fmla="*/ 0 h 434"/>
                  <a:gd name="T68" fmla="*/ 220 w 442"/>
                  <a:gd name="T69" fmla="*/ 0 h 43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442"/>
                  <a:gd name="T106" fmla="*/ 0 h 434"/>
                  <a:gd name="T107" fmla="*/ 442 w 442"/>
                  <a:gd name="T108" fmla="*/ 434 h 43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442" h="434">
                    <a:moveTo>
                      <a:pt x="220" y="0"/>
                    </a:moveTo>
                    <a:lnTo>
                      <a:pt x="220" y="0"/>
                    </a:lnTo>
                    <a:lnTo>
                      <a:pt x="244" y="0"/>
                    </a:lnTo>
                    <a:lnTo>
                      <a:pt x="264" y="4"/>
                    </a:lnTo>
                    <a:lnTo>
                      <a:pt x="286" y="8"/>
                    </a:lnTo>
                    <a:lnTo>
                      <a:pt x="306" y="16"/>
                    </a:lnTo>
                    <a:lnTo>
                      <a:pt x="326" y="26"/>
                    </a:lnTo>
                    <a:lnTo>
                      <a:pt x="344" y="36"/>
                    </a:lnTo>
                    <a:lnTo>
                      <a:pt x="360" y="48"/>
                    </a:lnTo>
                    <a:lnTo>
                      <a:pt x="376" y="62"/>
                    </a:lnTo>
                    <a:lnTo>
                      <a:pt x="390" y="78"/>
                    </a:lnTo>
                    <a:lnTo>
                      <a:pt x="404" y="96"/>
                    </a:lnTo>
                    <a:lnTo>
                      <a:pt x="414" y="114"/>
                    </a:lnTo>
                    <a:lnTo>
                      <a:pt x="424" y="132"/>
                    </a:lnTo>
                    <a:lnTo>
                      <a:pt x="432" y="152"/>
                    </a:lnTo>
                    <a:lnTo>
                      <a:pt x="436" y="172"/>
                    </a:lnTo>
                    <a:lnTo>
                      <a:pt x="440" y="194"/>
                    </a:lnTo>
                    <a:lnTo>
                      <a:pt x="442" y="216"/>
                    </a:lnTo>
                    <a:lnTo>
                      <a:pt x="440" y="238"/>
                    </a:lnTo>
                    <a:lnTo>
                      <a:pt x="436" y="260"/>
                    </a:lnTo>
                    <a:lnTo>
                      <a:pt x="432" y="282"/>
                    </a:lnTo>
                    <a:lnTo>
                      <a:pt x="424" y="302"/>
                    </a:lnTo>
                    <a:lnTo>
                      <a:pt x="414" y="320"/>
                    </a:lnTo>
                    <a:lnTo>
                      <a:pt x="404" y="338"/>
                    </a:lnTo>
                    <a:lnTo>
                      <a:pt x="390" y="354"/>
                    </a:lnTo>
                    <a:lnTo>
                      <a:pt x="376" y="370"/>
                    </a:lnTo>
                    <a:lnTo>
                      <a:pt x="360" y="384"/>
                    </a:lnTo>
                    <a:lnTo>
                      <a:pt x="344" y="396"/>
                    </a:lnTo>
                    <a:lnTo>
                      <a:pt x="326" y="408"/>
                    </a:lnTo>
                    <a:lnTo>
                      <a:pt x="306" y="416"/>
                    </a:lnTo>
                    <a:lnTo>
                      <a:pt x="286" y="424"/>
                    </a:lnTo>
                    <a:lnTo>
                      <a:pt x="264" y="430"/>
                    </a:lnTo>
                    <a:lnTo>
                      <a:pt x="244" y="432"/>
                    </a:lnTo>
                    <a:lnTo>
                      <a:pt x="220" y="434"/>
                    </a:lnTo>
                    <a:lnTo>
                      <a:pt x="198" y="432"/>
                    </a:lnTo>
                    <a:lnTo>
                      <a:pt x="176" y="430"/>
                    </a:lnTo>
                    <a:lnTo>
                      <a:pt x="154" y="424"/>
                    </a:lnTo>
                    <a:lnTo>
                      <a:pt x="134" y="416"/>
                    </a:lnTo>
                    <a:lnTo>
                      <a:pt x="116" y="408"/>
                    </a:lnTo>
                    <a:lnTo>
                      <a:pt x="98" y="396"/>
                    </a:lnTo>
                    <a:lnTo>
                      <a:pt x="80" y="384"/>
                    </a:lnTo>
                    <a:lnTo>
                      <a:pt x="64" y="370"/>
                    </a:lnTo>
                    <a:lnTo>
                      <a:pt x="50" y="354"/>
                    </a:lnTo>
                    <a:lnTo>
                      <a:pt x="38" y="338"/>
                    </a:lnTo>
                    <a:lnTo>
                      <a:pt x="26" y="320"/>
                    </a:lnTo>
                    <a:lnTo>
                      <a:pt x="18" y="302"/>
                    </a:lnTo>
                    <a:lnTo>
                      <a:pt x="10" y="282"/>
                    </a:lnTo>
                    <a:lnTo>
                      <a:pt x="4" y="260"/>
                    </a:lnTo>
                    <a:lnTo>
                      <a:pt x="0" y="238"/>
                    </a:lnTo>
                    <a:lnTo>
                      <a:pt x="0" y="216"/>
                    </a:lnTo>
                    <a:lnTo>
                      <a:pt x="0" y="194"/>
                    </a:lnTo>
                    <a:lnTo>
                      <a:pt x="4" y="172"/>
                    </a:lnTo>
                    <a:lnTo>
                      <a:pt x="10" y="152"/>
                    </a:lnTo>
                    <a:lnTo>
                      <a:pt x="18" y="132"/>
                    </a:lnTo>
                    <a:lnTo>
                      <a:pt x="26" y="114"/>
                    </a:lnTo>
                    <a:lnTo>
                      <a:pt x="38" y="96"/>
                    </a:lnTo>
                    <a:lnTo>
                      <a:pt x="50" y="78"/>
                    </a:lnTo>
                    <a:lnTo>
                      <a:pt x="64" y="62"/>
                    </a:lnTo>
                    <a:lnTo>
                      <a:pt x="80" y="48"/>
                    </a:lnTo>
                    <a:lnTo>
                      <a:pt x="98" y="36"/>
                    </a:lnTo>
                    <a:lnTo>
                      <a:pt x="116" y="26"/>
                    </a:lnTo>
                    <a:lnTo>
                      <a:pt x="134" y="16"/>
                    </a:lnTo>
                    <a:lnTo>
                      <a:pt x="154" y="8"/>
                    </a:lnTo>
                    <a:lnTo>
                      <a:pt x="176" y="4"/>
                    </a:lnTo>
                    <a:lnTo>
                      <a:pt x="198" y="0"/>
                    </a:lnTo>
                    <a:lnTo>
                      <a:pt x="220" y="0"/>
                    </a:lnTo>
                    <a:close/>
                  </a:path>
                </a:pathLst>
              </a:custGeom>
              <a:solidFill>
                <a:srgbClr val="FFE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4" name="Freeform 30"/>
              <p:cNvSpPr>
                <a:spLocks/>
              </p:cNvSpPr>
              <p:nvPr/>
            </p:nvSpPr>
            <p:spPr bwMode="auto">
              <a:xfrm>
                <a:off x="2671" y="1934"/>
                <a:ext cx="444" cy="436"/>
              </a:xfrm>
              <a:custGeom>
                <a:avLst/>
                <a:gdLst>
                  <a:gd name="T0" fmla="*/ 222 w 444"/>
                  <a:gd name="T1" fmla="*/ 0 h 436"/>
                  <a:gd name="T2" fmla="*/ 266 w 444"/>
                  <a:gd name="T3" fmla="*/ 4 h 436"/>
                  <a:gd name="T4" fmla="*/ 308 w 444"/>
                  <a:gd name="T5" fmla="*/ 16 h 436"/>
                  <a:gd name="T6" fmla="*/ 346 w 444"/>
                  <a:gd name="T7" fmla="*/ 38 h 436"/>
                  <a:gd name="T8" fmla="*/ 378 w 444"/>
                  <a:gd name="T9" fmla="*/ 64 h 436"/>
                  <a:gd name="T10" fmla="*/ 406 w 444"/>
                  <a:gd name="T11" fmla="*/ 96 h 436"/>
                  <a:gd name="T12" fmla="*/ 426 w 444"/>
                  <a:gd name="T13" fmla="*/ 134 h 436"/>
                  <a:gd name="T14" fmla="*/ 440 w 444"/>
                  <a:gd name="T15" fmla="*/ 174 h 436"/>
                  <a:gd name="T16" fmla="*/ 444 w 444"/>
                  <a:gd name="T17" fmla="*/ 218 h 436"/>
                  <a:gd name="T18" fmla="*/ 442 w 444"/>
                  <a:gd name="T19" fmla="*/ 240 h 436"/>
                  <a:gd name="T20" fmla="*/ 434 w 444"/>
                  <a:gd name="T21" fmla="*/ 284 h 436"/>
                  <a:gd name="T22" fmla="*/ 416 w 444"/>
                  <a:gd name="T23" fmla="*/ 322 h 436"/>
                  <a:gd name="T24" fmla="*/ 392 w 444"/>
                  <a:gd name="T25" fmla="*/ 358 h 436"/>
                  <a:gd name="T26" fmla="*/ 362 w 444"/>
                  <a:gd name="T27" fmla="*/ 386 h 436"/>
                  <a:gd name="T28" fmla="*/ 328 w 444"/>
                  <a:gd name="T29" fmla="*/ 410 h 436"/>
                  <a:gd name="T30" fmla="*/ 288 w 444"/>
                  <a:gd name="T31" fmla="*/ 428 h 436"/>
                  <a:gd name="T32" fmla="*/ 244 w 444"/>
                  <a:gd name="T33" fmla="*/ 436 h 436"/>
                  <a:gd name="T34" fmla="*/ 222 w 444"/>
                  <a:gd name="T35" fmla="*/ 436 h 436"/>
                  <a:gd name="T36" fmla="*/ 178 w 444"/>
                  <a:gd name="T37" fmla="*/ 432 h 436"/>
                  <a:gd name="T38" fmla="*/ 136 w 444"/>
                  <a:gd name="T39" fmla="*/ 420 h 436"/>
                  <a:gd name="T40" fmla="*/ 98 w 444"/>
                  <a:gd name="T41" fmla="*/ 400 h 436"/>
                  <a:gd name="T42" fmla="*/ 66 w 444"/>
                  <a:gd name="T43" fmla="*/ 372 h 436"/>
                  <a:gd name="T44" fmla="*/ 38 w 444"/>
                  <a:gd name="T45" fmla="*/ 340 h 436"/>
                  <a:gd name="T46" fmla="*/ 18 w 444"/>
                  <a:gd name="T47" fmla="*/ 304 h 436"/>
                  <a:gd name="T48" fmla="*/ 4 w 444"/>
                  <a:gd name="T49" fmla="*/ 262 h 436"/>
                  <a:gd name="T50" fmla="*/ 0 w 444"/>
                  <a:gd name="T51" fmla="*/ 218 h 436"/>
                  <a:gd name="T52" fmla="*/ 2 w 444"/>
                  <a:gd name="T53" fmla="*/ 196 h 436"/>
                  <a:gd name="T54" fmla="*/ 10 w 444"/>
                  <a:gd name="T55" fmla="*/ 154 h 436"/>
                  <a:gd name="T56" fmla="*/ 26 w 444"/>
                  <a:gd name="T57" fmla="*/ 114 h 436"/>
                  <a:gd name="T58" fmla="*/ 50 w 444"/>
                  <a:gd name="T59" fmla="*/ 80 h 436"/>
                  <a:gd name="T60" fmla="*/ 80 w 444"/>
                  <a:gd name="T61" fmla="*/ 50 h 436"/>
                  <a:gd name="T62" fmla="*/ 116 w 444"/>
                  <a:gd name="T63" fmla="*/ 26 h 436"/>
                  <a:gd name="T64" fmla="*/ 156 w 444"/>
                  <a:gd name="T65" fmla="*/ 10 h 436"/>
                  <a:gd name="T66" fmla="*/ 200 w 444"/>
                  <a:gd name="T67" fmla="*/ 0 h 436"/>
                  <a:gd name="T68" fmla="*/ 222 w 444"/>
                  <a:gd name="T69" fmla="*/ 0 h 4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444"/>
                  <a:gd name="T106" fmla="*/ 0 h 436"/>
                  <a:gd name="T107" fmla="*/ 444 w 444"/>
                  <a:gd name="T108" fmla="*/ 436 h 4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444" h="436">
                    <a:moveTo>
                      <a:pt x="222" y="0"/>
                    </a:moveTo>
                    <a:lnTo>
                      <a:pt x="222" y="0"/>
                    </a:lnTo>
                    <a:lnTo>
                      <a:pt x="244" y="0"/>
                    </a:lnTo>
                    <a:lnTo>
                      <a:pt x="266" y="4"/>
                    </a:lnTo>
                    <a:lnTo>
                      <a:pt x="288" y="10"/>
                    </a:lnTo>
                    <a:lnTo>
                      <a:pt x="308" y="16"/>
                    </a:lnTo>
                    <a:lnTo>
                      <a:pt x="328" y="26"/>
                    </a:lnTo>
                    <a:lnTo>
                      <a:pt x="346" y="38"/>
                    </a:lnTo>
                    <a:lnTo>
                      <a:pt x="362" y="50"/>
                    </a:lnTo>
                    <a:lnTo>
                      <a:pt x="378" y="64"/>
                    </a:lnTo>
                    <a:lnTo>
                      <a:pt x="392" y="80"/>
                    </a:lnTo>
                    <a:lnTo>
                      <a:pt x="406" y="96"/>
                    </a:lnTo>
                    <a:lnTo>
                      <a:pt x="416" y="114"/>
                    </a:lnTo>
                    <a:lnTo>
                      <a:pt x="426" y="134"/>
                    </a:lnTo>
                    <a:lnTo>
                      <a:pt x="434" y="154"/>
                    </a:lnTo>
                    <a:lnTo>
                      <a:pt x="440" y="174"/>
                    </a:lnTo>
                    <a:lnTo>
                      <a:pt x="442" y="196"/>
                    </a:lnTo>
                    <a:lnTo>
                      <a:pt x="444" y="218"/>
                    </a:lnTo>
                    <a:lnTo>
                      <a:pt x="442" y="240"/>
                    </a:lnTo>
                    <a:lnTo>
                      <a:pt x="440" y="262"/>
                    </a:lnTo>
                    <a:lnTo>
                      <a:pt x="434" y="284"/>
                    </a:lnTo>
                    <a:lnTo>
                      <a:pt x="426" y="304"/>
                    </a:lnTo>
                    <a:lnTo>
                      <a:pt x="416" y="322"/>
                    </a:lnTo>
                    <a:lnTo>
                      <a:pt x="406" y="340"/>
                    </a:lnTo>
                    <a:lnTo>
                      <a:pt x="392" y="358"/>
                    </a:lnTo>
                    <a:lnTo>
                      <a:pt x="378" y="372"/>
                    </a:lnTo>
                    <a:lnTo>
                      <a:pt x="362" y="386"/>
                    </a:lnTo>
                    <a:lnTo>
                      <a:pt x="346" y="400"/>
                    </a:lnTo>
                    <a:lnTo>
                      <a:pt x="328" y="410"/>
                    </a:lnTo>
                    <a:lnTo>
                      <a:pt x="308" y="420"/>
                    </a:lnTo>
                    <a:lnTo>
                      <a:pt x="288" y="428"/>
                    </a:lnTo>
                    <a:lnTo>
                      <a:pt x="266" y="432"/>
                    </a:lnTo>
                    <a:lnTo>
                      <a:pt x="244" y="436"/>
                    </a:lnTo>
                    <a:lnTo>
                      <a:pt x="222" y="436"/>
                    </a:lnTo>
                    <a:lnTo>
                      <a:pt x="200" y="436"/>
                    </a:lnTo>
                    <a:lnTo>
                      <a:pt x="178" y="432"/>
                    </a:lnTo>
                    <a:lnTo>
                      <a:pt x="156" y="428"/>
                    </a:lnTo>
                    <a:lnTo>
                      <a:pt x="136" y="420"/>
                    </a:lnTo>
                    <a:lnTo>
                      <a:pt x="116" y="410"/>
                    </a:lnTo>
                    <a:lnTo>
                      <a:pt x="98" y="400"/>
                    </a:lnTo>
                    <a:lnTo>
                      <a:pt x="80" y="386"/>
                    </a:lnTo>
                    <a:lnTo>
                      <a:pt x="66" y="372"/>
                    </a:lnTo>
                    <a:lnTo>
                      <a:pt x="50" y="358"/>
                    </a:lnTo>
                    <a:lnTo>
                      <a:pt x="38" y="340"/>
                    </a:lnTo>
                    <a:lnTo>
                      <a:pt x="26" y="322"/>
                    </a:lnTo>
                    <a:lnTo>
                      <a:pt x="18" y="304"/>
                    </a:lnTo>
                    <a:lnTo>
                      <a:pt x="10" y="284"/>
                    </a:lnTo>
                    <a:lnTo>
                      <a:pt x="4" y="262"/>
                    </a:lnTo>
                    <a:lnTo>
                      <a:pt x="2" y="240"/>
                    </a:lnTo>
                    <a:lnTo>
                      <a:pt x="0" y="218"/>
                    </a:lnTo>
                    <a:lnTo>
                      <a:pt x="2" y="196"/>
                    </a:lnTo>
                    <a:lnTo>
                      <a:pt x="4" y="174"/>
                    </a:lnTo>
                    <a:lnTo>
                      <a:pt x="10" y="154"/>
                    </a:lnTo>
                    <a:lnTo>
                      <a:pt x="18" y="134"/>
                    </a:lnTo>
                    <a:lnTo>
                      <a:pt x="26" y="114"/>
                    </a:lnTo>
                    <a:lnTo>
                      <a:pt x="38" y="96"/>
                    </a:lnTo>
                    <a:lnTo>
                      <a:pt x="50" y="80"/>
                    </a:lnTo>
                    <a:lnTo>
                      <a:pt x="66" y="64"/>
                    </a:lnTo>
                    <a:lnTo>
                      <a:pt x="80" y="50"/>
                    </a:lnTo>
                    <a:lnTo>
                      <a:pt x="98" y="38"/>
                    </a:lnTo>
                    <a:lnTo>
                      <a:pt x="116" y="26"/>
                    </a:lnTo>
                    <a:lnTo>
                      <a:pt x="136" y="16"/>
                    </a:lnTo>
                    <a:lnTo>
                      <a:pt x="156" y="10"/>
                    </a:lnTo>
                    <a:lnTo>
                      <a:pt x="178" y="4"/>
                    </a:lnTo>
                    <a:lnTo>
                      <a:pt x="200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FFD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5" name="Freeform 31"/>
              <p:cNvSpPr>
                <a:spLocks/>
              </p:cNvSpPr>
              <p:nvPr/>
            </p:nvSpPr>
            <p:spPr bwMode="auto">
              <a:xfrm>
                <a:off x="2669" y="1932"/>
                <a:ext cx="446" cy="440"/>
              </a:xfrm>
              <a:custGeom>
                <a:avLst/>
                <a:gdLst>
                  <a:gd name="T0" fmla="*/ 224 w 446"/>
                  <a:gd name="T1" fmla="*/ 0 h 440"/>
                  <a:gd name="T2" fmla="*/ 268 w 446"/>
                  <a:gd name="T3" fmla="*/ 4 h 440"/>
                  <a:gd name="T4" fmla="*/ 310 w 446"/>
                  <a:gd name="T5" fmla="*/ 18 h 440"/>
                  <a:gd name="T6" fmla="*/ 348 w 446"/>
                  <a:gd name="T7" fmla="*/ 38 h 440"/>
                  <a:gd name="T8" fmla="*/ 380 w 446"/>
                  <a:gd name="T9" fmla="*/ 64 h 440"/>
                  <a:gd name="T10" fmla="*/ 408 w 446"/>
                  <a:gd name="T11" fmla="*/ 98 h 440"/>
                  <a:gd name="T12" fmla="*/ 428 w 446"/>
                  <a:gd name="T13" fmla="*/ 134 h 440"/>
                  <a:gd name="T14" fmla="*/ 442 w 446"/>
                  <a:gd name="T15" fmla="*/ 176 h 440"/>
                  <a:gd name="T16" fmla="*/ 446 w 446"/>
                  <a:gd name="T17" fmla="*/ 220 h 440"/>
                  <a:gd name="T18" fmla="*/ 446 w 446"/>
                  <a:gd name="T19" fmla="*/ 242 h 440"/>
                  <a:gd name="T20" fmla="*/ 436 w 446"/>
                  <a:gd name="T21" fmla="*/ 286 h 440"/>
                  <a:gd name="T22" fmla="*/ 420 w 446"/>
                  <a:gd name="T23" fmla="*/ 324 h 440"/>
                  <a:gd name="T24" fmla="*/ 396 w 446"/>
                  <a:gd name="T25" fmla="*/ 360 h 440"/>
                  <a:gd name="T26" fmla="*/ 364 w 446"/>
                  <a:gd name="T27" fmla="*/ 390 h 440"/>
                  <a:gd name="T28" fmla="*/ 330 w 446"/>
                  <a:gd name="T29" fmla="*/ 414 h 440"/>
                  <a:gd name="T30" fmla="*/ 290 w 446"/>
                  <a:gd name="T31" fmla="*/ 430 h 440"/>
                  <a:gd name="T32" fmla="*/ 246 w 446"/>
                  <a:gd name="T33" fmla="*/ 438 h 440"/>
                  <a:gd name="T34" fmla="*/ 224 w 446"/>
                  <a:gd name="T35" fmla="*/ 440 h 440"/>
                  <a:gd name="T36" fmla="*/ 178 w 446"/>
                  <a:gd name="T37" fmla="*/ 436 h 440"/>
                  <a:gd name="T38" fmla="*/ 136 w 446"/>
                  <a:gd name="T39" fmla="*/ 422 h 440"/>
                  <a:gd name="T40" fmla="*/ 98 w 446"/>
                  <a:gd name="T41" fmla="*/ 402 h 440"/>
                  <a:gd name="T42" fmla="*/ 66 w 446"/>
                  <a:gd name="T43" fmla="*/ 376 h 440"/>
                  <a:gd name="T44" fmla="*/ 38 w 446"/>
                  <a:gd name="T45" fmla="*/ 342 h 440"/>
                  <a:gd name="T46" fmla="*/ 18 w 446"/>
                  <a:gd name="T47" fmla="*/ 306 h 440"/>
                  <a:gd name="T48" fmla="*/ 4 w 446"/>
                  <a:gd name="T49" fmla="*/ 264 h 440"/>
                  <a:gd name="T50" fmla="*/ 0 w 446"/>
                  <a:gd name="T51" fmla="*/ 220 h 440"/>
                  <a:gd name="T52" fmla="*/ 2 w 446"/>
                  <a:gd name="T53" fmla="*/ 198 h 440"/>
                  <a:gd name="T54" fmla="*/ 10 w 446"/>
                  <a:gd name="T55" fmla="*/ 154 h 440"/>
                  <a:gd name="T56" fmla="*/ 28 w 446"/>
                  <a:gd name="T57" fmla="*/ 116 h 440"/>
                  <a:gd name="T58" fmla="*/ 52 w 446"/>
                  <a:gd name="T59" fmla="*/ 80 h 440"/>
                  <a:gd name="T60" fmla="*/ 82 w 446"/>
                  <a:gd name="T61" fmla="*/ 50 h 440"/>
                  <a:gd name="T62" fmla="*/ 116 w 446"/>
                  <a:gd name="T63" fmla="*/ 26 h 440"/>
                  <a:gd name="T64" fmla="*/ 156 w 446"/>
                  <a:gd name="T65" fmla="*/ 10 h 440"/>
                  <a:gd name="T66" fmla="*/ 200 w 446"/>
                  <a:gd name="T67" fmla="*/ 2 h 440"/>
                  <a:gd name="T68" fmla="*/ 224 w 446"/>
                  <a:gd name="T69" fmla="*/ 0 h 44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446"/>
                  <a:gd name="T106" fmla="*/ 0 h 440"/>
                  <a:gd name="T107" fmla="*/ 446 w 446"/>
                  <a:gd name="T108" fmla="*/ 440 h 440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446" h="440">
                    <a:moveTo>
                      <a:pt x="224" y="0"/>
                    </a:moveTo>
                    <a:lnTo>
                      <a:pt x="224" y="0"/>
                    </a:lnTo>
                    <a:lnTo>
                      <a:pt x="246" y="2"/>
                    </a:lnTo>
                    <a:lnTo>
                      <a:pt x="268" y="4"/>
                    </a:lnTo>
                    <a:lnTo>
                      <a:pt x="290" y="10"/>
                    </a:lnTo>
                    <a:lnTo>
                      <a:pt x="310" y="18"/>
                    </a:lnTo>
                    <a:lnTo>
                      <a:pt x="330" y="26"/>
                    </a:lnTo>
                    <a:lnTo>
                      <a:pt x="348" y="38"/>
                    </a:lnTo>
                    <a:lnTo>
                      <a:pt x="364" y="50"/>
                    </a:lnTo>
                    <a:lnTo>
                      <a:pt x="380" y="64"/>
                    </a:lnTo>
                    <a:lnTo>
                      <a:pt x="396" y="80"/>
                    </a:lnTo>
                    <a:lnTo>
                      <a:pt x="408" y="98"/>
                    </a:lnTo>
                    <a:lnTo>
                      <a:pt x="420" y="116"/>
                    </a:lnTo>
                    <a:lnTo>
                      <a:pt x="428" y="134"/>
                    </a:lnTo>
                    <a:lnTo>
                      <a:pt x="436" y="154"/>
                    </a:lnTo>
                    <a:lnTo>
                      <a:pt x="442" y="176"/>
                    </a:lnTo>
                    <a:lnTo>
                      <a:pt x="446" y="198"/>
                    </a:lnTo>
                    <a:lnTo>
                      <a:pt x="446" y="220"/>
                    </a:lnTo>
                    <a:lnTo>
                      <a:pt x="446" y="242"/>
                    </a:lnTo>
                    <a:lnTo>
                      <a:pt x="442" y="264"/>
                    </a:lnTo>
                    <a:lnTo>
                      <a:pt x="436" y="286"/>
                    </a:lnTo>
                    <a:lnTo>
                      <a:pt x="428" y="306"/>
                    </a:lnTo>
                    <a:lnTo>
                      <a:pt x="420" y="324"/>
                    </a:lnTo>
                    <a:lnTo>
                      <a:pt x="408" y="342"/>
                    </a:lnTo>
                    <a:lnTo>
                      <a:pt x="396" y="360"/>
                    </a:lnTo>
                    <a:lnTo>
                      <a:pt x="380" y="376"/>
                    </a:lnTo>
                    <a:lnTo>
                      <a:pt x="364" y="390"/>
                    </a:lnTo>
                    <a:lnTo>
                      <a:pt x="348" y="402"/>
                    </a:lnTo>
                    <a:lnTo>
                      <a:pt x="330" y="414"/>
                    </a:lnTo>
                    <a:lnTo>
                      <a:pt x="310" y="422"/>
                    </a:lnTo>
                    <a:lnTo>
                      <a:pt x="290" y="430"/>
                    </a:lnTo>
                    <a:lnTo>
                      <a:pt x="268" y="436"/>
                    </a:lnTo>
                    <a:lnTo>
                      <a:pt x="246" y="438"/>
                    </a:lnTo>
                    <a:lnTo>
                      <a:pt x="224" y="440"/>
                    </a:lnTo>
                    <a:lnTo>
                      <a:pt x="200" y="438"/>
                    </a:lnTo>
                    <a:lnTo>
                      <a:pt x="178" y="436"/>
                    </a:lnTo>
                    <a:lnTo>
                      <a:pt x="156" y="430"/>
                    </a:lnTo>
                    <a:lnTo>
                      <a:pt x="136" y="422"/>
                    </a:lnTo>
                    <a:lnTo>
                      <a:pt x="116" y="414"/>
                    </a:lnTo>
                    <a:lnTo>
                      <a:pt x="98" y="402"/>
                    </a:lnTo>
                    <a:lnTo>
                      <a:pt x="82" y="390"/>
                    </a:lnTo>
                    <a:lnTo>
                      <a:pt x="66" y="376"/>
                    </a:lnTo>
                    <a:lnTo>
                      <a:pt x="52" y="360"/>
                    </a:lnTo>
                    <a:lnTo>
                      <a:pt x="38" y="342"/>
                    </a:lnTo>
                    <a:lnTo>
                      <a:pt x="28" y="324"/>
                    </a:lnTo>
                    <a:lnTo>
                      <a:pt x="18" y="306"/>
                    </a:lnTo>
                    <a:lnTo>
                      <a:pt x="10" y="286"/>
                    </a:lnTo>
                    <a:lnTo>
                      <a:pt x="4" y="264"/>
                    </a:lnTo>
                    <a:lnTo>
                      <a:pt x="2" y="242"/>
                    </a:lnTo>
                    <a:lnTo>
                      <a:pt x="0" y="220"/>
                    </a:lnTo>
                    <a:lnTo>
                      <a:pt x="2" y="198"/>
                    </a:lnTo>
                    <a:lnTo>
                      <a:pt x="4" y="176"/>
                    </a:lnTo>
                    <a:lnTo>
                      <a:pt x="10" y="154"/>
                    </a:lnTo>
                    <a:lnTo>
                      <a:pt x="18" y="134"/>
                    </a:lnTo>
                    <a:lnTo>
                      <a:pt x="28" y="116"/>
                    </a:lnTo>
                    <a:lnTo>
                      <a:pt x="38" y="98"/>
                    </a:lnTo>
                    <a:lnTo>
                      <a:pt x="52" y="80"/>
                    </a:lnTo>
                    <a:lnTo>
                      <a:pt x="66" y="64"/>
                    </a:lnTo>
                    <a:lnTo>
                      <a:pt x="82" y="50"/>
                    </a:lnTo>
                    <a:lnTo>
                      <a:pt x="98" y="38"/>
                    </a:lnTo>
                    <a:lnTo>
                      <a:pt x="116" y="26"/>
                    </a:lnTo>
                    <a:lnTo>
                      <a:pt x="136" y="18"/>
                    </a:lnTo>
                    <a:lnTo>
                      <a:pt x="156" y="10"/>
                    </a:lnTo>
                    <a:lnTo>
                      <a:pt x="178" y="4"/>
                    </a:lnTo>
                    <a:lnTo>
                      <a:pt x="200" y="2"/>
                    </a:lnTo>
                    <a:lnTo>
                      <a:pt x="224" y="0"/>
                    </a:lnTo>
                    <a:close/>
                  </a:path>
                </a:pathLst>
              </a:custGeom>
              <a:solidFill>
                <a:srgbClr val="FF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6" name="Freeform 32"/>
              <p:cNvSpPr>
                <a:spLocks/>
              </p:cNvSpPr>
              <p:nvPr/>
            </p:nvSpPr>
            <p:spPr bwMode="auto">
              <a:xfrm>
                <a:off x="2667" y="1930"/>
                <a:ext cx="448" cy="442"/>
              </a:xfrm>
              <a:custGeom>
                <a:avLst/>
                <a:gdLst>
                  <a:gd name="T0" fmla="*/ 224 w 448"/>
                  <a:gd name="T1" fmla="*/ 0 h 442"/>
                  <a:gd name="T2" fmla="*/ 270 w 448"/>
                  <a:gd name="T3" fmla="*/ 6 h 442"/>
                  <a:gd name="T4" fmla="*/ 312 w 448"/>
                  <a:gd name="T5" fmla="*/ 18 h 442"/>
                  <a:gd name="T6" fmla="*/ 350 w 448"/>
                  <a:gd name="T7" fmla="*/ 38 h 442"/>
                  <a:gd name="T8" fmla="*/ 382 w 448"/>
                  <a:gd name="T9" fmla="*/ 66 h 442"/>
                  <a:gd name="T10" fmla="*/ 410 w 448"/>
                  <a:gd name="T11" fmla="*/ 98 h 442"/>
                  <a:gd name="T12" fmla="*/ 430 w 448"/>
                  <a:gd name="T13" fmla="*/ 136 h 442"/>
                  <a:gd name="T14" fmla="*/ 444 w 448"/>
                  <a:gd name="T15" fmla="*/ 178 h 442"/>
                  <a:gd name="T16" fmla="*/ 448 w 448"/>
                  <a:gd name="T17" fmla="*/ 222 h 442"/>
                  <a:gd name="T18" fmla="*/ 448 w 448"/>
                  <a:gd name="T19" fmla="*/ 244 h 442"/>
                  <a:gd name="T20" fmla="*/ 438 w 448"/>
                  <a:gd name="T21" fmla="*/ 288 h 442"/>
                  <a:gd name="T22" fmla="*/ 422 w 448"/>
                  <a:gd name="T23" fmla="*/ 326 h 442"/>
                  <a:gd name="T24" fmla="*/ 398 w 448"/>
                  <a:gd name="T25" fmla="*/ 362 h 442"/>
                  <a:gd name="T26" fmla="*/ 366 w 448"/>
                  <a:gd name="T27" fmla="*/ 392 h 442"/>
                  <a:gd name="T28" fmla="*/ 332 w 448"/>
                  <a:gd name="T29" fmla="*/ 416 h 442"/>
                  <a:gd name="T30" fmla="*/ 290 w 448"/>
                  <a:gd name="T31" fmla="*/ 432 h 442"/>
                  <a:gd name="T32" fmla="*/ 248 w 448"/>
                  <a:gd name="T33" fmla="*/ 442 h 442"/>
                  <a:gd name="T34" fmla="*/ 224 w 448"/>
                  <a:gd name="T35" fmla="*/ 442 h 442"/>
                  <a:gd name="T36" fmla="*/ 180 w 448"/>
                  <a:gd name="T37" fmla="*/ 438 h 442"/>
                  <a:gd name="T38" fmla="*/ 138 w 448"/>
                  <a:gd name="T39" fmla="*/ 424 h 442"/>
                  <a:gd name="T40" fmla="*/ 100 w 448"/>
                  <a:gd name="T41" fmla="*/ 404 h 442"/>
                  <a:gd name="T42" fmla="*/ 66 w 448"/>
                  <a:gd name="T43" fmla="*/ 378 h 442"/>
                  <a:gd name="T44" fmla="*/ 38 w 448"/>
                  <a:gd name="T45" fmla="*/ 344 h 442"/>
                  <a:gd name="T46" fmla="*/ 18 w 448"/>
                  <a:gd name="T47" fmla="*/ 308 h 442"/>
                  <a:gd name="T48" fmla="*/ 4 w 448"/>
                  <a:gd name="T49" fmla="*/ 266 h 442"/>
                  <a:gd name="T50" fmla="*/ 0 w 448"/>
                  <a:gd name="T51" fmla="*/ 222 h 442"/>
                  <a:gd name="T52" fmla="*/ 2 w 448"/>
                  <a:gd name="T53" fmla="*/ 200 h 442"/>
                  <a:gd name="T54" fmla="*/ 10 w 448"/>
                  <a:gd name="T55" fmla="*/ 156 h 442"/>
                  <a:gd name="T56" fmla="*/ 28 w 448"/>
                  <a:gd name="T57" fmla="*/ 116 h 442"/>
                  <a:gd name="T58" fmla="*/ 52 w 448"/>
                  <a:gd name="T59" fmla="*/ 82 h 442"/>
                  <a:gd name="T60" fmla="*/ 82 w 448"/>
                  <a:gd name="T61" fmla="*/ 52 h 442"/>
                  <a:gd name="T62" fmla="*/ 118 w 448"/>
                  <a:gd name="T63" fmla="*/ 28 h 442"/>
                  <a:gd name="T64" fmla="*/ 158 w 448"/>
                  <a:gd name="T65" fmla="*/ 10 h 442"/>
                  <a:gd name="T66" fmla="*/ 202 w 448"/>
                  <a:gd name="T67" fmla="*/ 2 h 442"/>
                  <a:gd name="T68" fmla="*/ 224 w 448"/>
                  <a:gd name="T69" fmla="*/ 0 h 44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448"/>
                  <a:gd name="T106" fmla="*/ 0 h 442"/>
                  <a:gd name="T107" fmla="*/ 448 w 448"/>
                  <a:gd name="T108" fmla="*/ 442 h 44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448" h="442">
                    <a:moveTo>
                      <a:pt x="224" y="0"/>
                    </a:moveTo>
                    <a:lnTo>
                      <a:pt x="224" y="0"/>
                    </a:lnTo>
                    <a:lnTo>
                      <a:pt x="248" y="2"/>
                    </a:lnTo>
                    <a:lnTo>
                      <a:pt x="270" y="6"/>
                    </a:lnTo>
                    <a:lnTo>
                      <a:pt x="290" y="10"/>
                    </a:lnTo>
                    <a:lnTo>
                      <a:pt x="312" y="18"/>
                    </a:lnTo>
                    <a:lnTo>
                      <a:pt x="332" y="28"/>
                    </a:lnTo>
                    <a:lnTo>
                      <a:pt x="350" y="38"/>
                    </a:lnTo>
                    <a:lnTo>
                      <a:pt x="366" y="52"/>
                    </a:lnTo>
                    <a:lnTo>
                      <a:pt x="382" y="66"/>
                    </a:lnTo>
                    <a:lnTo>
                      <a:pt x="398" y="82"/>
                    </a:lnTo>
                    <a:lnTo>
                      <a:pt x="410" y="98"/>
                    </a:lnTo>
                    <a:lnTo>
                      <a:pt x="422" y="116"/>
                    </a:lnTo>
                    <a:lnTo>
                      <a:pt x="430" y="136"/>
                    </a:lnTo>
                    <a:lnTo>
                      <a:pt x="438" y="156"/>
                    </a:lnTo>
                    <a:lnTo>
                      <a:pt x="444" y="178"/>
                    </a:lnTo>
                    <a:lnTo>
                      <a:pt x="448" y="200"/>
                    </a:lnTo>
                    <a:lnTo>
                      <a:pt x="448" y="222"/>
                    </a:lnTo>
                    <a:lnTo>
                      <a:pt x="448" y="244"/>
                    </a:lnTo>
                    <a:lnTo>
                      <a:pt x="444" y="266"/>
                    </a:lnTo>
                    <a:lnTo>
                      <a:pt x="438" y="288"/>
                    </a:lnTo>
                    <a:lnTo>
                      <a:pt x="430" y="308"/>
                    </a:lnTo>
                    <a:lnTo>
                      <a:pt x="422" y="326"/>
                    </a:lnTo>
                    <a:lnTo>
                      <a:pt x="410" y="344"/>
                    </a:lnTo>
                    <a:lnTo>
                      <a:pt x="398" y="362"/>
                    </a:lnTo>
                    <a:lnTo>
                      <a:pt x="382" y="378"/>
                    </a:lnTo>
                    <a:lnTo>
                      <a:pt x="366" y="392"/>
                    </a:lnTo>
                    <a:lnTo>
                      <a:pt x="350" y="404"/>
                    </a:lnTo>
                    <a:lnTo>
                      <a:pt x="332" y="416"/>
                    </a:lnTo>
                    <a:lnTo>
                      <a:pt x="312" y="424"/>
                    </a:lnTo>
                    <a:lnTo>
                      <a:pt x="290" y="432"/>
                    </a:lnTo>
                    <a:lnTo>
                      <a:pt x="270" y="438"/>
                    </a:lnTo>
                    <a:lnTo>
                      <a:pt x="248" y="442"/>
                    </a:lnTo>
                    <a:lnTo>
                      <a:pt x="224" y="442"/>
                    </a:lnTo>
                    <a:lnTo>
                      <a:pt x="202" y="442"/>
                    </a:lnTo>
                    <a:lnTo>
                      <a:pt x="180" y="438"/>
                    </a:lnTo>
                    <a:lnTo>
                      <a:pt x="158" y="432"/>
                    </a:lnTo>
                    <a:lnTo>
                      <a:pt x="138" y="424"/>
                    </a:lnTo>
                    <a:lnTo>
                      <a:pt x="118" y="416"/>
                    </a:lnTo>
                    <a:lnTo>
                      <a:pt x="100" y="404"/>
                    </a:lnTo>
                    <a:lnTo>
                      <a:pt x="82" y="392"/>
                    </a:lnTo>
                    <a:lnTo>
                      <a:pt x="66" y="378"/>
                    </a:lnTo>
                    <a:lnTo>
                      <a:pt x="52" y="362"/>
                    </a:lnTo>
                    <a:lnTo>
                      <a:pt x="38" y="344"/>
                    </a:lnTo>
                    <a:lnTo>
                      <a:pt x="28" y="326"/>
                    </a:lnTo>
                    <a:lnTo>
                      <a:pt x="18" y="308"/>
                    </a:lnTo>
                    <a:lnTo>
                      <a:pt x="10" y="288"/>
                    </a:lnTo>
                    <a:lnTo>
                      <a:pt x="4" y="266"/>
                    </a:lnTo>
                    <a:lnTo>
                      <a:pt x="2" y="244"/>
                    </a:lnTo>
                    <a:lnTo>
                      <a:pt x="0" y="222"/>
                    </a:lnTo>
                    <a:lnTo>
                      <a:pt x="2" y="200"/>
                    </a:lnTo>
                    <a:lnTo>
                      <a:pt x="4" y="178"/>
                    </a:lnTo>
                    <a:lnTo>
                      <a:pt x="10" y="156"/>
                    </a:lnTo>
                    <a:lnTo>
                      <a:pt x="18" y="136"/>
                    </a:lnTo>
                    <a:lnTo>
                      <a:pt x="28" y="116"/>
                    </a:lnTo>
                    <a:lnTo>
                      <a:pt x="38" y="98"/>
                    </a:lnTo>
                    <a:lnTo>
                      <a:pt x="52" y="82"/>
                    </a:lnTo>
                    <a:lnTo>
                      <a:pt x="66" y="66"/>
                    </a:lnTo>
                    <a:lnTo>
                      <a:pt x="82" y="52"/>
                    </a:lnTo>
                    <a:lnTo>
                      <a:pt x="100" y="38"/>
                    </a:lnTo>
                    <a:lnTo>
                      <a:pt x="118" y="28"/>
                    </a:lnTo>
                    <a:lnTo>
                      <a:pt x="138" y="18"/>
                    </a:lnTo>
                    <a:lnTo>
                      <a:pt x="158" y="10"/>
                    </a:lnTo>
                    <a:lnTo>
                      <a:pt x="180" y="6"/>
                    </a:lnTo>
                    <a:lnTo>
                      <a:pt x="202" y="2"/>
                    </a:lnTo>
                    <a:lnTo>
                      <a:pt x="224" y="0"/>
                    </a:lnTo>
                    <a:close/>
                  </a:path>
                </a:pathLst>
              </a:custGeom>
              <a:solidFill>
                <a:srgbClr val="FFC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7" name="Freeform 33"/>
              <p:cNvSpPr>
                <a:spLocks/>
              </p:cNvSpPr>
              <p:nvPr/>
            </p:nvSpPr>
            <p:spPr bwMode="auto">
              <a:xfrm>
                <a:off x="2665" y="1930"/>
                <a:ext cx="452" cy="444"/>
              </a:xfrm>
              <a:custGeom>
                <a:avLst/>
                <a:gdLst>
                  <a:gd name="T0" fmla="*/ 226 w 452"/>
                  <a:gd name="T1" fmla="*/ 0 h 444"/>
                  <a:gd name="T2" fmla="*/ 272 w 452"/>
                  <a:gd name="T3" fmla="*/ 4 h 444"/>
                  <a:gd name="T4" fmla="*/ 314 w 452"/>
                  <a:gd name="T5" fmla="*/ 16 h 444"/>
                  <a:gd name="T6" fmla="*/ 352 w 452"/>
                  <a:gd name="T7" fmla="*/ 38 h 444"/>
                  <a:gd name="T8" fmla="*/ 384 w 452"/>
                  <a:gd name="T9" fmla="*/ 64 h 444"/>
                  <a:gd name="T10" fmla="*/ 412 w 452"/>
                  <a:gd name="T11" fmla="*/ 98 h 444"/>
                  <a:gd name="T12" fmla="*/ 434 w 452"/>
                  <a:gd name="T13" fmla="*/ 136 h 444"/>
                  <a:gd name="T14" fmla="*/ 446 w 452"/>
                  <a:gd name="T15" fmla="*/ 176 h 444"/>
                  <a:gd name="T16" fmla="*/ 452 w 452"/>
                  <a:gd name="T17" fmla="*/ 222 h 444"/>
                  <a:gd name="T18" fmla="*/ 450 w 452"/>
                  <a:gd name="T19" fmla="*/ 244 h 444"/>
                  <a:gd name="T20" fmla="*/ 440 w 452"/>
                  <a:gd name="T21" fmla="*/ 288 h 444"/>
                  <a:gd name="T22" fmla="*/ 424 w 452"/>
                  <a:gd name="T23" fmla="*/ 326 h 444"/>
                  <a:gd name="T24" fmla="*/ 400 w 452"/>
                  <a:gd name="T25" fmla="*/ 362 h 444"/>
                  <a:gd name="T26" fmla="*/ 368 w 452"/>
                  <a:gd name="T27" fmla="*/ 392 h 444"/>
                  <a:gd name="T28" fmla="*/ 332 w 452"/>
                  <a:gd name="T29" fmla="*/ 416 h 444"/>
                  <a:gd name="T30" fmla="*/ 292 w 452"/>
                  <a:gd name="T31" fmla="*/ 434 h 444"/>
                  <a:gd name="T32" fmla="*/ 248 w 452"/>
                  <a:gd name="T33" fmla="*/ 442 h 444"/>
                  <a:gd name="T34" fmla="*/ 226 w 452"/>
                  <a:gd name="T35" fmla="*/ 444 h 444"/>
                  <a:gd name="T36" fmla="*/ 180 w 452"/>
                  <a:gd name="T37" fmla="*/ 438 h 444"/>
                  <a:gd name="T38" fmla="*/ 138 w 452"/>
                  <a:gd name="T39" fmla="*/ 426 h 444"/>
                  <a:gd name="T40" fmla="*/ 100 w 452"/>
                  <a:gd name="T41" fmla="*/ 406 h 444"/>
                  <a:gd name="T42" fmla="*/ 66 w 452"/>
                  <a:gd name="T43" fmla="*/ 378 h 444"/>
                  <a:gd name="T44" fmla="*/ 40 w 452"/>
                  <a:gd name="T45" fmla="*/ 346 h 444"/>
                  <a:gd name="T46" fmla="*/ 18 w 452"/>
                  <a:gd name="T47" fmla="*/ 308 h 444"/>
                  <a:gd name="T48" fmla="*/ 6 w 452"/>
                  <a:gd name="T49" fmla="*/ 266 h 444"/>
                  <a:gd name="T50" fmla="*/ 0 w 452"/>
                  <a:gd name="T51" fmla="*/ 222 h 444"/>
                  <a:gd name="T52" fmla="*/ 2 w 452"/>
                  <a:gd name="T53" fmla="*/ 198 h 444"/>
                  <a:gd name="T54" fmla="*/ 10 w 452"/>
                  <a:gd name="T55" fmla="*/ 156 h 444"/>
                  <a:gd name="T56" fmla="*/ 28 w 452"/>
                  <a:gd name="T57" fmla="*/ 116 h 444"/>
                  <a:gd name="T58" fmla="*/ 52 w 452"/>
                  <a:gd name="T59" fmla="*/ 80 h 444"/>
                  <a:gd name="T60" fmla="*/ 82 w 452"/>
                  <a:gd name="T61" fmla="*/ 50 h 444"/>
                  <a:gd name="T62" fmla="*/ 118 w 452"/>
                  <a:gd name="T63" fmla="*/ 26 h 444"/>
                  <a:gd name="T64" fmla="*/ 158 w 452"/>
                  <a:gd name="T65" fmla="*/ 10 h 444"/>
                  <a:gd name="T66" fmla="*/ 202 w 452"/>
                  <a:gd name="T67" fmla="*/ 0 h 444"/>
                  <a:gd name="T68" fmla="*/ 226 w 452"/>
                  <a:gd name="T69" fmla="*/ 0 h 44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452"/>
                  <a:gd name="T106" fmla="*/ 0 h 444"/>
                  <a:gd name="T107" fmla="*/ 452 w 452"/>
                  <a:gd name="T108" fmla="*/ 444 h 44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452" h="444">
                    <a:moveTo>
                      <a:pt x="226" y="0"/>
                    </a:moveTo>
                    <a:lnTo>
                      <a:pt x="226" y="0"/>
                    </a:lnTo>
                    <a:lnTo>
                      <a:pt x="248" y="0"/>
                    </a:lnTo>
                    <a:lnTo>
                      <a:pt x="272" y="4"/>
                    </a:lnTo>
                    <a:lnTo>
                      <a:pt x="292" y="10"/>
                    </a:lnTo>
                    <a:lnTo>
                      <a:pt x="314" y="16"/>
                    </a:lnTo>
                    <a:lnTo>
                      <a:pt x="332" y="26"/>
                    </a:lnTo>
                    <a:lnTo>
                      <a:pt x="352" y="38"/>
                    </a:lnTo>
                    <a:lnTo>
                      <a:pt x="368" y="50"/>
                    </a:lnTo>
                    <a:lnTo>
                      <a:pt x="384" y="64"/>
                    </a:lnTo>
                    <a:lnTo>
                      <a:pt x="400" y="80"/>
                    </a:lnTo>
                    <a:lnTo>
                      <a:pt x="412" y="98"/>
                    </a:lnTo>
                    <a:lnTo>
                      <a:pt x="424" y="116"/>
                    </a:lnTo>
                    <a:lnTo>
                      <a:pt x="434" y="136"/>
                    </a:lnTo>
                    <a:lnTo>
                      <a:pt x="440" y="156"/>
                    </a:lnTo>
                    <a:lnTo>
                      <a:pt x="446" y="176"/>
                    </a:lnTo>
                    <a:lnTo>
                      <a:pt x="450" y="198"/>
                    </a:lnTo>
                    <a:lnTo>
                      <a:pt x="452" y="222"/>
                    </a:lnTo>
                    <a:lnTo>
                      <a:pt x="450" y="244"/>
                    </a:lnTo>
                    <a:lnTo>
                      <a:pt x="446" y="266"/>
                    </a:lnTo>
                    <a:lnTo>
                      <a:pt x="440" y="288"/>
                    </a:lnTo>
                    <a:lnTo>
                      <a:pt x="434" y="308"/>
                    </a:lnTo>
                    <a:lnTo>
                      <a:pt x="424" y="326"/>
                    </a:lnTo>
                    <a:lnTo>
                      <a:pt x="412" y="346"/>
                    </a:lnTo>
                    <a:lnTo>
                      <a:pt x="400" y="362"/>
                    </a:lnTo>
                    <a:lnTo>
                      <a:pt x="384" y="378"/>
                    </a:lnTo>
                    <a:lnTo>
                      <a:pt x="368" y="392"/>
                    </a:lnTo>
                    <a:lnTo>
                      <a:pt x="352" y="406"/>
                    </a:lnTo>
                    <a:lnTo>
                      <a:pt x="332" y="416"/>
                    </a:lnTo>
                    <a:lnTo>
                      <a:pt x="314" y="426"/>
                    </a:lnTo>
                    <a:lnTo>
                      <a:pt x="292" y="434"/>
                    </a:lnTo>
                    <a:lnTo>
                      <a:pt x="272" y="438"/>
                    </a:lnTo>
                    <a:lnTo>
                      <a:pt x="248" y="442"/>
                    </a:lnTo>
                    <a:lnTo>
                      <a:pt x="226" y="444"/>
                    </a:lnTo>
                    <a:lnTo>
                      <a:pt x="202" y="442"/>
                    </a:lnTo>
                    <a:lnTo>
                      <a:pt x="180" y="438"/>
                    </a:lnTo>
                    <a:lnTo>
                      <a:pt x="158" y="434"/>
                    </a:lnTo>
                    <a:lnTo>
                      <a:pt x="138" y="426"/>
                    </a:lnTo>
                    <a:lnTo>
                      <a:pt x="118" y="416"/>
                    </a:lnTo>
                    <a:lnTo>
                      <a:pt x="100" y="406"/>
                    </a:lnTo>
                    <a:lnTo>
                      <a:pt x="82" y="392"/>
                    </a:lnTo>
                    <a:lnTo>
                      <a:pt x="66" y="378"/>
                    </a:lnTo>
                    <a:lnTo>
                      <a:pt x="52" y="362"/>
                    </a:lnTo>
                    <a:lnTo>
                      <a:pt x="40" y="346"/>
                    </a:lnTo>
                    <a:lnTo>
                      <a:pt x="28" y="326"/>
                    </a:lnTo>
                    <a:lnTo>
                      <a:pt x="18" y="308"/>
                    </a:lnTo>
                    <a:lnTo>
                      <a:pt x="10" y="288"/>
                    </a:lnTo>
                    <a:lnTo>
                      <a:pt x="6" y="266"/>
                    </a:lnTo>
                    <a:lnTo>
                      <a:pt x="2" y="244"/>
                    </a:lnTo>
                    <a:lnTo>
                      <a:pt x="0" y="222"/>
                    </a:lnTo>
                    <a:lnTo>
                      <a:pt x="2" y="198"/>
                    </a:lnTo>
                    <a:lnTo>
                      <a:pt x="6" y="176"/>
                    </a:lnTo>
                    <a:lnTo>
                      <a:pt x="10" y="156"/>
                    </a:lnTo>
                    <a:lnTo>
                      <a:pt x="18" y="136"/>
                    </a:lnTo>
                    <a:lnTo>
                      <a:pt x="28" y="116"/>
                    </a:lnTo>
                    <a:lnTo>
                      <a:pt x="40" y="98"/>
                    </a:lnTo>
                    <a:lnTo>
                      <a:pt x="52" y="80"/>
                    </a:lnTo>
                    <a:lnTo>
                      <a:pt x="66" y="64"/>
                    </a:lnTo>
                    <a:lnTo>
                      <a:pt x="82" y="50"/>
                    </a:lnTo>
                    <a:lnTo>
                      <a:pt x="100" y="38"/>
                    </a:lnTo>
                    <a:lnTo>
                      <a:pt x="118" y="26"/>
                    </a:lnTo>
                    <a:lnTo>
                      <a:pt x="138" y="16"/>
                    </a:lnTo>
                    <a:lnTo>
                      <a:pt x="158" y="10"/>
                    </a:lnTo>
                    <a:lnTo>
                      <a:pt x="180" y="4"/>
                    </a:lnTo>
                    <a:lnTo>
                      <a:pt x="202" y="0"/>
                    </a:lnTo>
                    <a:lnTo>
                      <a:pt x="226" y="0"/>
                    </a:lnTo>
                    <a:close/>
                  </a:path>
                </a:pathLst>
              </a:custGeom>
              <a:solidFill>
                <a:srgbClr val="FFB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8" name="Freeform 34"/>
              <p:cNvSpPr>
                <a:spLocks/>
              </p:cNvSpPr>
              <p:nvPr/>
            </p:nvSpPr>
            <p:spPr bwMode="auto">
              <a:xfrm>
                <a:off x="2663" y="1928"/>
                <a:ext cx="454" cy="446"/>
              </a:xfrm>
              <a:custGeom>
                <a:avLst/>
                <a:gdLst>
                  <a:gd name="T0" fmla="*/ 228 w 454"/>
                  <a:gd name="T1" fmla="*/ 0 h 446"/>
                  <a:gd name="T2" fmla="*/ 272 w 454"/>
                  <a:gd name="T3" fmla="*/ 4 h 446"/>
                  <a:gd name="T4" fmla="*/ 316 w 454"/>
                  <a:gd name="T5" fmla="*/ 18 h 446"/>
                  <a:gd name="T6" fmla="*/ 354 w 454"/>
                  <a:gd name="T7" fmla="*/ 38 h 446"/>
                  <a:gd name="T8" fmla="*/ 388 w 454"/>
                  <a:gd name="T9" fmla="*/ 66 h 446"/>
                  <a:gd name="T10" fmla="*/ 414 w 454"/>
                  <a:gd name="T11" fmla="*/ 98 h 446"/>
                  <a:gd name="T12" fmla="*/ 436 w 454"/>
                  <a:gd name="T13" fmla="*/ 136 h 446"/>
                  <a:gd name="T14" fmla="*/ 448 w 454"/>
                  <a:gd name="T15" fmla="*/ 178 h 446"/>
                  <a:gd name="T16" fmla="*/ 454 w 454"/>
                  <a:gd name="T17" fmla="*/ 222 h 446"/>
                  <a:gd name="T18" fmla="*/ 452 w 454"/>
                  <a:gd name="T19" fmla="*/ 246 h 446"/>
                  <a:gd name="T20" fmla="*/ 444 w 454"/>
                  <a:gd name="T21" fmla="*/ 290 h 446"/>
                  <a:gd name="T22" fmla="*/ 426 w 454"/>
                  <a:gd name="T23" fmla="*/ 330 h 446"/>
                  <a:gd name="T24" fmla="*/ 402 w 454"/>
                  <a:gd name="T25" fmla="*/ 364 h 446"/>
                  <a:gd name="T26" fmla="*/ 370 w 454"/>
                  <a:gd name="T27" fmla="*/ 394 h 446"/>
                  <a:gd name="T28" fmla="*/ 334 w 454"/>
                  <a:gd name="T29" fmla="*/ 418 h 446"/>
                  <a:gd name="T30" fmla="*/ 294 w 454"/>
                  <a:gd name="T31" fmla="*/ 436 h 446"/>
                  <a:gd name="T32" fmla="*/ 250 w 454"/>
                  <a:gd name="T33" fmla="*/ 444 h 446"/>
                  <a:gd name="T34" fmla="*/ 228 w 454"/>
                  <a:gd name="T35" fmla="*/ 446 h 446"/>
                  <a:gd name="T36" fmla="*/ 182 w 454"/>
                  <a:gd name="T37" fmla="*/ 442 h 446"/>
                  <a:gd name="T38" fmla="*/ 140 w 454"/>
                  <a:gd name="T39" fmla="*/ 428 h 446"/>
                  <a:gd name="T40" fmla="*/ 100 w 454"/>
                  <a:gd name="T41" fmla="*/ 408 h 446"/>
                  <a:gd name="T42" fmla="*/ 68 w 454"/>
                  <a:gd name="T43" fmla="*/ 380 h 446"/>
                  <a:gd name="T44" fmla="*/ 40 w 454"/>
                  <a:gd name="T45" fmla="*/ 348 h 446"/>
                  <a:gd name="T46" fmla="*/ 18 w 454"/>
                  <a:gd name="T47" fmla="*/ 310 h 446"/>
                  <a:gd name="T48" fmla="*/ 6 w 454"/>
                  <a:gd name="T49" fmla="*/ 268 h 446"/>
                  <a:gd name="T50" fmla="*/ 0 w 454"/>
                  <a:gd name="T51" fmla="*/ 222 h 446"/>
                  <a:gd name="T52" fmla="*/ 2 w 454"/>
                  <a:gd name="T53" fmla="*/ 200 h 446"/>
                  <a:gd name="T54" fmla="*/ 10 w 454"/>
                  <a:gd name="T55" fmla="*/ 156 h 446"/>
                  <a:gd name="T56" fmla="*/ 28 w 454"/>
                  <a:gd name="T57" fmla="*/ 116 h 446"/>
                  <a:gd name="T58" fmla="*/ 52 w 454"/>
                  <a:gd name="T59" fmla="*/ 82 h 446"/>
                  <a:gd name="T60" fmla="*/ 84 w 454"/>
                  <a:gd name="T61" fmla="*/ 50 h 446"/>
                  <a:gd name="T62" fmla="*/ 120 w 454"/>
                  <a:gd name="T63" fmla="*/ 26 h 446"/>
                  <a:gd name="T64" fmla="*/ 160 w 454"/>
                  <a:gd name="T65" fmla="*/ 10 h 446"/>
                  <a:gd name="T66" fmla="*/ 204 w 454"/>
                  <a:gd name="T67" fmla="*/ 2 h 446"/>
                  <a:gd name="T68" fmla="*/ 228 w 454"/>
                  <a:gd name="T69" fmla="*/ 0 h 44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454"/>
                  <a:gd name="T106" fmla="*/ 0 h 446"/>
                  <a:gd name="T107" fmla="*/ 454 w 454"/>
                  <a:gd name="T108" fmla="*/ 446 h 44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454" h="446">
                    <a:moveTo>
                      <a:pt x="228" y="0"/>
                    </a:moveTo>
                    <a:lnTo>
                      <a:pt x="228" y="0"/>
                    </a:lnTo>
                    <a:lnTo>
                      <a:pt x="250" y="2"/>
                    </a:lnTo>
                    <a:lnTo>
                      <a:pt x="272" y="4"/>
                    </a:lnTo>
                    <a:lnTo>
                      <a:pt x="294" y="10"/>
                    </a:lnTo>
                    <a:lnTo>
                      <a:pt x="316" y="18"/>
                    </a:lnTo>
                    <a:lnTo>
                      <a:pt x="334" y="26"/>
                    </a:lnTo>
                    <a:lnTo>
                      <a:pt x="354" y="38"/>
                    </a:lnTo>
                    <a:lnTo>
                      <a:pt x="370" y="50"/>
                    </a:lnTo>
                    <a:lnTo>
                      <a:pt x="388" y="66"/>
                    </a:lnTo>
                    <a:lnTo>
                      <a:pt x="402" y="82"/>
                    </a:lnTo>
                    <a:lnTo>
                      <a:pt x="414" y="98"/>
                    </a:lnTo>
                    <a:lnTo>
                      <a:pt x="426" y="116"/>
                    </a:lnTo>
                    <a:lnTo>
                      <a:pt x="436" y="136"/>
                    </a:lnTo>
                    <a:lnTo>
                      <a:pt x="444" y="156"/>
                    </a:lnTo>
                    <a:lnTo>
                      <a:pt x="448" y="178"/>
                    </a:lnTo>
                    <a:lnTo>
                      <a:pt x="452" y="200"/>
                    </a:lnTo>
                    <a:lnTo>
                      <a:pt x="454" y="222"/>
                    </a:lnTo>
                    <a:lnTo>
                      <a:pt x="452" y="246"/>
                    </a:lnTo>
                    <a:lnTo>
                      <a:pt x="448" y="268"/>
                    </a:lnTo>
                    <a:lnTo>
                      <a:pt x="444" y="290"/>
                    </a:lnTo>
                    <a:lnTo>
                      <a:pt x="436" y="310"/>
                    </a:lnTo>
                    <a:lnTo>
                      <a:pt x="426" y="330"/>
                    </a:lnTo>
                    <a:lnTo>
                      <a:pt x="414" y="348"/>
                    </a:lnTo>
                    <a:lnTo>
                      <a:pt x="402" y="364"/>
                    </a:lnTo>
                    <a:lnTo>
                      <a:pt x="388" y="380"/>
                    </a:lnTo>
                    <a:lnTo>
                      <a:pt x="370" y="394"/>
                    </a:lnTo>
                    <a:lnTo>
                      <a:pt x="354" y="408"/>
                    </a:lnTo>
                    <a:lnTo>
                      <a:pt x="334" y="418"/>
                    </a:lnTo>
                    <a:lnTo>
                      <a:pt x="316" y="428"/>
                    </a:lnTo>
                    <a:lnTo>
                      <a:pt x="294" y="436"/>
                    </a:lnTo>
                    <a:lnTo>
                      <a:pt x="272" y="442"/>
                    </a:lnTo>
                    <a:lnTo>
                      <a:pt x="250" y="444"/>
                    </a:lnTo>
                    <a:lnTo>
                      <a:pt x="228" y="446"/>
                    </a:lnTo>
                    <a:lnTo>
                      <a:pt x="204" y="444"/>
                    </a:lnTo>
                    <a:lnTo>
                      <a:pt x="182" y="442"/>
                    </a:lnTo>
                    <a:lnTo>
                      <a:pt x="160" y="436"/>
                    </a:lnTo>
                    <a:lnTo>
                      <a:pt x="140" y="428"/>
                    </a:lnTo>
                    <a:lnTo>
                      <a:pt x="120" y="418"/>
                    </a:lnTo>
                    <a:lnTo>
                      <a:pt x="100" y="408"/>
                    </a:lnTo>
                    <a:lnTo>
                      <a:pt x="84" y="394"/>
                    </a:lnTo>
                    <a:lnTo>
                      <a:pt x="68" y="380"/>
                    </a:lnTo>
                    <a:lnTo>
                      <a:pt x="52" y="364"/>
                    </a:lnTo>
                    <a:lnTo>
                      <a:pt x="40" y="348"/>
                    </a:lnTo>
                    <a:lnTo>
                      <a:pt x="28" y="330"/>
                    </a:lnTo>
                    <a:lnTo>
                      <a:pt x="18" y="310"/>
                    </a:lnTo>
                    <a:lnTo>
                      <a:pt x="10" y="290"/>
                    </a:lnTo>
                    <a:lnTo>
                      <a:pt x="6" y="268"/>
                    </a:lnTo>
                    <a:lnTo>
                      <a:pt x="2" y="246"/>
                    </a:lnTo>
                    <a:lnTo>
                      <a:pt x="0" y="222"/>
                    </a:lnTo>
                    <a:lnTo>
                      <a:pt x="2" y="200"/>
                    </a:lnTo>
                    <a:lnTo>
                      <a:pt x="6" y="178"/>
                    </a:lnTo>
                    <a:lnTo>
                      <a:pt x="10" y="156"/>
                    </a:lnTo>
                    <a:lnTo>
                      <a:pt x="18" y="136"/>
                    </a:lnTo>
                    <a:lnTo>
                      <a:pt x="28" y="116"/>
                    </a:lnTo>
                    <a:lnTo>
                      <a:pt x="40" y="98"/>
                    </a:lnTo>
                    <a:lnTo>
                      <a:pt x="52" y="82"/>
                    </a:lnTo>
                    <a:lnTo>
                      <a:pt x="68" y="66"/>
                    </a:lnTo>
                    <a:lnTo>
                      <a:pt x="84" y="50"/>
                    </a:lnTo>
                    <a:lnTo>
                      <a:pt x="100" y="38"/>
                    </a:lnTo>
                    <a:lnTo>
                      <a:pt x="120" y="26"/>
                    </a:lnTo>
                    <a:lnTo>
                      <a:pt x="140" y="18"/>
                    </a:lnTo>
                    <a:lnTo>
                      <a:pt x="160" y="10"/>
                    </a:lnTo>
                    <a:lnTo>
                      <a:pt x="182" y="4"/>
                    </a:lnTo>
                    <a:lnTo>
                      <a:pt x="204" y="2"/>
                    </a:lnTo>
                    <a:lnTo>
                      <a:pt x="228" y="0"/>
                    </a:lnTo>
                    <a:close/>
                  </a:path>
                </a:pathLst>
              </a:custGeom>
              <a:solidFill>
                <a:srgbClr val="FFB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9" name="Freeform 35"/>
              <p:cNvSpPr>
                <a:spLocks/>
              </p:cNvSpPr>
              <p:nvPr/>
            </p:nvSpPr>
            <p:spPr bwMode="auto">
              <a:xfrm>
                <a:off x="2661" y="1926"/>
                <a:ext cx="456" cy="448"/>
              </a:xfrm>
              <a:custGeom>
                <a:avLst/>
                <a:gdLst>
                  <a:gd name="T0" fmla="*/ 228 w 456"/>
                  <a:gd name="T1" fmla="*/ 0 h 448"/>
                  <a:gd name="T2" fmla="*/ 274 w 456"/>
                  <a:gd name="T3" fmla="*/ 6 h 448"/>
                  <a:gd name="T4" fmla="*/ 316 w 456"/>
                  <a:gd name="T5" fmla="*/ 18 h 448"/>
                  <a:gd name="T6" fmla="*/ 356 w 456"/>
                  <a:gd name="T7" fmla="*/ 38 h 448"/>
                  <a:gd name="T8" fmla="*/ 390 w 456"/>
                  <a:gd name="T9" fmla="*/ 66 h 448"/>
                  <a:gd name="T10" fmla="*/ 416 w 456"/>
                  <a:gd name="T11" fmla="*/ 100 h 448"/>
                  <a:gd name="T12" fmla="*/ 438 w 456"/>
                  <a:gd name="T13" fmla="*/ 138 h 448"/>
                  <a:gd name="T14" fmla="*/ 452 w 456"/>
                  <a:gd name="T15" fmla="*/ 180 h 448"/>
                  <a:gd name="T16" fmla="*/ 456 w 456"/>
                  <a:gd name="T17" fmla="*/ 224 h 448"/>
                  <a:gd name="T18" fmla="*/ 454 w 456"/>
                  <a:gd name="T19" fmla="*/ 248 h 448"/>
                  <a:gd name="T20" fmla="*/ 446 w 456"/>
                  <a:gd name="T21" fmla="*/ 292 h 448"/>
                  <a:gd name="T22" fmla="*/ 428 w 456"/>
                  <a:gd name="T23" fmla="*/ 332 h 448"/>
                  <a:gd name="T24" fmla="*/ 404 w 456"/>
                  <a:gd name="T25" fmla="*/ 366 h 448"/>
                  <a:gd name="T26" fmla="*/ 372 w 456"/>
                  <a:gd name="T27" fmla="*/ 398 h 448"/>
                  <a:gd name="T28" fmla="*/ 336 w 456"/>
                  <a:gd name="T29" fmla="*/ 422 h 448"/>
                  <a:gd name="T30" fmla="*/ 296 w 456"/>
                  <a:gd name="T31" fmla="*/ 438 h 448"/>
                  <a:gd name="T32" fmla="*/ 252 w 456"/>
                  <a:gd name="T33" fmla="*/ 448 h 448"/>
                  <a:gd name="T34" fmla="*/ 228 w 456"/>
                  <a:gd name="T35" fmla="*/ 448 h 448"/>
                  <a:gd name="T36" fmla="*/ 182 w 456"/>
                  <a:gd name="T37" fmla="*/ 444 h 448"/>
                  <a:gd name="T38" fmla="*/ 140 w 456"/>
                  <a:gd name="T39" fmla="*/ 430 h 448"/>
                  <a:gd name="T40" fmla="*/ 102 w 456"/>
                  <a:gd name="T41" fmla="*/ 410 h 448"/>
                  <a:gd name="T42" fmla="*/ 68 w 456"/>
                  <a:gd name="T43" fmla="*/ 382 h 448"/>
                  <a:gd name="T44" fmla="*/ 40 w 456"/>
                  <a:gd name="T45" fmla="*/ 350 h 448"/>
                  <a:gd name="T46" fmla="*/ 18 w 456"/>
                  <a:gd name="T47" fmla="*/ 312 h 448"/>
                  <a:gd name="T48" fmla="*/ 6 w 456"/>
                  <a:gd name="T49" fmla="*/ 270 h 448"/>
                  <a:gd name="T50" fmla="*/ 0 w 456"/>
                  <a:gd name="T51" fmla="*/ 224 h 448"/>
                  <a:gd name="T52" fmla="*/ 2 w 456"/>
                  <a:gd name="T53" fmla="*/ 202 h 448"/>
                  <a:gd name="T54" fmla="*/ 12 w 456"/>
                  <a:gd name="T55" fmla="*/ 158 h 448"/>
                  <a:gd name="T56" fmla="*/ 28 w 456"/>
                  <a:gd name="T57" fmla="*/ 118 h 448"/>
                  <a:gd name="T58" fmla="*/ 52 w 456"/>
                  <a:gd name="T59" fmla="*/ 82 h 448"/>
                  <a:gd name="T60" fmla="*/ 84 w 456"/>
                  <a:gd name="T61" fmla="*/ 52 h 448"/>
                  <a:gd name="T62" fmla="*/ 120 w 456"/>
                  <a:gd name="T63" fmla="*/ 28 h 448"/>
                  <a:gd name="T64" fmla="*/ 160 w 456"/>
                  <a:gd name="T65" fmla="*/ 10 h 448"/>
                  <a:gd name="T66" fmla="*/ 206 w 456"/>
                  <a:gd name="T67" fmla="*/ 2 h 448"/>
                  <a:gd name="T68" fmla="*/ 228 w 456"/>
                  <a:gd name="T69" fmla="*/ 0 h 448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456"/>
                  <a:gd name="T106" fmla="*/ 0 h 448"/>
                  <a:gd name="T107" fmla="*/ 456 w 456"/>
                  <a:gd name="T108" fmla="*/ 448 h 448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456" h="448">
                    <a:moveTo>
                      <a:pt x="228" y="0"/>
                    </a:moveTo>
                    <a:lnTo>
                      <a:pt x="228" y="0"/>
                    </a:lnTo>
                    <a:lnTo>
                      <a:pt x="252" y="2"/>
                    </a:lnTo>
                    <a:lnTo>
                      <a:pt x="274" y="6"/>
                    </a:lnTo>
                    <a:lnTo>
                      <a:pt x="296" y="10"/>
                    </a:lnTo>
                    <a:lnTo>
                      <a:pt x="316" y="18"/>
                    </a:lnTo>
                    <a:lnTo>
                      <a:pt x="336" y="28"/>
                    </a:lnTo>
                    <a:lnTo>
                      <a:pt x="356" y="38"/>
                    </a:lnTo>
                    <a:lnTo>
                      <a:pt x="372" y="52"/>
                    </a:lnTo>
                    <a:lnTo>
                      <a:pt x="390" y="66"/>
                    </a:lnTo>
                    <a:lnTo>
                      <a:pt x="404" y="82"/>
                    </a:lnTo>
                    <a:lnTo>
                      <a:pt x="416" y="100"/>
                    </a:lnTo>
                    <a:lnTo>
                      <a:pt x="428" y="118"/>
                    </a:lnTo>
                    <a:lnTo>
                      <a:pt x="438" y="138"/>
                    </a:lnTo>
                    <a:lnTo>
                      <a:pt x="446" y="158"/>
                    </a:lnTo>
                    <a:lnTo>
                      <a:pt x="452" y="180"/>
                    </a:lnTo>
                    <a:lnTo>
                      <a:pt x="454" y="202"/>
                    </a:lnTo>
                    <a:lnTo>
                      <a:pt x="456" y="224"/>
                    </a:lnTo>
                    <a:lnTo>
                      <a:pt x="454" y="248"/>
                    </a:lnTo>
                    <a:lnTo>
                      <a:pt x="452" y="270"/>
                    </a:lnTo>
                    <a:lnTo>
                      <a:pt x="446" y="292"/>
                    </a:lnTo>
                    <a:lnTo>
                      <a:pt x="438" y="312"/>
                    </a:lnTo>
                    <a:lnTo>
                      <a:pt x="428" y="332"/>
                    </a:lnTo>
                    <a:lnTo>
                      <a:pt x="416" y="350"/>
                    </a:lnTo>
                    <a:lnTo>
                      <a:pt x="404" y="366"/>
                    </a:lnTo>
                    <a:lnTo>
                      <a:pt x="390" y="382"/>
                    </a:lnTo>
                    <a:lnTo>
                      <a:pt x="372" y="398"/>
                    </a:lnTo>
                    <a:lnTo>
                      <a:pt x="356" y="410"/>
                    </a:lnTo>
                    <a:lnTo>
                      <a:pt x="336" y="422"/>
                    </a:lnTo>
                    <a:lnTo>
                      <a:pt x="316" y="430"/>
                    </a:lnTo>
                    <a:lnTo>
                      <a:pt x="296" y="438"/>
                    </a:lnTo>
                    <a:lnTo>
                      <a:pt x="274" y="444"/>
                    </a:lnTo>
                    <a:lnTo>
                      <a:pt x="252" y="448"/>
                    </a:lnTo>
                    <a:lnTo>
                      <a:pt x="228" y="448"/>
                    </a:lnTo>
                    <a:lnTo>
                      <a:pt x="206" y="448"/>
                    </a:lnTo>
                    <a:lnTo>
                      <a:pt x="182" y="444"/>
                    </a:lnTo>
                    <a:lnTo>
                      <a:pt x="160" y="438"/>
                    </a:lnTo>
                    <a:lnTo>
                      <a:pt x="140" y="430"/>
                    </a:lnTo>
                    <a:lnTo>
                      <a:pt x="120" y="422"/>
                    </a:lnTo>
                    <a:lnTo>
                      <a:pt x="102" y="410"/>
                    </a:lnTo>
                    <a:lnTo>
                      <a:pt x="84" y="398"/>
                    </a:lnTo>
                    <a:lnTo>
                      <a:pt x="68" y="382"/>
                    </a:lnTo>
                    <a:lnTo>
                      <a:pt x="52" y="366"/>
                    </a:lnTo>
                    <a:lnTo>
                      <a:pt x="40" y="350"/>
                    </a:lnTo>
                    <a:lnTo>
                      <a:pt x="28" y="332"/>
                    </a:lnTo>
                    <a:lnTo>
                      <a:pt x="18" y="312"/>
                    </a:lnTo>
                    <a:lnTo>
                      <a:pt x="12" y="292"/>
                    </a:lnTo>
                    <a:lnTo>
                      <a:pt x="6" y="270"/>
                    </a:lnTo>
                    <a:lnTo>
                      <a:pt x="2" y="248"/>
                    </a:lnTo>
                    <a:lnTo>
                      <a:pt x="0" y="224"/>
                    </a:lnTo>
                    <a:lnTo>
                      <a:pt x="2" y="202"/>
                    </a:lnTo>
                    <a:lnTo>
                      <a:pt x="6" y="180"/>
                    </a:lnTo>
                    <a:lnTo>
                      <a:pt x="12" y="158"/>
                    </a:lnTo>
                    <a:lnTo>
                      <a:pt x="18" y="138"/>
                    </a:lnTo>
                    <a:lnTo>
                      <a:pt x="28" y="118"/>
                    </a:lnTo>
                    <a:lnTo>
                      <a:pt x="40" y="100"/>
                    </a:lnTo>
                    <a:lnTo>
                      <a:pt x="52" y="82"/>
                    </a:lnTo>
                    <a:lnTo>
                      <a:pt x="68" y="66"/>
                    </a:lnTo>
                    <a:lnTo>
                      <a:pt x="84" y="52"/>
                    </a:lnTo>
                    <a:lnTo>
                      <a:pt x="102" y="38"/>
                    </a:lnTo>
                    <a:lnTo>
                      <a:pt x="120" y="28"/>
                    </a:lnTo>
                    <a:lnTo>
                      <a:pt x="140" y="18"/>
                    </a:lnTo>
                    <a:lnTo>
                      <a:pt x="160" y="10"/>
                    </a:lnTo>
                    <a:lnTo>
                      <a:pt x="182" y="6"/>
                    </a:lnTo>
                    <a:lnTo>
                      <a:pt x="206" y="2"/>
                    </a:lnTo>
                    <a:lnTo>
                      <a:pt x="228" y="0"/>
                    </a:lnTo>
                    <a:close/>
                  </a:path>
                </a:pathLst>
              </a:custGeom>
              <a:solidFill>
                <a:srgbClr val="FFA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0" name="Freeform 36"/>
              <p:cNvSpPr>
                <a:spLocks/>
              </p:cNvSpPr>
              <p:nvPr/>
            </p:nvSpPr>
            <p:spPr bwMode="auto">
              <a:xfrm>
                <a:off x="2661" y="1926"/>
                <a:ext cx="456" cy="450"/>
              </a:xfrm>
              <a:custGeom>
                <a:avLst/>
                <a:gdLst>
                  <a:gd name="T0" fmla="*/ 228 w 456"/>
                  <a:gd name="T1" fmla="*/ 0 h 450"/>
                  <a:gd name="T2" fmla="*/ 274 w 456"/>
                  <a:gd name="T3" fmla="*/ 4 h 450"/>
                  <a:gd name="T4" fmla="*/ 316 w 456"/>
                  <a:gd name="T5" fmla="*/ 16 h 450"/>
                  <a:gd name="T6" fmla="*/ 356 w 456"/>
                  <a:gd name="T7" fmla="*/ 38 h 450"/>
                  <a:gd name="T8" fmla="*/ 390 w 456"/>
                  <a:gd name="T9" fmla="*/ 66 h 450"/>
                  <a:gd name="T10" fmla="*/ 418 w 456"/>
                  <a:gd name="T11" fmla="*/ 98 h 450"/>
                  <a:gd name="T12" fmla="*/ 438 w 456"/>
                  <a:gd name="T13" fmla="*/ 136 h 450"/>
                  <a:gd name="T14" fmla="*/ 452 w 456"/>
                  <a:gd name="T15" fmla="*/ 178 h 450"/>
                  <a:gd name="T16" fmla="*/ 456 w 456"/>
                  <a:gd name="T17" fmla="*/ 224 h 450"/>
                  <a:gd name="T18" fmla="*/ 456 w 456"/>
                  <a:gd name="T19" fmla="*/ 248 h 450"/>
                  <a:gd name="T20" fmla="*/ 446 w 456"/>
                  <a:gd name="T21" fmla="*/ 292 h 450"/>
                  <a:gd name="T22" fmla="*/ 428 w 456"/>
                  <a:gd name="T23" fmla="*/ 332 h 450"/>
                  <a:gd name="T24" fmla="*/ 404 w 456"/>
                  <a:gd name="T25" fmla="*/ 368 h 450"/>
                  <a:gd name="T26" fmla="*/ 372 w 456"/>
                  <a:gd name="T27" fmla="*/ 398 h 450"/>
                  <a:gd name="T28" fmla="*/ 336 w 456"/>
                  <a:gd name="T29" fmla="*/ 422 h 450"/>
                  <a:gd name="T30" fmla="*/ 296 w 456"/>
                  <a:gd name="T31" fmla="*/ 440 h 450"/>
                  <a:gd name="T32" fmla="*/ 252 w 456"/>
                  <a:gd name="T33" fmla="*/ 448 h 450"/>
                  <a:gd name="T34" fmla="*/ 228 w 456"/>
                  <a:gd name="T35" fmla="*/ 450 h 450"/>
                  <a:gd name="T36" fmla="*/ 182 w 456"/>
                  <a:gd name="T37" fmla="*/ 444 h 450"/>
                  <a:gd name="T38" fmla="*/ 138 w 456"/>
                  <a:gd name="T39" fmla="*/ 432 h 450"/>
                  <a:gd name="T40" fmla="*/ 100 w 456"/>
                  <a:gd name="T41" fmla="*/ 410 h 450"/>
                  <a:gd name="T42" fmla="*/ 66 w 456"/>
                  <a:gd name="T43" fmla="*/ 384 h 450"/>
                  <a:gd name="T44" fmla="*/ 38 w 456"/>
                  <a:gd name="T45" fmla="*/ 350 h 450"/>
                  <a:gd name="T46" fmla="*/ 18 w 456"/>
                  <a:gd name="T47" fmla="*/ 312 h 450"/>
                  <a:gd name="T48" fmla="*/ 4 w 456"/>
                  <a:gd name="T49" fmla="*/ 270 h 450"/>
                  <a:gd name="T50" fmla="*/ 0 w 456"/>
                  <a:gd name="T51" fmla="*/ 224 h 450"/>
                  <a:gd name="T52" fmla="*/ 0 w 456"/>
                  <a:gd name="T53" fmla="*/ 202 h 450"/>
                  <a:gd name="T54" fmla="*/ 10 w 456"/>
                  <a:gd name="T55" fmla="*/ 158 h 450"/>
                  <a:gd name="T56" fmla="*/ 26 w 456"/>
                  <a:gd name="T57" fmla="*/ 118 h 450"/>
                  <a:gd name="T58" fmla="*/ 52 w 456"/>
                  <a:gd name="T59" fmla="*/ 82 h 450"/>
                  <a:gd name="T60" fmla="*/ 82 w 456"/>
                  <a:gd name="T61" fmla="*/ 50 h 450"/>
                  <a:gd name="T62" fmla="*/ 118 w 456"/>
                  <a:gd name="T63" fmla="*/ 26 h 450"/>
                  <a:gd name="T64" fmla="*/ 160 w 456"/>
                  <a:gd name="T65" fmla="*/ 10 h 450"/>
                  <a:gd name="T66" fmla="*/ 204 w 456"/>
                  <a:gd name="T67" fmla="*/ 0 h 450"/>
                  <a:gd name="T68" fmla="*/ 228 w 456"/>
                  <a:gd name="T69" fmla="*/ 0 h 45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456"/>
                  <a:gd name="T106" fmla="*/ 0 h 450"/>
                  <a:gd name="T107" fmla="*/ 456 w 456"/>
                  <a:gd name="T108" fmla="*/ 450 h 450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456" h="450">
                    <a:moveTo>
                      <a:pt x="228" y="0"/>
                    </a:moveTo>
                    <a:lnTo>
                      <a:pt x="228" y="0"/>
                    </a:lnTo>
                    <a:lnTo>
                      <a:pt x="252" y="0"/>
                    </a:lnTo>
                    <a:lnTo>
                      <a:pt x="274" y="4"/>
                    </a:lnTo>
                    <a:lnTo>
                      <a:pt x="296" y="10"/>
                    </a:lnTo>
                    <a:lnTo>
                      <a:pt x="316" y="16"/>
                    </a:lnTo>
                    <a:lnTo>
                      <a:pt x="336" y="26"/>
                    </a:lnTo>
                    <a:lnTo>
                      <a:pt x="356" y="38"/>
                    </a:lnTo>
                    <a:lnTo>
                      <a:pt x="372" y="50"/>
                    </a:lnTo>
                    <a:lnTo>
                      <a:pt x="390" y="66"/>
                    </a:lnTo>
                    <a:lnTo>
                      <a:pt x="404" y="82"/>
                    </a:lnTo>
                    <a:lnTo>
                      <a:pt x="418" y="98"/>
                    </a:lnTo>
                    <a:lnTo>
                      <a:pt x="428" y="118"/>
                    </a:lnTo>
                    <a:lnTo>
                      <a:pt x="438" y="136"/>
                    </a:lnTo>
                    <a:lnTo>
                      <a:pt x="446" y="158"/>
                    </a:lnTo>
                    <a:lnTo>
                      <a:pt x="452" y="178"/>
                    </a:lnTo>
                    <a:lnTo>
                      <a:pt x="456" y="202"/>
                    </a:lnTo>
                    <a:lnTo>
                      <a:pt x="456" y="224"/>
                    </a:lnTo>
                    <a:lnTo>
                      <a:pt x="456" y="248"/>
                    </a:lnTo>
                    <a:lnTo>
                      <a:pt x="452" y="270"/>
                    </a:lnTo>
                    <a:lnTo>
                      <a:pt x="446" y="292"/>
                    </a:lnTo>
                    <a:lnTo>
                      <a:pt x="438" y="312"/>
                    </a:lnTo>
                    <a:lnTo>
                      <a:pt x="428" y="332"/>
                    </a:lnTo>
                    <a:lnTo>
                      <a:pt x="418" y="350"/>
                    </a:lnTo>
                    <a:lnTo>
                      <a:pt x="404" y="368"/>
                    </a:lnTo>
                    <a:lnTo>
                      <a:pt x="390" y="384"/>
                    </a:lnTo>
                    <a:lnTo>
                      <a:pt x="372" y="398"/>
                    </a:lnTo>
                    <a:lnTo>
                      <a:pt x="356" y="410"/>
                    </a:lnTo>
                    <a:lnTo>
                      <a:pt x="336" y="422"/>
                    </a:lnTo>
                    <a:lnTo>
                      <a:pt x="316" y="432"/>
                    </a:lnTo>
                    <a:lnTo>
                      <a:pt x="296" y="440"/>
                    </a:lnTo>
                    <a:lnTo>
                      <a:pt x="274" y="444"/>
                    </a:lnTo>
                    <a:lnTo>
                      <a:pt x="252" y="448"/>
                    </a:lnTo>
                    <a:lnTo>
                      <a:pt x="228" y="450"/>
                    </a:lnTo>
                    <a:lnTo>
                      <a:pt x="204" y="448"/>
                    </a:lnTo>
                    <a:lnTo>
                      <a:pt x="182" y="444"/>
                    </a:lnTo>
                    <a:lnTo>
                      <a:pt x="160" y="440"/>
                    </a:lnTo>
                    <a:lnTo>
                      <a:pt x="138" y="432"/>
                    </a:lnTo>
                    <a:lnTo>
                      <a:pt x="118" y="422"/>
                    </a:lnTo>
                    <a:lnTo>
                      <a:pt x="100" y="410"/>
                    </a:lnTo>
                    <a:lnTo>
                      <a:pt x="82" y="398"/>
                    </a:lnTo>
                    <a:lnTo>
                      <a:pt x="66" y="384"/>
                    </a:lnTo>
                    <a:lnTo>
                      <a:pt x="52" y="368"/>
                    </a:lnTo>
                    <a:lnTo>
                      <a:pt x="38" y="350"/>
                    </a:lnTo>
                    <a:lnTo>
                      <a:pt x="26" y="332"/>
                    </a:lnTo>
                    <a:lnTo>
                      <a:pt x="18" y="312"/>
                    </a:lnTo>
                    <a:lnTo>
                      <a:pt x="10" y="292"/>
                    </a:lnTo>
                    <a:lnTo>
                      <a:pt x="4" y="270"/>
                    </a:lnTo>
                    <a:lnTo>
                      <a:pt x="0" y="248"/>
                    </a:lnTo>
                    <a:lnTo>
                      <a:pt x="0" y="224"/>
                    </a:lnTo>
                    <a:lnTo>
                      <a:pt x="0" y="202"/>
                    </a:lnTo>
                    <a:lnTo>
                      <a:pt x="4" y="178"/>
                    </a:lnTo>
                    <a:lnTo>
                      <a:pt x="10" y="158"/>
                    </a:lnTo>
                    <a:lnTo>
                      <a:pt x="18" y="136"/>
                    </a:lnTo>
                    <a:lnTo>
                      <a:pt x="26" y="118"/>
                    </a:lnTo>
                    <a:lnTo>
                      <a:pt x="38" y="98"/>
                    </a:lnTo>
                    <a:lnTo>
                      <a:pt x="52" y="82"/>
                    </a:lnTo>
                    <a:lnTo>
                      <a:pt x="66" y="66"/>
                    </a:lnTo>
                    <a:lnTo>
                      <a:pt x="82" y="50"/>
                    </a:lnTo>
                    <a:lnTo>
                      <a:pt x="100" y="38"/>
                    </a:lnTo>
                    <a:lnTo>
                      <a:pt x="118" y="26"/>
                    </a:lnTo>
                    <a:lnTo>
                      <a:pt x="138" y="16"/>
                    </a:lnTo>
                    <a:lnTo>
                      <a:pt x="160" y="10"/>
                    </a:lnTo>
                    <a:lnTo>
                      <a:pt x="182" y="4"/>
                    </a:lnTo>
                    <a:lnTo>
                      <a:pt x="204" y="0"/>
                    </a:lnTo>
                    <a:lnTo>
                      <a:pt x="228" y="0"/>
                    </a:lnTo>
                    <a:close/>
                  </a:path>
                </a:pathLst>
              </a:custGeom>
              <a:solidFill>
                <a:srgbClr val="FF9E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1" name="Freeform 37"/>
              <p:cNvSpPr>
                <a:spLocks/>
              </p:cNvSpPr>
              <p:nvPr/>
            </p:nvSpPr>
            <p:spPr bwMode="auto">
              <a:xfrm>
                <a:off x="2659" y="1924"/>
                <a:ext cx="458" cy="452"/>
              </a:xfrm>
              <a:custGeom>
                <a:avLst/>
                <a:gdLst>
                  <a:gd name="T0" fmla="*/ 230 w 458"/>
                  <a:gd name="T1" fmla="*/ 0 h 452"/>
                  <a:gd name="T2" fmla="*/ 276 w 458"/>
                  <a:gd name="T3" fmla="*/ 4 h 452"/>
                  <a:gd name="T4" fmla="*/ 318 w 458"/>
                  <a:gd name="T5" fmla="*/ 18 h 452"/>
                  <a:gd name="T6" fmla="*/ 358 w 458"/>
                  <a:gd name="T7" fmla="*/ 38 h 452"/>
                  <a:gd name="T8" fmla="*/ 392 w 458"/>
                  <a:gd name="T9" fmla="*/ 66 h 452"/>
                  <a:gd name="T10" fmla="*/ 420 w 458"/>
                  <a:gd name="T11" fmla="*/ 100 h 452"/>
                  <a:gd name="T12" fmla="*/ 440 w 458"/>
                  <a:gd name="T13" fmla="*/ 138 h 452"/>
                  <a:gd name="T14" fmla="*/ 454 w 458"/>
                  <a:gd name="T15" fmla="*/ 180 h 452"/>
                  <a:gd name="T16" fmla="*/ 458 w 458"/>
                  <a:gd name="T17" fmla="*/ 226 h 452"/>
                  <a:gd name="T18" fmla="*/ 458 w 458"/>
                  <a:gd name="T19" fmla="*/ 248 h 452"/>
                  <a:gd name="T20" fmla="*/ 448 w 458"/>
                  <a:gd name="T21" fmla="*/ 292 h 452"/>
                  <a:gd name="T22" fmla="*/ 430 w 458"/>
                  <a:gd name="T23" fmla="*/ 334 h 452"/>
                  <a:gd name="T24" fmla="*/ 406 w 458"/>
                  <a:gd name="T25" fmla="*/ 370 h 452"/>
                  <a:gd name="T26" fmla="*/ 374 w 458"/>
                  <a:gd name="T27" fmla="*/ 400 h 452"/>
                  <a:gd name="T28" fmla="*/ 338 w 458"/>
                  <a:gd name="T29" fmla="*/ 424 h 452"/>
                  <a:gd name="T30" fmla="*/ 298 w 458"/>
                  <a:gd name="T31" fmla="*/ 442 h 452"/>
                  <a:gd name="T32" fmla="*/ 252 w 458"/>
                  <a:gd name="T33" fmla="*/ 450 h 452"/>
                  <a:gd name="T34" fmla="*/ 230 w 458"/>
                  <a:gd name="T35" fmla="*/ 452 h 452"/>
                  <a:gd name="T36" fmla="*/ 182 w 458"/>
                  <a:gd name="T37" fmla="*/ 448 h 452"/>
                  <a:gd name="T38" fmla="*/ 140 w 458"/>
                  <a:gd name="T39" fmla="*/ 434 h 452"/>
                  <a:gd name="T40" fmla="*/ 100 w 458"/>
                  <a:gd name="T41" fmla="*/ 414 h 452"/>
                  <a:gd name="T42" fmla="*/ 66 w 458"/>
                  <a:gd name="T43" fmla="*/ 386 h 452"/>
                  <a:gd name="T44" fmla="*/ 38 w 458"/>
                  <a:gd name="T45" fmla="*/ 352 h 452"/>
                  <a:gd name="T46" fmla="*/ 18 w 458"/>
                  <a:gd name="T47" fmla="*/ 314 h 452"/>
                  <a:gd name="T48" fmla="*/ 4 w 458"/>
                  <a:gd name="T49" fmla="*/ 272 h 452"/>
                  <a:gd name="T50" fmla="*/ 0 w 458"/>
                  <a:gd name="T51" fmla="*/ 226 h 452"/>
                  <a:gd name="T52" fmla="*/ 0 w 458"/>
                  <a:gd name="T53" fmla="*/ 202 h 452"/>
                  <a:gd name="T54" fmla="*/ 10 w 458"/>
                  <a:gd name="T55" fmla="*/ 158 h 452"/>
                  <a:gd name="T56" fmla="*/ 28 w 458"/>
                  <a:gd name="T57" fmla="*/ 118 h 452"/>
                  <a:gd name="T58" fmla="*/ 52 w 458"/>
                  <a:gd name="T59" fmla="*/ 82 h 452"/>
                  <a:gd name="T60" fmla="*/ 84 w 458"/>
                  <a:gd name="T61" fmla="*/ 52 h 452"/>
                  <a:gd name="T62" fmla="*/ 120 w 458"/>
                  <a:gd name="T63" fmla="*/ 26 h 452"/>
                  <a:gd name="T64" fmla="*/ 160 w 458"/>
                  <a:gd name="T65" fmla="*/ 10 h 452"/>
                  <a:gd name="T66" fmla="*/ 206 w 458"/>
                  <a:gd name="T67" fmla="*/ 0 h 452"/>
                  <a:gd name="T68" fmla="*/ 230 w 458"/>
                  <a:gd name="T69" fmla="*/ 0 h 45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458"/>
                  <a:gd name="T106" fmla="*/ 0 h 452"/>
                  <a:gd name="T107" fmla="*/ 458 w 458"/>
                  <a:gd name="T108" fmla="*/ 452 h 45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458" h="452">
                    <a:moveTo>
                      <a:pt x="230" y="0"/>
                    </a:moveTo>
                    <a:lnTo>
                      <a:pt x="230" y="0"/>
                    </a:lnTo>
                    <a:lnTo>
                      <a:pt x="252" y="0"/>
                    </a:lnTo>
                    <a:lnTo>
                      <a:pt x="276" y="4"/>
                    </a:lnTo>
                    <a:lnTo>
                      <a:pt x="298" y="10"/>
                    </a:lnTo>
                    <a:lnTo>
                      <a:pt x="318" y="18"/>
                    </a:lnTo>
                    <a:lnTo>
                      <a:pt x="338" y="26"/>
                    </a:lnTo>
                    <a:lnTo>
                      <a:pt x="358" y="38"/>
                    </a:lnTo>
                    <a:lnTo>
                      <a:pt x="374" y="52"/>
                    </a:lnTo>
                    <a:lnTo>
                      <a:pt x="392" y="66"/>
                    </a:lnTo>
                    <a:lnTo>
                      <a:pt x="406" y="82"/>
                    </a:lnTo>
                    <a:lnTo>
                      <a:pt x="420" y="100"/>
                    </a:lnTo>
                    <a:lnTo>
                      <a:pt x="430" y="118"/>
                    </a:lnTo>
                    <a:lnTo>
                      <a:pt x="440" y="138"/>
                    </a:lnTo>
                    <a:lnTo>
                      <a:pt x="448" y="158"/>
                    </a:lnTo>
                    <a:lnTo>
                      <a:pt x="454" y="180"/>
                    </a:lnTo>
                    <a:lnTo>
                      <a:pt x="458" y="202"/>
                    </a:lnTo>
                    <a:lnTo>
                      <a:pt x="458" y="226"/>
                    </a:lnTo>
                    <a:lnTo>
                      <a:pt x="458" y="248"/>
                    </a:lnTo>
                    <a:lnTo>
                      <a:pt x="454" y="272"/>
                    </a:lnTo>
                    <a:lnTo>
                      <a:pt x="448" y="292"/>
                    </a:lnTo>
                    <a:lnTo>
                      <a:pt x="440" y="314"/>
                    </a:lnTo>
                    <a:lnTo>
                      <a:pt x="430" y="334"/>
                    </a:lnTo>
                    <a:lnTo>
                      <a:pt x="420" y="352"/>
                    </a:lnTo>
                    <a:lnTo>
                      <a:pt x="406" y="370"/>
                    </a:lnTo>
                    <a:lnTo>
                      <a:pt x="392" y="386"/>
                    </a:lnTo>
                    <a:lnTo>
                      <a:pt x="374" y="400"/>
                    </a:lnTo>
                    <a:lnTo>
                      <a:pt x="358" y="414"/>
                    </a:lnTo>
                    <a:lnTo>
                      <a:pt x="338" y="424"/>
                    </a:lnTo>
                    <a:lnTo>
                      <a:pt x="318" y="434"/>
                    </a:lnTo>
                    <a:lnTo>
                      <a:pt x="298" y="442"/>
                    </a:lnTo>
                    <a:lnTo>
                      <a:pt x="276" y="448"/>
                    </a:lnTo>
                    <a:lnTo>
                      <a:pt x="252" y="450"/>
                    </a:lnTo>
                    <a:lnTo>
                      <a:pt x="230" y="452"/>
                    </a:lnTo>
                    <a:lnTo>
                      <a:pt x="206" y="450"/>
                    </a:lnTo>
                    <a:lnTo>
                      <a:pt x="182" y="448"/>
                    </a:lnTo>
                    <a:lnTo>
                      <a:pt x="160" y="442"/>
                    </a:lnTo>
                    <a:lnTo>
                      <a:pt x="140" y="434"/>
                    </a:lnTo>
                    <a:lnTo>
                      <a:pt x="120" y="424"/>
                    </a:lnTo>
                    <a:lnTo>
                      <a:pt x="100" y="414"/>
                    </a:lnTo>
                    <a:lnTo>
                      <a:pt x="84" y="400"/>
                    </a:lnTo>
                    <a:lnTo>
                      <a:pt x="66" y="386"/>
                    </a:lnTo>
                    <a:lnTo>
                      <a:pt x="52" y="370"/>
                    </a:lnTo>
                    <a:lnTo>
                      <a:pt x="38" y="352"/>
                    </a:lnTo>
                    <a:lnTo>
                      <a:pt x="28" y="334"/>
                    </a:lnTo>
                    <a:lnTo>
                      <a:pt x="18" y="314"/>
                    </a:lnTo>
                    <a:lnTo>
                      <a:pt x="10" y="292"/>
                    </a:lnTo>
                    <a:lnTo>
                      <a:pt x="4" y="272"/>
                    </a:lnTo>
                    <a:lnTo>
                      <a:pt x="0" y="248"/>
                    </a:lnTo>
                    <a:lnTo>
                      <a:pt x="0" y="226"/>
                    </a:lnTo>
                    <a:lnTo>
                      <a:pt x="0" y="202"/>
                    </a:lnTo>
                    <a:lnTo>
                      <a:pt x="4" y="180"/>
                    </a:lnTo>
                    <a:lnTo>
                      <a:pt x="10" y="158"/>
                    </a:lnTo>
                    <a:lnTo>
                      <a:pt x="18" y="138"/>
                    </a:lnTo>
                    <a:lnTo>
                      <a:pt x="28" y="118"/>
                    </a:lnTo>
                    <a:lnTo>
                      <a:pt x="38" y="100"/>
                    </a:lnTo>
                    <a:lnTo>
                      <a:pt x="52" y="82"/>
                    </a:lnTo>
                    <a:lnTo>
                      <a:pt x="66" y="66"/>
                    </a:lnTo>
                    <a:lnTo>
                      <a:pt x="84" y="52"/>
                    </a:lnTo>
                    <a:lnTo>
                      <a:pt x="100" y="38"/>
                    </a:lnTo>
                    <a:lnTo>
                      <a:pt x="120" y="26"/>
                    </a:lnTo>
                    <a:lnTo>
                      <a:pt x="140" y="18"/>
                    </a:lnTo>
                    <a:lnTo>
                      <a:pt x="160" y="10"/>
                    </a:lnTo>
                    <a:lnTo>
                      <a:pt x="182" y="4"/>
                    </a:lnTo>
                    <a:lnTo>
                      <a:pt x="206" y="0"/>
                    </a:lnTo>
                    <a:lnTo>
                      <a:pt x="230" y="0"/>
                    </a:lnTo>
                    <a:close/>
                  </a:path>
                </a:pathLst>
              </a:custGeom>
              <a:solidFill>
                <a:srgbClr val="FF9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2" name="Freeform 38"/>
              <p:cNvSpPr>
                <a:spLocks/>
              </p:cNvSpPr>
              <p:nvPr/>
            </p:nvSpPr>
            <p:spPr bwMode="auto">
              <a:xfrm>
                <a:off x="2657" y="1922"/>
                <a:ext cx="462" cy="454"/>
              </a:xfrm>
              <a:custGeom>
                <a:avLst/>
                <a:gdLst>
                  <a:gd name="T0" fmla="*/ 230 w 462"/>
                  <a:gd name="T1" fmla="*/ 0 h 454"/>
                  <a:gd name="T2" fmla="*/ 276 w 462"/>
                  <a:gd name="T3" fmla="*/ 4 h 454"/>
                  <a:gd name="T4" fmla="*/ 320 w 462"/>
                  <a:gd name="T5" fmla="*/ 18 h 454"/>
                  <a:gd name="T6" fmla="*/ 360 w 462"/>
                  <a:gd name="T7" fmla="*/ 40 h 454"/>
                  <a:gd name="T8" fmla="*/ 394 w 462"/>
                  <a:gd name="T9" fmla="*/ 66 h 454"/>
                  <a:gd name="T10" fmla="*/ 422 w 462"/>
                  <a:gd name="T11" fmla="*/ 100 h 454"/>
                  <a:gd name="T12" fmla="*/ 442 w 462"/>
                  <a:gd name="T13" fmla="*/ 140 h 454"/>
                  <a:gd name="T14" fmla="*/ 456 w 462"/>
                  <a:gd name="T15" fmla="*/ 182 h 454"/>
                  <a:gd name="T16" fmla="*/ 462 w 462"/>
                  <a:gd name="T17" fmla="*/ 228 h 454"/>
                  <a:gd name="T18" fmla="*/ 460 w 462"/>
                  <a:gd name="T19" fmla="*/ 250 h 454"/>
                  <a:gd name="T20" fmla="*/ 450 w 462"/>
                  <a:gd name="T21" fmla="*/ 294 h 454"/>
                  <a:gd name="T22" fmla="*/ 434 w 462"/>
                  <a:gd name="T23" fmla="*/ 336 h 454"/>
                  <a:gd name="T24" fmla="*/ 408 w 462"/>
                  <a:gd name="T25" fmla="*/ 372 h 454"/>
                  <a:gd name="T26" fmla="*/ 378 w 462"/>
                  <a:gd name="T27" fmla="*/ 402 h 454"/>
                  <a:gd name="T28" fmla="*/ 340 w 462"/>
                  <a:gd name="T29" fmla="*/ 428 h 454"/>
                  <a:gd name="T30" fmla="*/ 298 w 462"/>
                  <a:gd name="T31" fmla="*/ 444 h 454"/>
                  <a:gd name="T32" fmla="*/ 254 w 462"/>
                  <a:gd name="T33" fmla="*/ 454 h 454"/>
                  <a:gd name="T34" fmla="*/ 230 w 462"/>
                  <a:gd name="T35" fmla="*/ 454 h 454"/>
                  <a:gd name="T36" fmla="*/ 184 w 462"/>
                  <a:gd name="T37" fmla="*/ 450 h 454"/>
                  <a:gd name="T38" fmla="*/ 140 w 462"/>
                  <a:gd name="T39" fmla="*/ 436 h 454"/>
                  <a:gd name="T40" fmla="*/ 102 w 462"/>
                  <a:gd name="T41" fmla="*/ 416 h 454"/>
                  <a:gd name="T42" fmla="*/ 68 w 462"/>
                  <a:gd name="T43" fmla="*/ 388 h 454"/>
                  <a:gd name="T44" fmla="*/ 40 w 462"/>
                  <a:gd name="T45" fmla="*/ 354 h 454"/>
                  <a:gd name="T46" fmla="*/ 18 w 462"/>
                  <a:gd name="T47" fmla="*/ 316 h 454"/>
                  <a:gd name="T48" fmla="*/ 4 w 462"/>
                  <a:gd name="T49" fmla="*/ 274 h 454"/>
                  <a:gd name="T50" fmla="*/ 0 w 462"/>
                  <a:gd name="T51" fmla="*/ 228 h 454"/>
                  <a:gd name="T52" fmla="*/ 0 w 462"/>
                  <a:gd name="T53" fmla="*/ 204 h 454"/>
                  <a:gd name="T54" fmla="*/ 10 w 462"/>
                  <a:gd name="T55" fmla="*/ 160 h 454"/>
                  <a:gd name="T56" fmla="*/ 28 w 462"/>
                  <a:gd name="T57" fmla="*/ 120 h 454"/>
                  <a:gd name="T58" fmla="*/ 52 w 462"/>
                  <a:gd name="T59" fmla="*/ 84 h 454"/>
                  <a:gd name="T60" fmla="*/ 84 w 462"/>
                  <a:gd name="T61" fmla="*/ 52 h 454"/>
                  <a:gd name="T62" fmla="*/ 120 w 462"/>
                  <a:gd name="T63" fmla="*/ 28 h 454"/>
                  <a:gd name="T64" fmla="*/ 162 w 462"/>
                  <a:gd name="T65" fmla="*/ 10 h 454"/>
                  <a:gd name="T66" fmla="*/ 206 w 462"/>
                  <a:gd name="T67" fmla="*/ 2 h 454"/>
                  <a:gd name="T68" fmla="*/ 230 w 462"/>
                  <a:gd name="T69" fmla="*/ 0 h 45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462"/>
                  <a:gd name="T106" fmla="*/ 0 h 454"/>
                  <a:gd name="T107" fmla="*/ 462 w 462"/>
                  <a:gd name="T108" fmla="*/ 454 h 45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462" h="454">
                    <a:moveTo>
                      <a:pt x="230" y="0"/>
                    </a:moveTo>
                    <a:lnTo>
                      <a:pt x="230" y="0"/>
                    </a:lnTo>
                    <a:lnTo>
                      <a:pt x="254" y="2"/>
                    </a:lnTo>
                    <a:lnTo>
                      <a:pt x="276" y="4"/>
                    </a:lnTo>
                    <a:lnTo>
                      <a:pt x="298" y="10"/>
                    </a:lnTo>
                    <a:lnTo>
                      <a:pt x="320" y="18"/>
                    </a:lnTo>
                    <a:lnTo>
                      <a:pt x="340" y="28"/>
                    </a:lnTo>
                    <a:lnTo>
                      <a:pt x="360" y="40"/>
                    </a:lnTo>
                    <a:lnTo>
                      <a:pt x="378" y="52"/>
                    </a:lnTo>
                    <a:lnTo>
                      <a:pt x="394" y="66"/>
                    </a:lnTo>
                    <a:lnTo>
                      <a:pt x="408" y="84"/>
                    </a:lnTo>
                    <a:lnTo>
                      <a:pt x="422" y="100"/>
                    </a:lnTo>
                    <a:lnTo>
                      <a:pt x="434" y="120"/>
                    </a:lnTo>
                    <a:lnTo>
                      <a:pt x="442" y="140"/>
                    </a:lnTo>
                    <a:lnTo>
                      <a:pt x="450" y="160"/>
                    </a:lnTo>
                    <a:lnTo>
                      <a:pt x="456" y="182"/>
                    </a:lnTo>
                    <a:lnTo>
                      <a:pt x="460" y="204"/>
                    </a:lnTo>
                    <a:lnTo>
                      <a:pt x="462" y="228"/>
                    </a:lnTo>
                    <a:lnTo>
                      <a:pt x="460" y="250"/>
                    </a:lnTo>
                    <a:lnTo>
                      <a:pt x="456" y="274"/>
                    </a:lnTo>
                    <a:lnTo>
                      <a:pt x="450" y="294"/>
                    </a:lnTo>
                    <a:lnTo>
                      <a:pt x="442" y="316"/>
                    </a:lnTo>
                    <a:lnTo>
                      <a:pt x="434" y="336"/>
                    </a:lnTo>
                    <a:lnTo>
                      <a:pt x="422" y="354"/>
                    </a:lnTo>
                    <a:lnTo>
                      <a:pt x="408" y="372"/>
                    </a:lnTo>
                    <a:lnTo>
                      <a:pt x="394" y="388"/>
                    </a:lnTo>
                    <a:lnTo>
                      <a:pt x="378" y="402"/>
                    </a:lnTo>
                    <a:lnTo>
                      <a:pt x="360" y="416"/>
                    </a:lnTo>
                    <a:lnTo>
                      <a:pt x="340" y="428"/>
                    </a:lnTo>
                    <a:lnTo>
                      <a:pt x="320" y="436"/>
                    </a:lnTo>
                    <a:lnTo>
                      <a:pt x="298" y="444"/>
                    </a:lnTo>
                    <a:lnTo>
                      <a:pt x="276" y="450"/>
                    </a:lnTo>
                    <a:lnTo>
                      <a:pt x="254" y="454"/>
                    </a:lnTo>
                    <a:lnTo>
                      <a:pt x="230" y="454"/>
                    </a:lnTo>
                    <a:lnTo>
                      <a:pt x="206" y="454"/>
                    </a:lnTo>
                    <a:lnTo>
                      <a:pt x="184" y="450"/>
                    </a:lnTo>
                    <a:lnTo>
                      <a:pt x="162" y="444"/>
                    </a:lnTo>
                    <a:lnTo>
                      <a:pt x="140" y="436"/>
                    </a:lnTo>
                    <a:lnTo>
                      <a:pt x="120" y="428"/>
                    </a:lnTo>
                    <a:lnTo>
                      <a:pt x="102" y="416"/>
                    </a:lnTo>
                    <a:lnTo>
                      <a:pt x="84" y="402"/>
                    </a:lnTo>
                    <a:lnTo>
                      <a:pt x="68" y="388"/>
                    </a:lnTo>
                    <a:lnTo>
                      <a:pt x="52" y="372"/>
                    </a:lnTo>
                    <a:lnTo>
                      <a:pt x="40" y="354"/>
                    </a:lnTo>
                    <a:lnTo>
                      <a:pt x="28" y="336"/>
                    </a:lnTo>
                    <a:lnTo>
                      <a:pt x="18" y="316"/>
                    </a:lnTo>
                    <a:lnTo>
                      <a:pt x="10" y="294"/>
                    </a:lnTo>
                    <a:lnTo>
                      <a:pt x="4" y="274"/>
                    </a:lnTo>
                    <a:lnTo>
                      <a:pt x="0" y="250"/>
                    </a:lnTo>
                    <a:lnTo>
                      <a:pt x="0" y="228"/>
                    </a:lnTo>
                    <a:lnTo>
                      <a:pt x="0" y="204"/>
                    </a:lnTo>
                    <a:lnTo>
                      <a:pt x="4" y="182"/>
                    </a:lnTo>
                    <a:lnTo>
                      <a:pt x="10" y="160"/>
                    </a:lnTo>
                    <a:lnTo>
                      <a:pt x="18" y="140"/>
                    </a:lnTo>
                    <a:lnTo>
                      <a:pt x="28" y="120"/>
                    </a:lnTo>
                    <a:lnTo>
                      <a:pt x="40" y="100"/>
                    </a:lnTo>
                    <a:lnTo>
                      <a:pt x="52" y="84"/>
                    </a:lnTo>
                    <a:lnTo>
                      <a:pt x="68" y="66"/>
                    </a:lnTo>
                    <a:lnTo>
                      <a:pt x="84" y="52"/>
                    </a:lnTo>
                    <a:lnTo>
                      <a:pt x="102" y="40"/>
                    </a:lnTo>
                    <a:lnTo>
                      <a:pt x="120" y="28"/>
                    </a:lnTo>
                    <a:lnTo>
                      <a:pt x="140" y="18"/>
                    </a:lnTo>
                    <a:lnTo>
                      <a:pt x="162" y="10"/>
                    </a:lnTo>
                    <a:lnTo>
                      <a:pt x="184" y="4"/>
                    </a:lnTo>
                    <a:lnTo>
                      <a:pt x="206" y="2"/>
                    </a:lnTo>
                    <a:lnTo>
                      <a:pt x="230" y="0"/>
                    </a:lnTo>
                    <a:close/>
                  </a:path>
                </a:pathLst>
              </a:custGeom>
              <a:solidFill>
                <a:srgbClr val="FF8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3" name="Freeform 39"/>
              <p:cNvSpPr>
                <a:spLocks/>
              </p:cNvSpPr>
              <p:nvPr/>
            </p:nvSpPr>
            <p:spPr bwMode="auto">
              <a:xfrm>
                <a:off x="2655" y="1920"/>
                <a:ext cx="464" cy="458"/>
              </a:xfrm>
              <a:custGeom>
                <a:avLst/>
                <a:gdLst>
                  <a:gd name="T0" fmla="*/ 232 w 464"/>
                  <a:gd name="T1" fmla="*/ 0 h 458"/>
                  <a:gd name="T2" fmla="*/ 278 w 464"/>
                  <a:gd name="T3" fmla="*/ 6 h 458"/>
                  <a:gd name="T4" fmla="*/ 322 w 464"/>
                  <a:gd name="T5" fmla="*/ 18 h 458"/>
                  <a:gd name="T6" fmla="*/ 362 w 464"/>
                  <a:gd name="T7" fmla="*/ 40 h 458"/>
                  <a:gd name="T8" fmla="*/ 396 w 464"/>
                  <a:gd name="T9" fmla="*/ 68 h 458"/>
                  <a:gd name="T10" fmla="*/ 424 w 464"/>
                  <a:gd name="T11" fmla="*/ 102 h 458"/>
                  <a:gd name="T12" fmla="*/ 446 w 464"/>
                  <a:gd name="T13" fmla="*/ 140 h 458"/>
                  <a:gd name="T14" fmla="*/ 458 w 464"/>
                  <a:gd name="T15" fmla="*/ 184 h 458"/>
                  <a:gd name="T16" fmla="*/ 464 w 464"/>
                  <a:gd name="T17" fmla="*/ 230 h 458"/>
                  <a:gd name="T18" fmla="*/ 462 w 464"/>
                  <a:gd name="T19" fmla="*/ 252 h 458"/>
                  <a:gd name="T20" fmla="*/ 454 w 464"/>
                  <a:gd name="T21" fmla="*/ 296 h 458"/>
                  <a:gd name="T22" fmla="*/ 436 w 464"/>
                  <a:gd name="T23" fmla="*/ 338 h 458"/>
                  <a:gd name="T24" fmla="*/ 410 w 464"/>
                  <a:gd name="T25" fmla="*/ 374 h 458"/>
                  <a:gd name="T26" fmla="*/ 380 w 464"/>
                  <a:gd name="T27" fmla="*/ 406 h 458"/>
                  <a:gd name="T28" fmla="*/ 342 w 464"/>
                  <a:gd name="T29" fmla="*/ 430 h 458"/>
                  <a:gd name="T30" fmla="*/ 300 w 464"/>
                  <a:gd name="T31" fmla="*/ 448 h 458"/>
                  <a:gd name="T32" fmla="*/ 256 w 464"/>
                  <a:gd name="T33" fmla="*/ 456 h 458"/>
                  <a:gd name="T34" fmla="*/ 232 w 464"/>
                  <a:gd name="T35" fmla="*/ 458 h 458"/>
                  <a:gd name="T36" fmla="*/ 186 w 464"/>
                  <a:gd name="T37" fmla="*/ 452 h 458"/>
                  <a:gd name="T38" fmla="*/ 142 w 464"/>
                  <a:gd name="T39" fmla="*/ 440 h 458"/>
                  <a:gd name="T40" fmla="*/ 102 w 464"/>
                  <a:gd name="T41" fmla="*/ 418 h 458"/>
                  <a:gd name="T42" fmla="*/ 68 w 464"/>
                  <a:gd name="T43" fmla="*/ 390 h 458"/>
                  <a:gd name="T44" fmla="*/ 40 w 464"/>
                  <a:gd name="T45" fmla="*/ 356 h 458"/>
                  <a:gd name="T46" fmla="*/ 18 w 464"/>
                  <a:gd name="T47" fmla="*/ 318 h 458"/>
                  <a:gd name="T48" fmla="*/ 4 w 464"/>
                  <a:gd name="T49" fmla="*/ 276 h 458"/>
                  <a:gd name="T50" fmla="*/ 0 w 464"/>
                  <a:gd name="T51" fmla="*/ 230 h 458"/>
                  <a:gd name="T52" fmla="*/ 0 w 464"/>
                  <a:gd name="T53" fmla="*/ 206 h 458"/>
                  <a:gd name="T54" fmla="*/ 10 w 464"/>
                  <a:gd name="T55" fmla="*/ 162 h 458"/>
                  <a:gd name="T56" fmla="*/ 28 w 464"/>
                  <a:gd name="T57" fmla="*/ 120 h 458"/>
                  <a:gd name="T58" fmla="*/ 52 w 464"/>
                  <a:gd name="T59" fmla="*/ 84 h 458"/>
                  <a:gd name="T60" fmla="*/ 84 w 464"/>
                  <a:gd name="T61" fmla="*/ 52 h 458"/>
                  <a:gd name="T62" fmla="*/ 122 w 464"/>
                  <a:gd name="T63" fmla="*/ 28 h 458"/>
                  <a:gd name="T64" fmla="*/ 162 w 464"/>
                  <a:gd name="T65" fmla="*/ 12 h 458"/>
                  <a:gd name="T66" fmla="*/ 208 w 464"/>
                  <a:gd name="T67" fmla="*/ 2 h 458"/>
                  <a:gd name="T68" fmla="*/ 232 w 464"/>
                  <a:gd name="T69" fmla="*/ 0 h 458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464"/>
                  <a:gd name="T106" fmla="*/ 0 h 458"/>
                  <a:gd name="T107" fmla="*/ 464 w 464"/>
                  <a:gd name="T108" fmla="*/ 458 h 458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464" h="458">
                    <a:moveTo>
                      <a:pt x="232" y="0"/>
                    </a:moveTo>
                    <a:lnTo>
                      <a:pt x="232" y="0"/>
                    </a:lnTo>
                    <a:lnTo>
                      <a:pt x="256" y="2"/>
                    </a:lnTo>
                    <a:lnTo>
                      <a:pt x="278" y="6"/>
                    </a:lnTo>
                    <a:lnTo>
                      <a:pt x="300" y="12"/>
                    </a:lnTo>
                    <a:lnTo>
                      <a:pt x="322" y="18"/>
                    </a:lnTo>
                    <a:lnTo>
                      <a:pt x="342" y="28"/>
                    </a:lnTo>
                    <a:lnTo>
                      <a:pt x="362" y="40"/>
                    </a:lnTo>
                    <a:lnTo>
                      <a:pt x="380" y="52"/>
                    </a:lnTo>
                    <a:lnTo>
                      <a:pt x="396" y="68"/>
                    </a:lnTo>
                    <a:lnTo>
                      <a:pt x="410" y="84"/>
                    </a:lnTo>
                    <a:lnTo>
                      <a:pt x="424" y="102"/>
                    </a:lnTo>
                    <a:lnTo>
                      <a:pt x="436" y="120"/>
                    </a:lnTo>
                    <a:lnTo>
                      <a:pt x="446" y="140"/>
                    </a:lnTo>
                    <a:lnTo>
                      <a:pt x="454" y="162"/>
                    </a:lnTo>
                    <a:lnTo>
                      <a:pt x="458" y="184"/>
                    </a:lnTo>
                    <a:lnTo>
                      <a:pt x="462" y="206"/>
                    </a:lnTo>
                    <a:lnTo>
                      <a:pt x="464" y="230"/>
                    </a:lnTo>
                    <a:lnTo>
                      <a:pt x="462" y="252"/>
                    </a:lnTo>
                    <a:lnTo>
                      <a:pt x="458" y="276"/>
                    </a:lnTo>
                    <a:lnTo>
                      <a:pt x="454" y="296"/>
                    </a:lnTo>
                    <a:lnTo>
                      <a:pt x="446" y="318"/>
                    </a:lnTo>
                    <a:lnTo>
                      <a:pt x="436" y="338"/>
                    </a:lnTo>
                    <a:lnTo>
                      <a:pt x="424" y="356"/>
                    </a:lnTo>
                    <a:lnTo>
                      <a:pt x="410" y="374"/>
                    </a:lnTo>
                    <a:lnTo>
                      <a:pt x="396" y="390"/>
                    </a:lnTo>
                    <a:lnTo>
                      <a:pt x="380" y="406"/>
                    </a:lnTo>
                    <a:lnTo>
                      <a:pt x="362" y="418"/>
                    </a:lnTo>
                    <a:lnTo>
                      <a:pt x="342" y="430"/>
                    </a:lnTo>
                    <a:lnTo>
                      <a:pt x="322" y="440"/>
                    </a:lnTo>
                    <a:lnTo>
                      <a:pt x="300" y="448"/>
                    </a:lnTo>
                    <a:lnTo>
                      <a:pt x="278" y="452"/>
                    </a:lnTo>
                    <a:lnTo>
                      <a:pt x="256" y="456"/>
                    </a:lnTo>
                    <a:lnTo>
                      <a:pt x="232" y="458"/>
                    </a:lnTo>
                    <a:lnTo>
                      <a:pt x="208" y="456"/>
                    </a:lnTo>
                    <a:lnTo>
                      <a:pt x="186" y="452"/>
                    </a:lnTo>
                    <a:lnTo>
                      <a:pt x="162" y="448"/>
                    </a:lnTo>
                    <a:lnTo>
                      <a:pt x="142" y="440"/>
                    </a:lnTo>
                    <a:lnTo>
                      <a:pt x="122" y="430"/>
                    </a:lnTo>
                    <a:lnTo>
                      <a:pt x="102" y="418"/>
                    </a:lnTo>
                    <a:lnTo>
                      <a:pt x="84" y="406"/>
                    </a:lnTo>
                    <a:lnTo>
                      <a:pt x="68" y="390"/>
                    </a:lnTo>
                    <a:lnTo>
                      <a:pt x="52" y="374"/>
                    </a:lnTo>
                    <a:lnTo>
                      <a:pt x="40" y="356"/>
                    </a:lnTo>
                    <a:lnTo>
                      <a:pt x="28" y="338"/>
                    </a:lnTo>
                    <a:lnTo>
                      <a:pt x="18" y="318"/>
                    </a:lnTo>
                    <a:lnTo>
                      <a:pt x="10" y="296"/>
                    </a:lnTo>
                    <a:lnTo>
                      <a:pt x="4" y="276"/>
                    </a:lnTo>
                    <a:lnTo>
                      <a:pt x="0" y="252"/>
                    </a:lnTo>
                    <a:lnTo>
                      <a:pt x="0" y="230"/>
                    </a:lnTo>
                    <a:lnTo>
                      <a:pt x="0" y="206"/>
                    </a:lnTo>
                    <a:lnTo>
                      <a:pt x="4" y="184"/>
                    </a:lnTo>
                    <a:lnTo>
                      <a:pt x="10" y="162"/>
                    </a:lnTo>
                    <a:lnTo>
                      <a:pt x="18" y="140"/>
                    </a:lnTo>
                    <a:lnTo>
                      <a:pt x="28" y="120"/>
                    </a:lnTo>
                    <a:lnTo>
                      <a:pt x="40" y="102"/>
                    </a:lnTo>
                    <a:lnTo>
                      <a:pt x="52" y="84"/>
                    </a:lnTo>
                    <a:lnTo>
                      <a:pt x="68" y="68"/>
                    </a:lnTo>
                    <a:lnTo>
                      <a:pt x="84" y="52"/>
                    </a:lnTo>
                    <a:lnTo>
                      <a:pt x="102" y="40"/>
                    </a:lnTo>
                    <a:lnTo>
                      <a:pt x="122" y="28"/>
                    </a:lnTo>
                    <a:lnTo>
                      <a:pt x="142" y="18"/>
                    </a:lnTo>
                    <a:lnTo>
                      <a:pt x="162" y="12"/>
                    </a:lnTo>
                    <a:lnTo>
                      <a:pt x="186" y="6"/>
                    </a:lnTo>
                    <a:lnTo>
                      <a:pt x="208" y="2"/>
                    </a:lnTo>
                    <a:lnTo>
                      <a:pt x="232" y="0"/>
                    </a:lnTo>
                    <a:close/>
                  </a:path>
                </a:pathLst>
              </a:custGeom>
              <a:solidFill>
                <a:srgbClr val="FF8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4" name="Freeform 40"/>
              <p:cNvSpPr>
                <a:spLocks/>
              </p:cNvSpPr>
              <p:nvPr/>
            </p:nvSpPr>
            <p:spPr bwMode="auto">
              <a:xfrm>
                <a:off x="2653" y="1920"/>
                <a:ext cx="466" cy="458"/>
              </a:xfrm>
              <a:custGeom>
                <a:avLst/>
                <a:gdLst>
                  <a:gd name="T0" fmla="*/ 232 w 466"/>
                  <a:gd name="T1" fmla="*/ 0 h 458"/>
                  <a:gd name="T2" fmla="*/ 280 w 466"/>
                  <a:gd name="T3" fmla="*/ 4 h 458"/>
                  <a:gd name="T4" fmla="*/ 324 w 466"/>
                  <a:gd name="T5" fmla="*/ 18 h 458"/>
                  <a:gd name="T6" fmla="*/ 364 w 466"/>
                  <a:gd name="T7" fmla="*/ 38 h 458"/>
                  <a:gd name="T8" fmla="*/ 398 w 466"/>
                  <a:gd name="T9" fmla="*/ 66 h 458"/>
                  <a:gd name="T10" fmla="*/ 426 w 466"/>
                  <a:gd name="T11" fmla="*/ 100 h 458"/>
                  <a:gd name="T12" fmla="*/ 448 w 466"/>
                  <a:gd name="T13" fmla="*/ 140 h 458"/>
                  <a:gd name="T14" fmla="*/ 462 w 466"/>
                  <a:gd name="T15" fmla="*/ 182 h 458"/>
                  <a:gd name="T16" fmla="*/ 466 w 466"/>
                  <a:gd name="T17" fmla="*/ 228 h 458"/>
                  <a:gd name="T18" fmla="*/ 464 w 466"/>
                  <a:gd name="T19" fmla="*/ 252 h 458"/>
                  <a:gd name="T20" fmla="*/ 456 w 466"/>
                  <a:gd name="T21" fmla="*/ 296 h 458"/>
                  <a:gd name="T22" fmla="*/ 438 w 466"/>
                  <a:gd name="T23" fmla="*/ 338 h 458"/>
                  <a:gd name="T24" fmla="*/ 412 w 466"/>
                  <a:gd name="T25" fmla="*/ 374 h 458"/>
                  <a:gd name="T26" fmla="*/ 382 w 466"/>
                  <a:gd name="T27" fmla="*/ 406 h 458"/>
                  <a:gd name="T28" fmla="*/ 344 w 466"/>
                  <a:gd name="T29" fmla="*/ 430 h 458"/>
                  <a:gd name="T30" fmla="*/ 302 w 466"/>
                  <a:gd name="T31" fmla="*/ 448 h 458"/>
                  <a:gd name="T32" fmla="*/ 256 w 466"/>
                  <a:gd name="T33" fmla="*/ 458 h 458"/>
                  <a:gd name="T34" fmla="*/ 232 w 466"/>
                  <a:gd name="T35" fmla="*/ 458 h 458"/>
                  <a:gd name="T36" fmla="*/ 186 w 466"/>
                  <a:gd name="T37" fmla="*/ 454 h 458"/>
                  <a:gd name="T38" fmla="*/ 142 w 466"/>
                  <a:gd name="T39" fmla="*/ 440 h 458"/>
                  <a:gd name="T40" fmla="*/ 102 w 466"/>
                  <a:gd name="T41" fmla="*/ 420 h 458"/>
                  <a:gd name="T42" fmla="*/ 68 w 466"/>
                  <a:gd name="T43" fmla="*/ 390 h 458"/>
                  <a:gd name="T44" fmla="*/ 40 w 466"/>
                  <a:gd name="T45" fmla="*/ 356 h 458"/>
                  <a:gd name="T46" fmla="*/ 18 w 466"/>
                  <a:gd name="T47" fmla="*/ 318 h 458"/>
                  <a:gd name="T48" fmla="*/ 4 w 466"/>
                  <a:gd name="T49" fmla="*/ 274 h 458"/>
                  <a:gd name="T50" fmla="*/ 0 w 466"/>
                  <a:gd name="T51" fmla="*/ 228 h 458"/>
                  <a:gd name="T52" fmla="*/ 2 w 466"/>
                  <a:gd name="T53" fmla="*/ 206 h 458"/>
                  <a:gd name="T54" fmla="*/ 10 w 466"/>
                  <a:gd name="T55" fmla="*/ 160 h 458"/>
                  <a:gd name="T56" fmla="*/ 28 w 466"/>
                  <a:gd name="T57" fmla="*/ 120 h 458"/>
                  <a:gd name="T58" fmla="*/ 54 w 466"/>
                  <a:gd name="T59" fmla="*/ 82 h 458"/>
                  <a:gd name="T60" fmla="*/ 84 w 466"/>
                  <a:gd name="T61" fmla="*/ 52 h 458"/>
                  <a:gd name="T62" fmla="*/ 122 w 466"/>
                  <a:gd name="T63" fmla="*/ 28 h 458"/>
                  <a:gd name="T64" fmla="*/ 164 w 466"/>
                  <a:gd name="T65" fmla="*/ 10 h 458"/>
                  <a:gd name="T66" fmla="*/ 210 w 466"/>
                  <a:gd name="T67" fmla="*/ 0 h 458"/>
                  <a:gd name="T68" fmla="*/ 232 w 466"/>
                  <a:gd name="T69" fmla="*/ 0 h 458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466"/>
                  <a:gd name="T106" fmla="*/ 0 h 458"/>
                  <a:gd name="T107" fmla="*/ 466 w 466"/>
                  <a:gd name="T108" fmla="*/ 458 h 458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466" h="458">
                    <a:moveTo>
                      <a:pt x="232" y="0"/>
                    </a:moveTo>
                    <a:lnTo>
                      <a:pt x="232" y="0"/>
                    </a:lnTo>
                    <a:lnTo>
                      <a:pt x="256" y="0"/>
                    </a:lnTo>
                    <a:lnTo>
                      <a:pt x="280" y="4"/>
                    </a:lnTo>
                    <a:lnTo>
                      <a:pt x="302" y="10"/>
                    </a:lnTo>
                    <a:lnTo>
                      <a:pt x="324" y="18"/>
                    </a:lnTo>
                    <a:lnTo>
                      <a:pt x="344" y="28"/>
                    </a:lnTo>
                    <a:lnTo>
                      <a:pt x="364" y="38"/>
                    </a:lnTo>
                    <a:lnTo>
                      <a:pt x="382" y="52"/>
                    </a:lnTo>
                    <a:lnTo>
                      <a:pt x="398" y="66"/>
                    </a:lnTo>
                    <a:lnTo>
                      <a:pt x="412" y="82"/>
                    </a:lnTo>
                    <a:lnTo>
                      <a:pt x="426" y="100"/>
                    </a:lnTo>
                    <a:lnTo>
                      <a:pt x="438" y="120"/>
                    </a:lnTo>
                    <a:lnTo>
                      <a:pt x="448" y="140"/>
                    </a:lnTo>
                    <a:lnTo>
                      <a:pt x="456" y="160"/>
                    </a:lnTo>
                    <a:lnTo>
                      <a:pt x="462" y="182"/>
                    </a:lnTo>
                    <a:lnTo>
                      <a:pt x="464" y="206"/>
                    </a:lnTo>
                    <a:lnTo>
                      <a:pt x="466" y="228"/>
                    </a:lnTo>
                    <a:lnTo>
                      <a:pt x="464" y="252"/>
                    </a:lnTo>
                    <a:lnTo>
                      <a:pt x="462" y="274"/>
                    </a:lnTo>
                    <a:lnTo>
                      <a:pt x="456" y="296"/>
                    </a:lnTo>
                    <a:lnTo>
                      <a:pt x="448" y="318"/>
                    </a:lnTo>
                    <a:lnTo>
                      <a:pt x="438" y="338"/>
                    </a:lnTo>
                    <a:lnTo>
                      <a:pt x="426" y="356"/>
                    </a:lnTo>
                    <a:lnTo>
                      <a:pt x="412" y="374"/>
                    </a:lnTo>
                    <a:lnTo>
                      <a:pt x="398" y="390"/>
                    </a:lnTo>
                    <a:lnTo>
                      <a:pt x="382" y="406"/>
                    </a:lnTo>
                    <a:lnTo>
                      <a:pt x="364" y="420"/>
                    </a:lnTo>
                    <a:lnTo>
                      <a:pt x="344" y="430"/>
                    </a:lnTo>
                    <a:lnTo>
                      <a:pt x="324" y="440"/>
                    </a:lnTo>
                    <a:lnTo>
                      <a:pt x="302" y="448"/>
                    </a:lnTo>
                    <a:lnTo>
                      <a:pt x="280" y="454"/>
                    </a:lnTo>
                    <a:lnTo>
                      <a:pt x="256" y="458"/>
                    </a:lnTo>
                    <a:lnTo>
                      <a:pt x="232" y="458"/>
                    </a:lnTo>
                    <a:lnTo>
                      <a:pt x="210" y="458"/>
                    </a:lnTo>
                    <a:lnTo>
                      <a:pt x="186" y="454"/>
                    </a:lnTo>
                    <a:lnTo>
                      <a:pt x="164" y="448"/>
                    </a:lnTo>
                    <a:lnTo>
                      <a:pt x="142" y="440"/>
                    </a:lnTo>
                    <a:lnTo>
                      <a:pt x="122" y="430"/>
                    </a:lnTo>
                    <a:lnTo>
                      <a:pt x="102" y="420"/>
                    </a:lnTo>
                    <a:lnTo>
                      <a:pt x="84" y="406"/>
                    </a:lnTo>
                    <a:lnTo>
                      <a:pt x="68" y="390"/>
                    </a:lnTo>
                    <a:lnTo>
                      <a:pt x="54" y="374"/>
                    </a:lnTo>
                    <a:lnTo>
                      <a:pt x="40" y="356"/>
                    </a:lnTo>
                    <a:lnTo>
                      <a:pt x="28" y="338"/>
                    </a:lnTo>
                    <a:lnTo>
                      <a:pt x="18" y="318"/>
                    </a:lnTo>
                    <a:lnTo>
                      <a:pt x="10" y="296"/>
                    </a:lnTo>
                    <a:lnTo>
                      <a:pt x="4" y="274"/>
                    </a:lnTo>
                    <a:lnTo>
                      <a:pt x="2" y="252"/>
                    </a:lnTo>
                    <a:lnTo>
                      <a:pt x="0" y="228"/>
                    </a:lnTo>
                    <a:lnTo>
                      <a:pt x="2" y="206"/>
                    </a:lnTo>
                    <a:lnTo>
                      <a:pt x="4" y="182"/>
                    </a:lnTo>
                    <a:lnTo>
                      <a:pt x="10" y="160"/>
                    </a:lnTo>
                    <a:lnTo>
                      <a:pt x="18" y="140"/>
                    </a:lnTo>
                    <a:lnTo>
                      <a:pt x="28" y="120"/>
                    </a:lnTo>
                    <a:lnTo>
                      <a:pt x="40" y="100"/>
                    </a:lnTo>
                    <a:lnTo>
                      <a:pt x="54" y="82"/>
                    </a:lnTo>
                    <a:lnTo>
                      <a:pt x="68" y="66"/>
                    </a:lnTo>
                    <a:lnTo>
                      <a:pt x="84" y="52"/>
                    </a:lnTo>
                    <a:lnTo>
                      <a:pt x="102" y="38"/>
                    </a:lnTo>
                    <a:lnTo>
                      <a:pt x="122" y="28"/>
                    </a:lnTo>
                    <a:lnTo>
                      <a:pt x="142" y="18"/>
                    </a:lnTo>
                    <a:lnTo>
                      <a:pt x="164" y="10"/>
                    </a:lnTo>
                    <a:lnTo>
                      <a:pt x="186" y="4"/>
                    </a:lnTo>
                    <a:lnTo>
                      <a:pt x="210" y="0"/>
                    </a:lnTo>
                    <a:lnTo>
                      <a:pt x="232" y="0"/>
                    </a:lnTo>
                    <a:close/>
                  </a:path>
                </a:pathLst>
              </a:custGeom>
              <a:solidFill>
                <a:srgbClr val="FF7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5" name="Freeform 41"/>
              <p:cNvSpPr>
                <a:spLocks/>
              </p:cNvSpPr>
              <p:nvPr/>
            </p:nvSpPr>
            <p:spPr bwMode="auto">
              <a:xfrm>
                <a:off x="2651" y="1918"/>
                <a:ext cx="468" cy="462"/>
              </a:xfrm>
              <a:custGeom>
                <a:avLst/>
                <a:gdLst>
                  <a:gd name="T0" fmla="*/ 234 w 468"/>
                  <a:gd name="T1" fmla="*/ 0 h 462"/>
                  <a:gd name="T2" fmla="*/ 282 w 468"/>
                  <a:gd name="T3" fmla="*/ 4 h 462"/>
                  <a:gd name="T4" fmla="*/ 326 w 468"/>
                  <a:gd name="T5" fmla="*/ 18 h 462"/>
                  <a:gd name="T6" fmla="*/ 366 w 468"/>
                  <a:gd name="T7" fmla="*/ 40 h 462"/>
                  <a:gd name="T8" fmla="*/ 400 w 468"/>
                  <a:gd name="T9" fmla="*/ 68 h 462"/>
                  <a:gd name="T10" fmla="*/ 428 w 468"/>
                  <a:gd name="T11" fmla="*/ 102 h 462"/>
                  <a:gd name="T12" fmla="*/ 450 w 468"/>
                  <a:gd name="T13" fmla="*/ 140 h 462"/>
                  <a:gd name="T14" fmla="*/ 464 w 468"/>
                  <a:gd name="T15" fmla="*/ 184 h 462"/>
                  <a:gd name="T16" fmla="*/ 468 w 468"/>
                  <a:gd name="T17" fmla="*/ 230 h 462"/>
                  <a:gd name="T18" fmla="*/ 468 w 468"/>
                  <a:gd name="T19" fmla="*/ 254 h 462"/>
                  <a:gd name="T20" fmla="*/ 458 w 468"/>
                  <a:gd name="T21" fmla="*/ 298 h 462"/>
                  <a:gd name="T22" fmla="*/ 440 w 468"/>
                  <a:gd name="T23" fmla="*/ 340 h 462"/>
                  <a:gd name="T24" fmla="*/ 414 w 468"/>
                  <a:gd name="T25" fmla="*/ 376 h 462"/>
                  <a:gd name="T26" fmla="*/ 384 w 468"/>
                  <a:gd name="T27" fmla="*/ 408 h 462"/>
                  <a:gd name="T28" fmla="*/ 346 w 468"/>
                  <a:gd name="T29" fmla="*/ 434 h 462"/>
                  <a:gd name="T30" fmla="*/ 304 w 468"/>
                  <a:gd name="T31" fmla="*/ 450 h 462"/>
                  <a:gd name="T32" fmla="*/ 258 w 468"/>
                  <a:gd name="T33" fmla="*/ 460 h 462"/>
                  <a:gd name="T34" fmla="*/ 234 w 468"/>
                  <a:gd name="T35" fmla="*/ 462 h 462"/>
                  <a:gd name="T36" fmla="*/ 188 w 468"/>
                  <a:gd name="T37" fmla="*/ 456 h 462"/>
                  <a:gd name="T38" fmla="*/ 144 w 468"/>
                  <a:gd name="T39" fmla="*/ 442 h 462"/>
                  <a:gd name="T40" fmla="*/ 104 w 468"/>
                  <a:gd name="T41" fmla="*/ 422 h 462"/>
                  <a:gd name="T42" fmla="*/ 68 w 468"/>
                  <a:gd name="T43" fmla="*/ 394 h 462"/>
                  <a:gd name="T44" fmla="*/ 40 w 468"/>
                  <a:gd name="T45" fmla="*/ 360 h 462"/>
                  <a:gd name="T46" fmla="*/ 18 w 468"/>
                  <a:gd name="T47" fmla="*/ 320 h 462"/>
                  <a:gd name="T48" fmla="*/ 4 w 468"/>
                  <a:gd name="T49" fmla="*/ 276 h 462"/>
                  <a:gd name="T50" fmla="*/ 0 w 468"/>
                  <a:gd name="T51" fmla="*/ 230 h 462"/>
                  <a:gd name="T52" fmla="*/ 2 w 468"/>
                  <a:gd name="T53" fmla="*/ 206 h 462"/>
                  <a:gd name="T54" fmla="*/ 10 w 468"/>
                  <a:gd name="T55" fmla="*/ 162 h 462"/>
                  <a:gd name="T56" fmla="*/ 28 w 468"/>
                  <a:gd name="T57" fmla="*/ 120 h 462"/>
                  <a:gd name="T58" fmla="*/ 54 w 468"/>
                  <a:gd name="T59" fmla="*/ 84 h 462"/>
                  <a:gd name="T60" fmla="*/ 86 w 468"/>
                  <a:gd name="T61" fmla="*/ 52 h 462"/>
                  <a:gd name="T62" fmla="*/ 122 w 468"/>
                  <a:gd name="T63" fmla="*/ 28 h 462"/>
                  <a:gd name="T64" fmla="*/ 164 w 468"/>
                  <a:gd name="T65" fmla="*/ 10 h 462"/>
                  <a:gd name="T66" fmla="*/ 210 w 468"/>
                  <a:gd name="T67" fmla="*/ 2 h 462"/>
                  <a:gd name="T68" fmla="*/ 234 w 468"/>
                  <a:gd name="T69" fmla="*/ 0 h 46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468"/>
                  <a:gd name="T106" fmla="*/ 0 h 462"/>
                  <a:gd name="T107" fmla="*/ 468 w 468"/>
                  <a:gd name="T108" fmla="*/ 462 h 46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468" h="462">
                    <a:moveTo>
                      <a:pt x="234" y="0"/>
                    </a:moveTo>
                    <a:lnTo>
                      <a:pt x="234" y="0"/>
                    </a:lnTo>
                    <a:lnTo>
                      <a:pt x="258" y="2"/>
                    </a:lnTo>
                    <a:lnTo>
                      <a:pt x="282" y="4"/>
                    </a:lnTo>
                    <a:lnTo>
                      <a:pt x="304" y="10"/>
                    </a:lnTo>
                    <a:lnTo>
                      <a:pt x="326" y="18"/>
                    </a:lnTo>
                    <a:lnTo>
                      <a:pt x="346" y="28"/>
                    </a:lnTo>
                    <a:lnTo>
                      <a:pt x="366" y="40"/>
                    </a:lnTo>
                    <a:lnTo>
                      <a:pt x="384" y="52"/>
                    </a:lnTo>
                    <a:lnTo>
                      <a:pt x="400" y="68"/>
                    </a:lnTo>
                    <a:lnTo>
                      <a:pt x="414" y="84"/>
                    </a:lnTo>
                    <a:lnTo>
                      <a:pt x="428" y="102"/>
                    </a:lnTo>
                    <a:lnTo>
                      <a:pt x="440" y="120"/>
                    </a:lnTo>
                    <a:lnTo>
                      <a:pt x="450" y="140"/>
                    </a:lnTo>
                    <a:lnTo>
                      <a:pt x="458" y="162"/>
                    </a:lnTo>
                    <a:lnTo>
                      <a:pt x="464" y="184"/>
                    </a:lnTo>
                    <a:lnTo>
                      <a:pt x="468" y="206"/>
                    </a:lnTo>
                    <a:lnTo>
                      <a:pt x="468" y="230"/>
                    </a:lnTo>
                    <a:lnTo>
                      <a:pt x="468" y="254"/>
                    </a:lnTo>
                    <a:lnTo>
                      <a:pt x="464" y="276"/>
                    </a:lnTo>
                    <a:lnTo>
                      <a:pt x="458" y="298"/>
                    </a:lnTo>
                    <a:lnTo>
                      <a:pt x="450" y="320"/>
                    </a:lnTo>
                    <a:lnTo>
                      <a:pt x="440" y="340"/>
                    </a:lnTo>
                    <a:lnTo>
                      <a:pt x="428" y="360"/>
                    </a:lnTo>
                    <a:lnTo>
                      <a:pt x="414" y="376"/>
                    </a:lnTo>
                    <a:lnTo>
                      <a:pt x="400" y="394"/>
                    </a:lnTo>
                    <a:lnTo>
                      <a:pt x="384" y="408"/>
                    </a:lnTo>
                    <a:lnTo>
                      <a:pt x="366" y="422"/>
                    </a:lnTo>
                    <a:lnTo>
                      <a:pt x="346" y="434"/>
                    </a:lnTo>
                    <a:lnTo>
                      <a:pt x="326" y="442"/>
                    </a:lnTo>
                    <a:lnTo>
                      <a:pt x="304" y="450"/>
                    </a:lnTo>
                    <a:lnTo>
                      <a:pt x="282" y="456"/>
                    </a:lnTo>
                    <a:lnTo>
                      <a:pt x="258" y="460"/>
                    </a:lnTo>
                    <a:lnTo>
                      <a:pt x="234" y="462"/>
                    </a:lnTo>
                    <a:lnTo>
                      <a:pt x="210" y="460"/>
                    </a:lnTo>
                    <a:lnTo>
                      <a:pt x="188" y="456"/>
                    </a:lnTo>
                    <a:lnTo>
                      <a:pt x="164" y="450"/>
                    </a:lnTo>
                    <a:lnTo>
                      <a:pt x="144" y="442"/>
                    </a:lnTo>
                    <a:lnTo>
                      <a:pt x="122" y="434"/>
                    </a:lnTo>
                    <a:lnTo>
                      <a:pt x="104" y="422"/>
                    </a:lnTo>
                    <a:lnTo>
                      <a:pt x="86" y="408"/>
                    </a:lnTo>
                    <a:lnTo>
                      <a:pt x="68" y="394"/>
                    </a:lnTo>
                    <a:lnTo>
                      <a:pt x="54" y="376"/>
                    </a:lnTo>
                    <a:lnTo>
                      <a:pt x="40" y="360"/>
                    </a:lnTo>
                    <a:lnTo>
                      <a:pt x="28" y="340"/>
                    </a:lnTo>
                    <a:lnTo>
                      <a:pt x="18" y="320"/>
                    </a:lnTo>
                    <a:lnTo>
                      <a:pt x="10" y="298"/>
                    </a:lnTo>
                    <a:lnTo>
                      <a:pt x="4" y="276"/>
                    </a:lnTo>
                    <a:lnTo>
                      <a:pt x="2" y="254"/>
                    </a:lnTo>
                    <a:lnTo>
                      <a:pt x="0" y="230"/>
                    </a:lnTo>
                    <a:lnTo>
                      <a:pt x="2" y="206"/>
                    </a:lnTo>
                    <a:lnTo>
                      <a:pt x="4" y="184"/>
                    </a:lnTo>
                    <a:lnTo>
                      <a:pt x="10" y="162"/>
                    </a:lnTo>
                    <a:lnTo>
                      <a:pt x="18" y="140"/>
                    </a:lnTo>
                    <a:lnTo>
                      <a:pt x="28" y="120"/>
                    </a:lnTo>
                    <a:lnTo>
                      <a:pt x="40" y="102"/>
                    </a:lnTo>
                    <a:lnTo>
                      <a:pt x="54" y="84"/>
                    </a:lnTo>
                    <a:lnTo>
                      <a:pt x="68" y="68"/>
                    </a:lnTo>
                    <a:lnTo>
                      <a:pt x="86" y="52"/>
                    </a:lnTo>
                    <a:lnTo>
                      <a:pt x="104" y="40"/>
                    </a:lnTo>
                    <a:lnTo>
                      <a:pt x="122" y="28"/>
                    </a:lnTo>
                    <a:lnTo>
                      <a:pt x="144" y="18"/>
                    </a:lnTo>
                    <a:lnTo>
                      <a:pt x="164" y="10"/>
                    </a:lnTo>
                    <a:lnTo>
                      <a:pt x="188" y="4"/>
                    </a:lnTo>
                    <a:lnTo>
                      <a:pt x="210" y="2"/>
                    </a:lnTo>
                    <a:lnTo>
                      <a:pt x="234" y="0"/>
                    </a:lnTo>
                    <a:close/>
                  </a:path>
                </a:pathLst>
              </a:custGeom>
              <a:solidFill>
                <a:srgbClr val="FF7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6" name="Freeform 42"/>
              <p:cNvSpPr>
                <a:spLocks/>
              </p:cNvSpPr>
              <p:nvPr/>
            </p:nvSpPr>
            <p:spPr bwMode="auto">
              <a:xfrm>
                <a:off x="2649" y="1916"/>
                <a:ext cx="470" cy="464"/>
              </a:xfrm>
              <a:custGeom>
                <a:avLst/>
                <a:gdLst>
                  <a:gd name="T0" fmla="*/ 236 w 470"/>
                  <a:gd name="T1" fmla="*/ 0 h 464"/>
                  <a:gd name="T2" fmla="*/ 282 w 470"/>
                  <a:gd name="T3" fmla="*/ 6 h 464"/>
                  <a:gd name="T4" fmla="*/ 328 w 470"/>
                  <a:gd name="T5" fmla="*/ 18 h 464"/>
                  <a:gd name="T6" fmla="*/ 366 w 470"/>
                  <a:gd name="T7" fmla="*/ 40 h 464"/>
                  <a:gd name="T8" fmla="*/ 402 w 470"/>
                  <a:gd name="T9" fmla="*/ 68 h 464"/>
                  <a:gd name="T10" fmla="*/ 430 w 470"/>
                  <a:gd name="T11" fmla="*/ 102 h 464"/>
                  <a:gd name="T12" fmla="*/ 452 w 470"/>
                  <a:gd name="T13" fmla="*/ 142 h 464"/>
                  <a:gd name="T14" fmla="*/ 466 w 470"/>
                  <a:gd name="T15" fmla="*/ 186 h 464"/>
                  <a:gd name="T16" fmla="*/ 470 w 470"/>
                  <a:gd name="T17" fmla="*/ 232 h 464"/>
                  <a:gd name="T18" fmla="*/ 470 w 470"/>
                  <a:gd name="T19" fmla="*/ 256 h 464"/>
                  <a:gd name="T20" fmla="*/ 460 w 470"/>
                  <a:gd name="T21" fmla="*/ 300 h 464"/>
                  <a:gd name="T22" fmla="*/ 442 w 470"/>
                  <a:gd name="T23" fmla="*/ 342 h 464"/>
                  <a:gd name="T24" fmla="*/ 418 w 470"/>
                  <a:gd name="T25" fmla="*/ 380 h 464"/>
                  <a:gd name="T26" fmla="*/ 386 w 470"/>
                  <a:gd name="T27" fmla="*/ 410 h 464"/>
                  <a:gd name="T28" fmla="*/ 348 w 470"/>
                  <a:gd name="T29" fmla="*/ 436 h 464"/>
                  <a:gd name="T30" fmla="*/ 306 w 470"/>
                  <a:gd name="T31" fmla="*/ 454 h 464"/>
                  <a:gd name="T32" fmla="*/ 260 w 470"/>
                  <a:gd name="T33" fmla="*/ 462 h 464"/>
                  <a:gd name="T34" fmla="*/ 236 w 470"/>
                  <a:gd name="T35" fmla="*/ 464 h 464"/>
                  <a:gd name="T36" fmla="*/ 188 w 470"/>
                  <a:gd name="T37" fmla="*/ 460 h 464"/>
                  <a:gd name="T38" fmla="*/ 144 w 470"/>
                  <a:gd name="T39" fmla="*/ 446 h 464"/>
                  <a:gd name="T40" fmla="*/ 104 w 470"/>
                  <a:gd name="T41" fmla="*/ 424 h 464"/>
                  <a:gd name="T42" fmla="*/ 70 w 470"/>
                  <a:gd name="T43" fmla="*/ 396 h 464"/>
                  <a:gd name="T44" fmla="*/ 40 w 470"/>
                  <a:gd name="T45" fmla="*/ 362 h 464"/>
                  <a:gd name="T46" fmla="*/ 18 w 470"/>
                  <a:gd name="T47" fmla="*/ 322 h 464"/>
                  <a:gd name="T48" fmla="*/ 6 w 470"/>
                  <a:gd name="T49" fmla="*/ 278 h 464"/>
                  <a:gd name="T50" fmla="*/ 0 w 470"/>
                  <a:gd name="T51" fmla="*/ 232 h 464"/>
                  <a:gd name="T52" fmla="*/ 2 w 470"/>
                  <a:gd name="T53" fmla="*/ 208 h 464"/>
                  <a:gd name="T54" fmla="*/ 10 w 470"/>
                  <a:gd name="T55" fmla="*/ 164 h 464"/>
                  <a:gd name="T56" fmla="*/ 28 w 470"/>
                  <a:gd name="T57" fmla="*/ 122 h 464"/>
                  <a:gd name="T58" fmla="*/ 54 w 470"/>
                  <a:gd name="T59" fmla="*/ 84 h 464"/>
                  <a:gd name="T60" fmla="*/ 86 w 470"/>
                  <a:gd name="T61" fmla="*/ 54 h 464"/>
                  <a:gd name="T62" fmla="*/ 124 w 470"/>
                  <a:gd name="T63" fmla="*/ 28 h 464"/>
                  <a:gd name="T64" fmla="*/ 166 w 470"/>
                  <a:gd name="T65" fmla="*/ 10 h 464"/>
                  <a:gd name="T66" fmla="*/ 212 w 470"/>
                  <a:gd name="T67" fmla="*/ 2 h 464"/>
                  <a:gd name="T68" fmla="*/ 236 w 470"/>
                  <a:gd name="T69" fmla="*/ 0 h 46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470"/>
                  <a:gd name="T106" fmla="*/ 0 h 464"/>
                  <a:gd name="T107" fmla="*/ 470 w 470"/>
                  <a:gd name="T108" fmla="*/ 464 h 46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470" h="464">
                    <a:moveTo>
                      <a:pt x="236" y="0"/>
                    </a:moveTo>
                    <a:lnTo>
                      <a:pt x="236" y="0"/>
                    </a:lnTo>
                    <a:lnTo>
                      <a:pt x="260" y="2"/>
                    </a:lnTo>
                    <a:lnTo>
                      <a:pt x="282" y="6"/>
                    </a:lnTo>
                    <a:lnTo>
                      <a:pt x="306" y="10"/>
                    </a:lnTo>
                    <a:lnTo>
                      <a:pt x="328" y="18"/>
                    </a:lnTo>
                    <a:lnTo>
                      <a:pt x="348" y="28"/>
                    </a:lnTo>
                    <a:lnTo>
                      <a:pt x="366" y="40"/>
                    </a:lnTo>
                    <a:lnTo>
                      <a:pt x="386" y="54"/>
                    </a:lnTo>
                    <a:lnTo>
                      <a:pt x="402" y="68"/>
                    </a:lnTo>
                    <a:lnTo>
                      <a:pt x="418" y="84"/>
                    </a:lnTo>
                    <a:lnTo>
                      <a:pt x="430" y="102"/>
                    </a:lnTo>
                    <a:lnTo>
                      <a:pt x="442" y="122"/>
                    </a:lnTo>
                    <a:lnTo>
                      <a:pt x="452" y="142"/>
                    </a:lnTo>
                    <a:lnTo>
                      <a:pt x="460" y="164"/>
                    </a:lnTo>
                    <a:lnTo>
                      <a:pt x="466" y="186"/>
                    </a:lnTo>
                    <a:lnTo>
                      <a:pt x="470" y="208"/>
                    </a:lnTo>
                    <a:lnTo>
                      <a:pt x="470" y="232"/>
                    </a:lnTo>
                    <a:lnTo>
                      <a:pt x="470" y="256"/>
                    </a:lnTo>
                    <a:lnTo>
                      <a:pt x="466" y="278"/>
                    </a:lnTo>
                    <a:lnTo>
                      <a:pt x="460" y="300"/>
                    </a:lnTo>
                    <a:lnTo>
                      <a:pt x="452" y="322"/>
                    </a:lnTo>
                    <a:lnTo>
                      <a:pt x="442" y="342"/>
                    </a:lnTo>
                    <a:lnTo>
                      <a:pt x="430" y="362"/>
                    </a:lnTo>
                    <a:lnTo>
                      <a:pt x="418" y="380"/>
                    </a:lnTo>
                    <a:lnTo>
                      <a:pt x="402" y="396"/>
                    </a:lnTo>
                    <a:lnTo>
                      <a:pt x="386" y="410"/>
                    </a:lnTo>
                    <a:lnTo>
                      <a:pt x="366" y="424"/>
                    </a:lnTo>
                    <a:lnTo>
                      <a:pt x="348" y="436"/>
                    </a:lnTo>
                    <a:lnTo>
                      <a:pt x="328" y="446"/>
                    </a:lnTo>
                    <a:lnTo>
                      <a:pt x="306" y="454"/>
                    </a:lnTo>
                    <a:lnTo>
                      <a:pt x="282" y="460"/>
                    </a:lnTo>
                    <a:lnTo>
                      <a:pt x="260" y="462"/>
                    </a:lnTo>
                    <a:lnTo>
                      <a:pt x="236" y="464"/>
                    </a:lnTo>
                    <a:lnTo>
                      <a:pt x="212" y="462"/>
                    </a:lnTo>
                    <a:lnTo>
                      <a:pt x="188" y="460"/>
                    </a:lnTo>
                    <a:lnTo>
                      <a:pt x="166" y="454"/>
                    </a:lnTo>
                    <a:lnTo>
                      <a:pt x="144" y="446"/>
                    </a:lnTo>
                    <a:lnTo>
                      <a:pt x="124" y="436"/>
                    </a:lnTo>
                    <a:lnTo>
                      <a:pt x="104" y="424"/>
                    </a:lnTo>
                    <a:lnTo>
                      <a:pt x="86" y="410"/>
                    </a:lnTo>
                    <a:lnTo>
                      <a:pt x="70" y="396"/>
                    </a:lnTo>
                    <a:lnTo>
                      <a:pt x="54" y="380"/>
                    </a:lnTo>
                    <a:lnTo>
                      <a:pt x="40" y="362"/>
                    </a:lnTo>
                    <a:lnTo>
                      <a:pt x="28" y="342"/>
                    </a:lnTo>
                    <a:lnTo>
                      <a:pt x="18" y="322"/>
                    </a:lnTo>
                    <a:lnTo>
                      <a:pt x="10" y="300"/>
                    </a:lnTo>
                    <a:lnTo>
                      <a:pt x="6" y="278"/>
                    </a:lnTo>
                    <a:lnTo>
                      <a:pt x="2" y="256"/>
                    </a:lnTo>
                    <a:lnTo>
                      <a:pt x="0" y="232"/>
                    </a:lnTo>
                    <a:lnTo>
                      <a:pt x="2" y="208"/>
                    </a:lnTo>
                    <a:lnTo>
                      <a:pt x="6" y="186"/>
                    </a:lnTo>
                    <a:lnTo>
                      <a:pt x="10" y="164"/>
                    </a:lnTo>
                    <a:lnTo>
                      <a:pt x="18" y="142"/>
                    </a:lnTo>
                    <a:lnTo>
                      <a:pt x="28" y="122"/>
                    </a:lnTo>
                    <a:lnTo>
                      <a:pt x="40" y="102"/>
                    </a:lnTo>
                    <a:lnTo>
                      <a:pt x="54" y="84"/>
                    </a:lnTo>
                    <a:lnTo>
                      <a:pt x="70" y="68"/>
                    </a:lnTo>
                    <a:lnTo>
                      <a:pt x="86" y="54"/>
                    </a:lnTo>
                    <a:lnTo>
                      <a:pt x="104" y="40"/>
                    </a:lnTo>
                    <a:lnTo>
                      <a:pt x="124" y="28"/>
                    </a:lnTo>
                    <a:lnTo>
                      <a:pt x="144" y="18"/>
                    </a:lnTo>
                    <a:lnTo>
                      <a:pt x="166" y="10"/>
                    </a:lnTo>
                    <a:lnTo>
                      <a:pt x="188" y="6"/>
                    </a:lnTo>
                    <a:lnTo>
                      <a:pt x="212" y="2"/>
                    </a:lnTo>
                    <a:lnTo>
                      <a:pt x="236" y="0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7" name="Freeform 43"/>
              <p:cNvSpPr>
                <a:spLocks/>
              </p:cNvSpPr>
              <p:nvPr/>
            </p:nvSpPr>
            <p:spPr bwMode="auto">
              <a:xfrm>
                <a:off x="2663" y="1922"/>
                <a:ext cx="446" cy="444"/>
              </a:xfrm>
              <a:custGeom>
                <a:avLst/>
                <a:gdLst>
                  <a:gd name="T0" fmla="*/ 224 w 446"/>
                  <a:gd name="T1" fmla="*/ 0 h 444"/>
                  <a:gd name="T2" fmla="*/ 268 w 446"/>
                  <a:gd name="T3" fmla="*/ 4 h 444"/>
                  <a:gd name="T4" fmla="*/ 310 w 446"/>
                  <a:gd name="T5" fmla="*/ 16 h 444"/>
                  <a:gd name="T6" fmla="*/ 348 w 446"/>
                  <a:gd name="T7" fmla="*/ 38 h 444"/>
                  <a:gd name="T8" fmla="*/ 382 w 446"/>
                  <a:gd name="T9" fmla="*/ 64 h 444"/>
                  <a:gd name="T10" fmla="*/ 408 w 446"/>
                  <a:gd name="T11" fmla="*/ 98 h 444"/>
                  <a:gd name="T12" fmla="*/ 430 w 446"/>
                  <a:gd name="T13" fmla="*/ 136 h 444"/>
                  <a:gd name="T14" fmla="*/ 442 w 446"/>
                  <a:gd name="T15" fmla="*/ 176 h 444"/>
                  <a:gd name="T16" fmla="*/ 446 w 446"/>
                  <a:gd name="T17" fmla="*/ 222 h 444"/>
                  <a:gd name="T18" fmla="*/ 446 w 446"/>
                  <a:gd name="T19" fmla="*/ 244 h 444"/>
                  <a:gd name="T20" fmla="*/ 436 w 446"/>
                  <a:gd name="T21" fmla="*/ 288 h 444"/>
                  <a:gd name="T22" fmla="*/ 420 w 446"/>
                  <a:gd name="T23" fmla="*/ 328 h 444"/>
                  <a:gd name="T24" fmla="*/ 396 w 446"/>
                  <a:gd name="T25" fmla="*/ 364 h 444"/>
                  <a:gd name="T26" fmla="*/ 366 w 446"/>
                  <a:gd name="T27" fmla="*/ 394 h 444"/>
                  <a:gd name="T28" fmla="*/ 330 w 446"/>
                  <a:gd name="T29" fmla="*/ 418 h 444"/>
                  <a:gd name="T30" fmla="*/ 290 w 446"/>
                  <a:gd name="T31" fmla="*/ 434 h 444"/>
                  <a:gd name="T32" fmla="*/ 246 w 446"/>
                  <a:gd name="T33" fmla="*/ 444 h 444"/>
                  <a:gd name="T34" fmla="*/ 224 w 446"/>
                  <a:gd name="T35" fmla="*/ 444 h 444"/>
                  <a:gd name="T36" fmla="*/ 178 w 446"/>
                  <a:gd name="T37" fmla="*/ 440 h 444"/>
                  <a:gd name="T38" fmla="*/ 136 w 446"/>
                  <a:gd name="T39" fmla="*/ 428 h 444"/>
                  <a:gd name="T40" fmla="*/ 98 w 446"/>
                  <a:gd name="T41" fmla="*/ 406 h 444"/>
                  <a:gd name="T42" fmla="*/ 66 w 446"/>
                  <a:gd name="T43" fmla="*/ 380 h 444"/>
                  <a:gd name="T44" fmla="*/ 38 w 446"/>
                  <a:gd name="T45" fmla="*/ 346 h 444"/>
                  <a:gd name="T46" fmla="*/ 18 w 446"/>
                  <a:gd name="T47" fmla="*/ 308 h 444"/>
                  <a:gd name="T48" fmla="*/ 4 w 446"/>
                  <a:gd name="T49" fmla="*/ 266 h 444"/>
                  <a:gd name="T50" fmla="*/ 0 w 446"/>
                  <a:gd name="T51" fmla="*/ 222 h 444"/>
                  <a:gd name="T52" fmla="*/ 2 w 446"/>
                  <a:gd name="T53" fmla="*/ 200 h 444"/>
                  <a:gd name="T54" fmla="*/ 10 w 446"/>
                  <a:gd name="T55" fmla="*/ 156 h 444"/>
                  <a:gd name="T56" fmla="*/ 28 w 446"/>
                  <a:gd name="T57" fmla="*/ 116 h 444"/>
                  <a:gd name="T58" fmla="*/ 52 w 446"/>
                  <a:gd name="T59" fmla="*/ 80 h 444"/>
                  <a:gd name="T60" fmla="*/ 82 w 446"/>
                  <a:gd name="T61" fmla="*/ 50 h 444"/>
                  <a:gd name="T62" fmla="*/ 118 w 446"/>
                  <a:gd name="T63" fmla="*/ 26 h 444"/>
                  <a:gd name="T64" fmla="*/ 158 w 446"/>
                  <a:gd name="T65" fmla="*/ 10 h 444"/>
                  <a:gd name="T66" fmla="*/ 200 w 446"/>
                  <a:gd name="T67" fmla="*/ 0 h 444"/>
                  <a:gd name="T68" fmla="*/ 224 w 446"/>
                  <a:gd name="T69" fmla="*/ 0 h 44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446"/>
                  <a:gd name="T106" fmla="*/ 0 h 444"/>
                  <a:gd name="T107" fmla="*/ 446 w 446"/>
                  <a:gd name="T108" fmla="*/ 444 h 44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446" h="444">
                    <a:moveTo>
                      <a:pt x="224" y="0"/>
                    </a:moveTo>
                    <a:lnTo>
                      <a:pt x="224" y="0"/>
                    </a:lnTo>
                    <a:lnTo>
                      <a:pt x="246" y="0"/>
                    </a:lnTo>
                    <a:lnTo>
                      <a:pt x="268" y="4"/>
                    </a:lnTo>
                    <a:lnTo>
                      <a:pt x="290" y="10"/>
                    </a:lnTo>
                    <a:lnTo>
                      <a:pt x="310" y="16"/>
                    </a:lnTo>
                    <a:lnTo>
                      <a:pt x="330" y="26"/>
                    </a:lnTo>
                    <a:lnTo>
                      <a:pt x="348" y="38"/>
                    </a:lnTo>
                    <a:lnTo>
                      <a:pt x="366" y="50"/>
                    </a:lnTo>
                    <a:lnTo>
                      <a:pt x="382" y="64"/>
                    </a:lnTo>
                    <a:lnTo>
                      <a:pt x="396" y="80"/>
                    </a:lnTo>
                    <a:lnTo>
                      <a:pt x="408" y="98"/>
                    </a:lnTo>
                    <a:lnTo>
                      <a:pt x="420" y="116"/>
                    </a:lnTo>
                    <a:lnTo>
                      <a:pt x="430" y="136"/>
                    </a:lnTo>
                    <a:lnTo>
                      <a:pt x="436" y="156"/>
                    </a:lnTo>
                    <a:lnTo>
                      <a:pt x="442" y="176"/>
                    </a:lnTo>
                    <a:lnTo>
                      <a:pt x="446" y="200"/>
                    </a:lnTo>
                    <a:lnTo>
                      <a:pt x="446" y="222"/>
                    </a:lnTo>
                    <a:lnTo>
                      <a:pt x="446" y="244"/>
                    </a:lnTo>
                    <a:lnTo>
                      <a:pt x="442" y="266"/>
                    </a:lnTo>
                    <a:lnTo>
                      <a:pt x="436" y="288"/>
                    </a:lnTo>
                    <a:lnTo>
                      <a:pt x="430" y="308"/>
                    </a:lnTo>
                    <a:lnTo>
                      <a:pt x="420" y="328"/>
                    </a:lnTo>
                    <a:lnTo>
                      <a:pt x="408" y="346"/>
                    </a:lnTo>
                    <a:lnTo>
                      <a:pt x="396" y="364"/>
                    </a:lnTo>
                    <a:lnTo>
                      <a:pt x="382" y="380"/>
                    </a:lnTo>
                    <a:lnTo>
                      <a:pt x="366" y="394"/>
                    </a:lnTo>
                    <a:lnTo>
                      <a:pt x="348" y="406"/>
                    </a:lnTo>
                    <a:lnTo>
                      <a:pt x="330" y="418"/>
                    </a:lnTo>
                    <a:lnTo>
                      <a:pt x="310" y="428"/>
                    </a:lnTo>
                    <a:lnTo>
                      <a:pt x="290" y="434"/>
                    </a:lnTo>
                    <a:lnTo>
                      <a:pt x="268" y="440"/>
                    </a:lnTo>
                    <a:lnTo>
                      <a:pt x="246" y="444"/>
                    </a:lnTo>
                    <a:lnTo>
                      <a:pt x="224" y="444"/>
                    </a:lnTo>
                    <a:lnTo>
                      <a:pt x="200" y="444"/>
                    </a:lnTo>
                    <a:lnTo>
                      <a:pt x="178" y="440"/>
                    </a:lnTo>
                    <a:lnTo>
                      <a:pt x="158" y="434"/>
                    </a:lnTo>
                    <a:lnTo>
                      <a:pt x="136" y="428"/>
                    </a:lnTo>
                    <a:lnTo>
                      <a:pt x="118" y="418"/>
                    </a:lnTo>
                    <a:lnTo>
                      <a:pt x="98" y="406"/>
                    </a:lnTo>
                    <a:lnTo>
                      <a:pt x="82" y="394"/>
                    </a:lnTo>
                    <a:lnTo>
                      <a:pt x="66" y="380"/>
                    </a:lnTo>
                    <a:lnTo>
                      <a:pt x="52" y="364"/>
                    </a:lnTo>
                    <a:lnTo>
                      <a:pt x="38" y="346"/>
                    </a:lnTo>
                    <a:lnTo>
                      <a:pt x="28" y="328"/>
                    </a:lnTo>
                    <a:lnTo>
                      <a:pt x="18" y="308"/>
                    </a:lnTo>
                    <a:lnTo>
                      <a:pt x="10" y="288"/>
                    </a:lnTo>
                    <a:lnTo>
                      <a:pt x="4" y="266"/>
                    </a:lnTo>
                    <a:lnTo>
                      <a:pt x="2" y="244"/>
                    </a:lnTo>
                    <a:lnTo>
                      <a:pt x="0" y="222"/>
                    </a:lnTo>
                    <a:lnTo>
                      <a:pt x="2" y="200"/>
                    </a:lnTo>
                    <a:lnTo>
                      <a:pt x="4" y="176"/>
                    </a:lnTo>
                    <a:lnTo>
                      <a:pt x="10" y="156"/>
                    </a:lnTo>
                    <a:lnTo>
                      <a:pt x="18" y="136"/>
                    </a:lnTo>
                    <a:lnTo>
                      <a:pt x="28" y="116"/>
                    </a:lnTo>
                    <a:lnTo>
                      <a:pt x="38" y="98"/>
                    </a:lnTo>
                    <a:lnTo>
                      <a:pt x="52" y="80"/>
                    </a:lnTo>
                    <a:lnTo>
                      <a:pt x="66" y="64"/>
                    </a:lnTo>
                    <a:lnTo>
                      <a:pt x="82" y="50"/>
                    </a:lnTo>
                    <a:lnTo>
                      <a:pt x="98" y="38"/>
                    </a:lnTo>
                    <a:lnTo>
                      <a:pt x="118" y="26"/>
                    </a:lnTo>
                    <a:lnTo>
                      <a:pt x="136" y="16"/>
                    </a:lnTo>
                    <a:lnTo>
                      <a:pt x="158" y="10"/>
                    </a:lnTo>
                    <a:lnTo>
                      <a:pt x="178" y="4"/>
                    </a:lnTo>
                    <a:lnTo>
                      <a:pt x="200" y="0"/>
                    </a:lnTo>
                    <a:lnTo>
                      <a:pt x="224" y="0"/>
                    </a:lnTo>
                    <a:close/>
                  </a:path>
                </a:pathLst>
              </a:custGeom>
              <a:solidFill>
                <a:srgbClr val="FFC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8" name="Freeform 44"/>
              <p:cNvSpPr>
                <a:spLocks/>
              </p:cNvSpPr>
              <p:nvPr/>
            </p:nvSpPr>
            <p:spPr bwMode="auto">
              <a:xfrm>
                <a:off x="2667" y="1928"/>
                <a:ext cx="438" cy="432"/>
              </a:xfrm>
              <a:custGeom>
                <a:avLst/>
                <a:gdLst>
                  <a:gd name="T0" fmla="*/ 218 w 438"/>
                  <a:gd name="T1" fmla="*/ 0 h 432"/>
                  <a:gd name="T2" fmla="*/ 262 w 438"/>
                  <a:gd name="T3" fmla="*/ 4 h 432"/>
                  <a:gd name="T4" fmla="*/ 304 w 438"/>
                  <a:gd name="T5" fmla="*/ 16 h 432"/>
                  <a:gd name="T6" fmla="*/ 340 w 438"/>
                  <a:gd name="T7" fmla="*/ 36 h 432"/>
                  <a:gd name="T8" fmla="*/ 374 w 438"/>
                  <a:gd name="T9" fmla="*/ 62 h 432"/>
                  <a:gd name="T10" fmla="*/ 400 w 438"/>
                  <a:gd name="T11" fmla="*/ 94 h 432"/>
                  <a:gd name="T12" fmla="*/ 420 w 438"/>
                  <a:gd name="T13" fmla="*/ 132 h 432"/>
                  <a:gd name="T14" fmla="*/ 434 w 438"/>
                  <a:gd name="T15" fmla="*/ 172 h 432"/>
                  <a:gd name="T16" fmla="*/ 438 w 438"/>
                  <a:gd name="T17" fmla="*/ 216 h 432"/>
                  <a:gd name="T18" fmla="*/ 436 w 438"/>
                  <a:gd name="T19" fmla="*/ 238 h 432"/>
                  <a:gd name="T20" fmla="*/ 428 w 438"/>
                  <a:gd name="T21" fmla="*/ 280 h 432"/>
                  <a:gd name="T22" fmla="*/ 412 w 438"/>
                  <a:gd name="T23" fmla="*/ 318 h 432"/>
                  <a:gd name="T24" fmla="*/ 388 w 438"/>
                  <a:gd name="T25" fmla="*/ 352 h 432"/>
                  <a:gd name="T26" fmla="*/ 358 w 438"/>
                  <a:gd name="T27" fmla="*/ 382 h 432"/>
                  <a:gd name="T28" fmla="*/ 322 w 438"/>
                  <a:gd name="T29" fmla="*/ 406 h 432"/>
                  <a:gd name="T30" fmla="*/ 284 w 438"/>
                  <a:gd name="T31" fmla="*/ 422 h 432"/>
                  <a:gd name="T32" fmla="*/ 240 w 438"/>
                  <a:gd name="T33" fmla="*/ 430 h 432"/>
                  <a:gd name="T34" fmla="*/ 218 w 438"/>
                  <a:gd name="T35" fmla="*/ 432 h 432"/>
                  <a:gd name="T36" fmla="*/ 174 w 438"/>
                  <a:gd name="T37" fmla="*/ 428 h 432"/>
                  <a:gd name="T38" fmla="*/ 134 w 438"/>
                  <a:gd name="T39" fmla="*/ 414 h 432"/>
                  <a:gd name="T40" fmla="*/ 96 w 438"/>
                  <a:gd name="T41" fmla="*/ 394 h 432"/>
                  <a:gd name="T42" fmla="*/ 64 w 438"/>
                  <a:gd name="T43" fmla="*/ 368 h 432"/>
                  <a:gd name="T44" fmla="*/ 38 w 438"/>
                  <a:gd name="T45" fmla="*/ 336 h 432"/>
                  <a:gd name="T46" fmla="*/ 16 w 438"/>
                  <a:gd name="T47" fmla="*/ 300 h 432"/>
                  <a:gd name="T48" fmla="*/ 4 w 438"/>
                  <a:gd name="T49" fmla="*/ 258 h 432"/>
                  <a:gd name="T50" fmla="*/ 0 w 438"/>
                  <a:gd name="T51" fmla="*/ 216 h 432"/>
                  <a:gd name="T52" fmla="*/ 0 w 438"/>
                  <a:gd name="T53" fmla="*/ 194 h 432"/>
                  <a:gd name="T54" fmla="*/ 10 w 438"/>
                  <a:gd name="T55" fmla="*/ 152 h 432"/>
                  <a:gd name="T56" fmla="*/ 26 w 438"/>
                  <a:gd name="T57" fmla="*/ 112 h 432"/>
                  <a:gd name="T58" fmla="*/ 50 w 438"/>
                  <a:gd name="T59" fmla="*/ 78 h 432"/>
                  <a:gd name="T60" fmla="*/ 80 w 438"/>
                  <a:gd name="T61" fmla="*/ 48 h 432"/>
                  <a:gd name="T62" fmla="*/ 114 w 438"/>
                  <a:gd name="T63" fmla="*/ 26 h 432"/>
                  <a:gd name="T64" fmla="*/ 154 w 438"/>
                  <a:gd name="T65" fmla="*/ 8 h 432"/>
                  <a:gd name="T66" fmla="*/ 196 w 438"/>
                  <a:gd name="T67" fmla="*/ 0 h 432"/>
                  <a:gd name="T68" fmla="*/ 218 w 438"/>
                  <a:gd name="T69" fmla="*/ 0 h 43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438"/>
                  <a:gd name="T106" fmla="*/ 0 h 432"/>
                  <a:gd name="T107" fmla="*/ 438 w 438"/>
                  <a:gd name="T108" fmla="*/ 432 h 43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438" h="432">
                    <a:moveTo>
                      <a:pt x="218" y="0"/>
                    </a:moveTo>
                    <a:lnTo>
                      <a:pt x="218" y="0"/>
                    </a:lnTo>
                    <a:lnTo>
                      <a:pt x="240" y="0"/>
                    </a:lnTo>
                    <a:lnTo>
                      <a:pt x="262" y="4"/>
                    </a:lnTo>
                    <a:lnTo>
                      <a:pt x="284" y="8"/>
                    </a:lnTo>
                    <a:lnTo>
                      <a:pt x="304" y="16"/>
                    </a:lnTo>
                    <a:lnTo>
                      <a:pt x="322" y="26"/>
                    </a:lnTo>
                    <a:lnTo>
                      <a:pt x="340" y="36"/>
                    </a:lnTo>
                    <a:lnTo>
                      <a:pt x="358" y="48"/>
                    </a:lnTo>
                    <a:lnTo>
                      <a:pt x="374" y="62"/>
                    </a:lnTo>
                    <a:lnTo>
                      <a:pt x="388" y="78"/>
                    </a:lnTo>
                    <a:lnTo>
                      <a:pt x="400" y="94"/>
                    </a:lnTo>
                    <a:lnTo>
                      <a:pt x="412" y="112"/>
                    </a:lnTo>
                    <a:lnTo>
                      <a:pt x="420" y="132"/>
                    </a:lnTo>
                    <a:lnTo>
                      <a:pt x="428" y="152"/>
                    </a:lnTo>
                    <a:lnTo>
                      <a:pt x="434" y="172"/>
                    </a:lnTo>
                    <a:lnTo>
                      <a:pt x="436" y="194"/>
                    </a:lnTo>
                    <a:lnTo>
                      <a:pt x="438" y="216"/>
                    </a:lnTo>
                    <a:lnTo>
                      <a:pt x="436" y="238"/>
                    </a:lnTo>
                    <a:lnTo>
                      <a:pt x="434" y="258"/>
                    </a:lnTo>
                    <a:lnTo>
                      <a:pt x="428" y="280"/>
                    </a:lnTo>
                    <a:lnTo>
                      <a:pt x="420" y="300"/>
                    </a:lnTo>
                    <a:lnTo>
                      <a:pt x="412" y="318"/>
                    </a:lnTo>
                    <a:lnTo>
                      <a:pt x="400" y="336"/>
                    </a:lnTo>
                    <a:lnTo>
                      <a:pt x="388" y="352"/>
                    </a:lnTo>
                    <a:lnTo>
                      <a:pt x="374" y="368"/>
                    </a:lnTo>
                    <a:lnTo>
                      <a:pt x="358" y="382"/>
                    </a:lnTo>
                    <a:lnTo>
                      <a:pt x="340" y="394"/>
                    </a:lnTo>
                    <a:lnTo>
                      <a:pt x="322" y="406"/>
                    </a:lnTo>
                    <a:lnTo>
                      <a:pt x="304" y="414"/>
                    </a:lnTo>
                    <a:lnTo>
                      <a:pt x="284" y="422"/>
                    </a:lnTo>
                    <a:lnTo>
                      <a:pt x="262" y="428"/>
                    </a:lnTo>
                    <a:lnTo>
                      <a:pt x="240" y="430"/>
                    </a:lnTo>
                    <a:lnTo>
                      <a:pt x="218" y="432"/>
                    </a:lnTo>
                    <a:lnTo>
                      <a:pt x="196" y="430"/>
                    </a:lnTo>
                    <a:lnTo>
                      <a:pt x="174" y="428"/>
                    </a:lnTo>
                    <a:lnTo>
                      <a:pt x="154" y="422"/>
                    </a:lnTo>
                    <a:lnTo>
                      <a:pt x="134" y="414"/>
                    </a:lnTo>
                    <a:lnTo>
                      <a:pt x="114" y="406"/>
                    </a:lnTo>
                    <a:lnTo>
                      <a:pt x="96" y="394"/>
                    </a:lnTo>
                    <a:lnTo>
                      <a:pt x="80" y="382"/>
                    </a:lnTo>
                    <a:lnTo>
                      <a:pt x="64" y="368"/>
                    </a:lnTo>
                    <a:lnTo>
                      <a:pt x="50" y="352"/>
                    </a:lnTo>
                    <a:lnTo>
                      <a:pt x="38" y="336"/>
                    </a:lnTo>
                    <a:lnTo>
                      <a:pt x="26" y="318"/>
                    </a:lnTo>
                    <a:lnTo>
                      <a:pt x="16" y="300"/>
                    </a:lnTo>
                    <a:lnTo>
                      <a:pt x="10" y="280"/>
                    </a:lnTo>
                    <a:lnTo>
                      <a:pt x="4" y="258"/>
                    </a:lnTo>
                    <a:lnTo>
                      <a:pt x="0" y="238"/>
                    </a:lnTo>
                    <a:lnTo>
                      <a:pt x="0" y="216"/>
                    </a:lnTo>
                    <a:lnTo>
                      <a:pt x="0" y="194"/>
                    </a:lnTo>
                    <a:lnTo>
                      <a:pt x="4" y="172"/>
                    </a:lnTo>
                    <a:lnTo>
                      <a:pt x="10" y="152"/>
                    </a:lnTo>
                    <a:lnTo>
                      <a:pt x="16" y="132"/>
                    </a:lnTo>
                    <a:lnTo>
                      <a:pt x="26" y="112"/>
                    </a:lnTo>
                    <a:lnTo>
                      <a:pt x="38" y="94"/>
                    </a:lnTo>
                    <a:lnTo>
                      <a:pt x="50" y="78"/>
                    </a:lnTo>
                    <a:lnTo>
                      <a:pt x="64" y="62"/>
                    </a:lnTo>
                    <a:lnTo>
                      <a:pt x="80" y="48"/>
                    </a:lnTo>
                    <a:lnTo>
                      <a:pt x="96" y="36"/>
                    </a:lnTo>
                    <a:lnTo>
                      <a:pt x="114" y="26"/>
                    </a:lnTo>
                    <a:lnTo>
                      <a:pt x="134" y="16"/>
                    </a:lnTo>
                    <a:lnTo>
                      <a:pt x="154" y="8"/>
                    </a:lnTo>
                    <a:lnTo>
                      <a:pt x="174" y="4"/>
                    </a:lnTo>
                    <a:lnTo>
                      <a:pt x="196" y="0"/>
                    </a:lnTo>
                    <a:lnTo>
                      <a:pt x="218" y="0"/>
                    </a:lnTo>
                    <a:close/>
                  </a:path>
                </a:pathLst>
              </a:custGeom>
              <a:solidFill>
                <a:srgbClr val="FFC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9" name="Freeform 45"/>
              <p:cNvSpPr>
                <a:spLocks/>
              </p:cNvSpPr>
              <p:nvPr/>
            </p:nvSpPr>
            <p:spPr bwMode="auto">
              <a:xfrm>
                <a:off x="2669" y="1934"/>
                <a:ext cx="430" cy="418"/>
              </a:xfrm>
              <a:custGeom>
                <a:avLst/>
                <a:gdLst>
                  <a:gd name="T0" fmla="*/ 216 w 430"/>
                  <a:gd name="T1" fmla="*/ 0 h 418"/>
                  <a:gd name="T2" fmla="*/ 258 w 430"/>
                  <a:gd name="T3" fmla="*/ 4 h 418"/>
                  <a:gd name="T4" fmla="*/ 300 w 430"/>
                  <a:gd name="T5" fmla="*/ 16 h 418"/>
                  <a:gd name="T6" fmla="*/ 336 w 430"/>
                  <a:gd name="T7" fmla="*/ 36 h 418"/>
                  <a:gd name="T8" fmla="*/ 368 w 430"/>
                  <a:gd name="T9" fmla="*/ 60 h 418"/>
                  <a:gd name="T10" fmla="*/ 394 w 430"/>
                  <a:gd name="T11" fmla="*/ 92 h 418"/>
                  <a:gd name="T12" fmla="*/ 414 w 430"/>
                  <a:gd name="T13" fmla="*/ 128 h 418"/>
                  <a:gd name="T14" fmla="*/ 426 w 430"/>
                  <a:gd name="T15" fmla="*/ 166 h 418"/>
                  <a:gd name="T16" fmla="*/ 430 w 430"/>
                  <a:gd name="T17" fmla="*/ 210 h 418"/>
                  <a:gd name="T18" fmla="*/ 430 w 430"/>
                  <a:gd name="T19" fmla="*/ 230 h 418"/>
                  <a:gd name="T20" fmla="*/ 420 w 430"/>
                  <a:gd name="T21" fmla="*/ 272 h 418"/>
                  <a:gd name="T22" fmla="*/ 404 w 430"/>
                  <a:gd name="T23" fmla="*/ 308 h 418"/>
                  <a:gd name="T24" fmla="*/ 382 w 430"/>
                  <a:gd name="T25" fmla="*/ 342 h 418"/>
                  <a:gd name="T26" fmla="*/ 352 w 430"/>
                  <a:gd name="T27" fmla="*/ 370 h 418"/>
                  <a:gd name="T28" fmla="*/ 318 w 430"/>
                  <a:gd name="T29" fmla="*/ 394 h 418"/>
                  <a:gd name="T30" fmla="*/ 280 w 430"/>
                  <a:gd name="T31" fmla="*/ 410 h 418"/>
                  <a:gd name="T32" fmla="*/ 238 w 430"/>
                  <a:gd name="T33" fmla="*/ 418 h 418"/>
                  <a:gd name="T34" fmla="*/ 216 w 430"/>
                  <a:gd name="T35" fmla="*/ 418 h 418"/>
                  <a:gd name="T36" fmla="*/ 172 w 430"/>
                  <a:gd name="T37" fmla="*/ 414 h 418"/>
                  <a:gd name="T38" fmla="*/ 132 w 430"/>
                  <a:gd name="T39" fmla="*/ 402 h 418"/>
                  <a:gd name="T40" fmla="*/ 96 w 430"/>
                  <a:gd name="T41" fmla="*/ 384 h 418"/>
                  <a:gd name="T42" fmla="*/ 64 w 430"/>
                  <a:gd name="T43" fmla="*/ 358 h 418"/>
                  <a:gd name="T44" fmla="*/ 38 w 430"/>
                  <a:gd name="T45" fmla="*/ 326 h 418"/>
                  <a:gd name="T46" fmla="*/ 18 w 430"/>
                  <a:gd name="T47" fmla="*/ 290 h 418"/>
                  <a:gd name="T48" fmla="*/ 6 w 430"/>
                  <a:gd name="T49" fmla="*/ 252 h 418"/>
                  <a:gd name="T50" fmla="*/ 0 w 430"/>
                  <a:gd name="T51" fmla="*/ 210 h 418"/>
                  <a:gd name="T52" fmla="*/ 2 w 430"/>
                  <a:gd name="T53" fmla="*/ 188 h 418"/>
                  <a:gd name="T54" fmla="*/ 10 w 430"/>
                  <a:gd name="T55" fmla="*/ 146 h 418"/>
                  <a:gd name="T56" fmla="*/ 26 w 430"/>
                  <a:gd name="T57" fmla="*/ 110 h 418"/>
                  <a:gd name="T58" fmla="*/ 50 w 430"/>
                  <a:gd name="T59" fmla="*/ 76 h 418"/>
                  <a:gd name="T60" fmla="*/ 80 w 430"/>
                  <a:gd name="T61" fmla="*/ 48 h 418"/>
                  <a:gd name="T62" fmla="*/ 114 w 430"/>
                  <a:gd name="T63" fmla="*/ 24 h 418"/>
                  <a:gd name="T64" fmla="*/ 152 w 430"/>
                  <a:gd name="T65" fmla="*/ 8 h 418"/>
                  <a:gd name="T66" fmla="*/ 194 w 430"/>
                  <a:gd name="T67" fmla="*/ 0 h 418"/>
                  <a:gd name="T68" fmla="*/ 216 w 430"/>
                  <a:gd name="T69" fmla="*/ 0 h 418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430"/>
                  <a:gd name="T106" fmla="*/ 0 h 418"/>
                  <a:gd name="T107" fmla="*/ 430 w 430"/>
                  <a:gd name="T108" fmla="*/ 418 h 418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430" h="418">
                    <a:moveTo>
                      <a:pt x="216" y="0"/>
                    </a:moveTo>
                    <a:lnTo>
                      <a:pt x="216" y="0"/>
                    </a:lnTo>
                    <a:lnTo>
                      <a:pt x="238" y="0"/>
                    </a:lnTo>
                    <a:lnTo>
                      <a:pt x="258" y="4"/>
                    </a:lnTo>
                    <a:lnTo>
                      <a:pt x="280" y="8"/>
                    </a:lnTo>
                    <a:lnTo>
                      <a:pt x="300" y="16"/>
                    </a:lnTo>
                    <a:lnTo>
                      <a:pt x="318" y="24"/>
                    </a:lnTo>
                    <a:lnTo>
                      <a:pt x="336" y="36"/>
                    </a:lnTo>
                    <a:lnTo>
                      <a:pt x="352" y="48"/>
                    </a:lnTo>
                    <a:lnTo>
                      <a:pt x="368" y="60"/>
                    </a:lnTo>
                    <a:lnTo>
                      <a:pt x="382" y="76"/>
                    </a:lnTo>
                    <a:lnTo>
                      <a:pt x="394" y="92"/>
                    </a:lnTo>
                    <a:lnTo>
                      <a:pt x="404" y="110"/>
                    </a:lnTo>
                    <a:lnTo>
                      <a:pt x="414" y="128"/>
                    </a:lnTo>
                    <a:lnTo>
                      <a:pt x="420" y="146"/>
                    </a:lnTo>
                    <a:lnTo>
                      <a:pt x="426" y="166"/>
                    </a:lnTo>
                    <a:lnTo>
                      <a:pt x="430" y="188"/>
                    </a:lnTo>
                    <a:lnTo>
                      <a:pt x="430" y="210"/>
                    </a:lnTo>
                    <a:lnTo>
                      <a:pt x="430" y="230"/>
                    </a:lnTo>
                    <a:lnTo>
                      <a:pt x="426" y="252"/>
                    </a:lnTo>
                    <a:lnTo>
                      <a:pt x="420" y="272"/>
                    </a:lnTo>
                    <a:lnTo>
                      <a:pt x="414" y="290"/>
                    </a:lnTo>
                    <a:lnTo>
                      <a:pt x="404" y="308"/>
                    </a:lnTo>
                    <a:lnTo>
                      <a:pt x="394" y="326"/>
                    </a:lnTo>
                    <a:lnTo>
                      <a:pt x="382" y="342"/>
                    </a:lnTo>
                    <a:lnTo>
                      <a:pt x="368" y="358"/>
                    </a:lnTo>
                    <a:lnTo>
                      <a:pt x="352" y="370"/>
                    </a:lnTo>
                    <a:lnTo>
                      <a:pt x="336" y="384"/>
                    </a:lnTo>
                    <a:lnTo>
                      <a:pt x="318" y="394"/>
                    </a:lnTo>
                    <a:lnTo>
                      <a:pt x="300" y="402"/>
                    </a:lnTo>
                    <a:lnTo>
                      <a:pt x="280" y="410"/>
                    </a:lnTo>
                    <a:lnTo>
                      <a:pt x="258" y="414"/>
                    </a:lnTo>
                    <a:lnTo>
                      <a:pt x="238" y="418"/>
                    </a:lnTo>
                    <a:lnTo>
                      <a:pt x="216" y="418"/>
                    </a:lnTo>
                    <a:lnTo>
                      <a:pt x="194" y="418"/>
                    </a:lnTo>
                    <a:lnTo>
                      <a:pt x="172" y="414"/>
                    </a:lnTo>
                    <a:lnTo>
                      <a:pt x="152" y="410"/>
                    </a:lnTo>
                    <a:lnTo>
                      <a:pt x="132" y="402"/>
                    </a:lnTo>
                    <a:lnTo>
                      <a:pt x="114" y="394"/>
                    </a:lnTo>
                    <a:lnTo>
                      <a:pt x="96" y="384"/>
                    </a:lnTo>
                    <a:lnTo>
                      <a:pt x="80" y="370"/>
                    </a:lnTo>
                    <a:lnTo>
                      <a:pt x="64" y="358"/>
                    </a:lnTo>
                    <a:lnTo>
                      <a:pt x="50" y="342"/>
                    </a:lnTo>
                    <a:lnTo>
                      <a:pt x="38" y="326"/>
                    </a:lnTo>
                    <a:lnTo>
                      <a:pt x="26" y="308"/>
                    </a:lnTo>
                    <a:lnTo>
                      <a:pt x="18" y="290"/>
                    </a:lnTo>
                    <a:lnTo>
                      <a:pt x="10" y="272"/>
                    </a:lnTo>
                    <a:lnTo>
                      <a:pt x="6" y="252"/>
                    </a:lnTo>
                    <a:lnTo>
                      <a:pt x="2" y="230"/>
                    </a:lnTo>
                    <a:lnTo>
                      <a:pt x="0" y="210"/>
                    </a:lnTo>
                    <a:lnTo>
                      <a:pt x="2" y="188"/>
                    </a:lnTo>
                    <a:lnTo>
                      <a:pt x="6" y="166"/>
                    </a:lnTo>
                    <a:lnTo>
                      <a:pt x="10" y="146"/>
                    </a:lnTo>
                    <a:lnTo>
                      <a:pt x="18" y="128"/>
                    </a:lnTo>
                    <a:lnTo>
                      <a:pt x="26" y="110"/>
                    </a:lnTo>
                    <a:lnTo>
                      <a:pt x="38" y="92"/>
                    </a:lnTo>
                    <a:lnTo>
                      <a:pt x="50" y="76"/>
                    </a:lnTo>
                    <a:lnTo>
                      <a:pt x="64" y="60"/>
                    </a:lnTo>
                    <a:lnTo>
                      <a:pt x="80" y="48"/>
                    </a:lnTo>
                    <a:lnTo>
                      <a:pt x="96" y="36"/>
                    </a:lnTo>
                    <a:lnTo>
                      <a:pt x="114" y="24"/>
                    </a:lnTo>
                    <a:lnTo>
                      <a:pt x="132" y="16"/>
                    </a:lnTo>
                    <a:lnTo>
                      <a:pt x="152" y="8"/>
                    </a:lnTo>
                    <a:lnTo>
                      <a:pt x="172" y="4"/>
                    </a:lnTo>
                    <a:lnTo>
                      <a:pt x="194" y="0"/>
                    </a:lnTo>
                    <a:lnTo>
                      <a:pt x="216" y="0"/>
                    </a:lnTo>
                    <a:close/>
                  </a:path>
                </a:pathLst>
              </a:custGeom>
              <a:solidFill>
                <a:srgbClr val="FFC7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0" name="Freeform 46"/>
              <p:cNvSpPr>
                <a:spLocks/>
              </p:cNvSpPr>
              <p:nvPr/>
            </p:nvSpPr>
            <p:spPr bwMode="auto">
              <a:xfrm>
                <a:off x="2673" y="1940"/>
                <a:ext cx="422" cy="406"/>
              </a:xfrm>
              <a:custGeom>
                <a:avLst/>
                <a:gdLst>
                  <a:gd name="T0" fmla="*/ 210 w 422"/>
                  <a:gd name="T1" fmla="*/ 0 h 406"/>
                  <a:gd name="T2" fmla="*/ 254 w 422"/>
                  <a:gd name="T3" fmla="*/ 4 h 406"/>
                  <a:gd name="T4" fmla="*/ 292 w 422"/>
                  <a:gd name="T5" fmla="*/ 16 h 406"/>
                  <a:gd name="T6" fmla="*/ 328 w 422"/>
                  <a:gd name="T7" fmla="*/ 34 h 406"/>
                  <a:gd name="T8" fmla="*/ 360 w 422"/>
                  <a:gd name="T9" fmla="*/ 58 h 406"/>
                  <a:gd name="T10" fmla="*/ 386 w 422"/>
                  <a:gd name="T11" fmla="*/ 90 h 406"/>
                  <a:gd name="T12" fmla="*/ 404 w 422"/>
                  <a:gd name="T13" fmla="*/ 124 h 406"/>
                  <a:gd name="T14" fmla="*/ 418 w 422"/>
                  <a:gd name="T15" fmla="*/ 162 h 406"/>
                  <a:gd name="T16" fmla="*/ 422 w 422"/>
                  <a:gd name="T17" fmla="*/ 202 h 406"/>
                  <a:gd name="T18" fmla="*/ 420 w 422"/>
                  <a:gd name="T19" fmla="*/ 224 h 406"/>
                  <a:gd name="T20" fmla="*/ 412 w 422"/>
                  <a:gd name="T21" fmla="*/ 264 h 406"/>
                  <a:gd name="T22" fmla="*/ 396 w 422"/>
                  <a:gd name="T23" fmla="*/ 300 h 406"/>
                  <a:gd name="T24" fmla="*/ 374 w 422"/>
                  <a:gd name="T25" fmla="*/ 332 h 406"/>
                  <a:gd name="T26" fmla="*/ 344 w 422"/>
                  <a:gd name="T27" fmla="*/ 360 h 406"/>
                  <a:gd name="T28" fmla="*/ 312 w 422"/>
                  <a:gd name="T29" fmla="*/ 382 h 406"/>
                  <a:gd name="T30" fmla="*/ 274 w 422"/>
                  <a:gd name="T31" fmla="*/ 396 h 406"/>
                  <a:gd name="T32" fmla="*/ 232 w 422"/>
                  <a:gd name="T33" fmla="*/ 406 h 406"/>
                  <a:gd name="T34" fmla="*/ 210 w 422"/>
                  <a:gd name="T35" fmla="*/ 406 h 406"/>
                  <a:gd name="T36" fmla="*/ 168 w 422"/>
                  <a:gd name="T37" fmla="*/ 402 h 406"/>
                  <a:gd name="T38" fmla="*/ 128 w 422"/>
                  <a:gd name="T39" fmla="*/ 390 h 406"/>
                  <a:gd name="T40" fmla="*/ 94 w 422"/>
                  <a:gd name="T41" fmla="*/ 372 h 406"/>
                  <a:gd name="T42" fmla="*/ 62 w 422"/>
                  <a:gd name="T43" fmla="*/ 346 h 406"/>
                  <a:gd name="T44" fmla="*/ 36 w 422"/>
                  <a:gd name="T45" fmla="*/ 316 h 406"/>
                  <a:gd name="T46" fmla="*/ 16 w 422"/>
                  <a:gd name="T47" fmla="*/ 282 h 406"/>
                  <a:gd name="T48" fmla="*/ 4 w 422"/>
                  <a:gd name="T49" fmla="*/ 244 h 406"/>
                  <a:gd name="T50" fmla="*/ 0 w 422"/>
                  <a:gd name="T51" fmla="*/ 202 h 406"/>
                  <a:gd name="T52" fmla="*/ 2 w 422"/>
                  <a:gd name="T53" fmla="*/ 182 h 406"/>
                  <a:gd name="T54" fmla="*/ 10 w 422"/>
                  <a:gd name="T55" fmla="*/ 142 h 406"/>
                  <a:gd name="T56" fmla="*/ 26 w 422"/>
                  <a:gd name="T57" fmla="*/ 106 h 406"/>
                  <a:gd name="T58" fmla="*/ 48 w 422"/>
                  <a:gd name="T59" fmla="*/ 74 h 406"/>
                  <a:gd name="T60" fmla="*/ 76 w 422"/>
                  <a:gd name="T61" fmla="*/ 46 h 406"/>
                  <a:gd name="T62" fmla="*/ 110 w 422"/>
                  <a:gd name="T63" fmla="*/ 24 h 406"/>
                  <a:gd name="T64" fmla="*/ 148 w 422"/>
                  <a:gd name="T65" fmla="*/ 8 h 406"/>
                  <a:gd name="T66" fmla="*/ 190 w 422"/>
                  <a:gd name="T67" fmla="*/ 0 h 406"/>
                  <a:gd name="T68" fmla="*/ 210 w 422"/>
                  <a:gd name="T69" fmla="*/ 0 h 40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422"/>
                  <a:gd name="T106" fmla="*/ 0 h 406"/>
                  <a:gd name="T107" fmla="*/ 422 w 422"/>
                  <a:gd name="T108" fmla="*/ 406 h 40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422" h="406">
                    <a:moveTo>
                      <a:pt x="210" y="0"/>
                    </a:moveTo>
                    <a:lnTo>
                      <a:pt x="210" y="0"/>
                    </a:lnTo>
                    <a:lnTo>
                      <a:pt x="232" y="0"/>
                    </a:lnTo>
                    <a:lnTo>
                      <a:pt x="254" y="4"/>
                    </a:lnTo>
                    <a:lnTo>
                      <a:pt x="274" y="8"/>
                    </a:lnTo>
                    <a:lnTo>
                      <a:pt x="292" y="16"/>
                    </a:lnTo>
                    <a:lnTo>
                      <a:pt x="312" y="24"/>
                    </a:lnTo>
                    <a:lnTo>
                      <a:pt x="328" y="34"/>
                    </a:lnTo>
                    <a:lnTo>
                      <a:pt x="344" y="46"/>
                    </a:lnTo>
                    <a:lnTo>
                      <a:pt x="360" y="58"/>
                    </a:lnTo>
                    <a:lnTo>
                      <a:pt x="374" y="74"/>
                    </a:lnTo>
                    <a:lnTo>
                      <a:pt x="386" y="90"/>
                    </a:lnTo>
                    <a:lnTo>
                      <a:pt x="396" y="106"/>
                    </a:lnTo>
                    <a:lnTo>
                      <a:pt x="404" y="124"/>
                    </a:lnTo>
                    <a:lnTo>
                      <a:pt x="412" y="142"/>
                    </a:lnTo>
                    <a:lnTo>
                      <a:pt x="418" y="162"/>
                    </a:lnTo>
                    <a:lnTo>
                      <a:pt x="420" y="182"/>
                    </a:lnTo>
                    <a:lnTo>
                      <a:pt x="422" y="202"/>
                    </a:lnTo>
                    <a:lnTo>
                      <a:pt x="420" y="224"/>
                    </a:lnTo>
                    <a:lnTo>
                      <a:pt x="418" y="244"/>
                    </a:lnTo>
                    <a:lnTo>
                      <a:pt x="412" y="264"/>
                    </a:lnTo>
                    <a:lnTo>
                      <a:pt x="404" y="282"/>
                    </a:lnTo>
                    <a:lnTo>
                      <a:pt x="396" y="300"/>
                    </a:lnTo>
                    <a:lnTo>
                      <a:pt x="386" y="316"/>
                    </a:lnTo>
                    <a:lnTo>
                      <a:pt x="374" y="332"/>
                    </a:lnTo>
                    <a:lnTo>
                      <a:pt x="360" y="346"/>
                    </a:lnTo>
                    <a:lnTo>
                      <a:pt x="344" y="360"/>
                    </a:lnTo>
                    <a:lnTo>
                      <a:pt x="328" y="372"/>
                    </a:lnTo>
                    <a:lnTo>
                      <a:pt x="312" y="382"/>
                    </a:lnTo>
                    <a:lnTo>
                      <a:pt x="292" y="390"/>
                    </a:lnTo>
                    <a:lnTo>
                      <a:pt x="274" y="396"/>
                    </a:lnTo>
                    <a:lnTo>
                      <a:pt x="254" y="402"/>
                    </a:lnTo>
                    <a:lnTo>
                      <a:pt x="232" y="406"/>
                    </a:lnTo>
                    <a:lnTo>
                      <a:pt x="210" y="406"/>
                    </a:lnTo>
                    <a:lnTo>
                      <a:pt x="190" y="406"/>
                    </a:lnTo>
                    <a:lnTo>
                      <a:pt x="168" y="402"/>
                    </a:lnTo>
                    <a:lnTo>
                      <a:pt x="148" y="396"/>
                    </a:lnTo>
                    <a:lnTo>
                      <a:pt x="128" y="390"/>
                    </a:lnTo>
                    <a:lnTo>
                      <a:pt x="110" y="382"/>
                    </a:lnTo>
                    <a:lnTo>
                      <a:pt x="94" y="372"/>
                    </a:lnTo>
                    <a:lnTo>
                      <a:pt x="76" y="360"/>
                    </a:lnTo>
                    <a:lnTo>
                      <a:pt x="62" y="346"/>
                    </a:lnTo>
                    <a:lnTo>
                      <a:pt x="48" y="332"/>
                    </a:lnTo>
                    <a:lnTo>
                      <a:pt x="36" y="316"/>
                    </a:lnTo>
                    <a:lnTo>
                      <a:pt x="26" y="300"/>
                    </a:lnTo>
                    <a:lnTo>
                      <a:pt x="16" y="282"/>
                    </a:lnTo>
                    <a:lnTo>
                      <a:pt x="10" y="264"/>
                    </a:lnTo>
                    <a:lnTo>
                      <a:pt x="4" y="244"/>
                    </a:lnTo>
                    <a:lnTo>
                      <a:pt x="2" y="224"/>
                    </a:lnTo>
                    <a:lnTo>
                      <a:pt x="0" y="202"/>
                    </a:lnTo>
                    <a:lnTo>
                      <a:pt x="2" y="182"/>
                    </a:lnTo>
                    <a:lnTo>
                      <a:pt x="4" y="162"/>
                    </a:lnTo>
                    <a:lnTo>
                      <a:pt x="10" y="142"/>
                    </a:lnTo>
                    <a:lnTo>
                      <a:pt x="16" y="124"/>
                    </a:lnTo>
                    <a:lnTo>
                      <a:pt x="26" y="106"/>
                    </a:lnTo>
                    <a:lnTo>
                      <a:pt x="36" y="90"/>
                    </a:lnTo>
                    <a:lnTo>
                      <a:pt x="48" y="74"/>
                    </a:lnTo>
                    <a:lnTo>
                      <a:pt x="62" y="58"/>
                    </a:lnTo>
                    <a:lnTo>
                      <a:pt x="76" y="46"/>
                    </a:lnTo>
                    <a:lnTo>
                      <a:pt x="94" y="34"/>
                    </a:lnTo>
                    <a:lnTo>
                      <a:pt x="110" y="24"/>
                    </a:lnTo>
                    <a:lnTo>
                      <a:pt x="128" y="16"/>
                    </a:lnTo>
                    <a:lnTo>
                      <a:pt x="148" y="8"/>
                    </a:lnTo>
                    <a:lnTo>
                      <a:pt x="168" y="4"/>
                    </a:lnTo>
                    <a:lnTo>
                      <a:pt x="190" y="0"/>
                    </a:lnTo>
                    <a:lnTo>
                      <a:pt x="210" y="0"/>
                    </a:lnTo>
                    <a:close/>
                  </a:path>
                </a:pathLst>
              </a:cu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1" name="Freeform 47"/>
              <p:cNvSpPr>
                <a:spLocks/>
              </p:cNvSpPr>
              <p:nvPr/>
            </p:nvSpPr>
            <p:spPr bwMode="auto">
              <a:xfrm>
                <a:off x="2677" y="1946"/>
                <a:ext cx="412" cy="394"/>
              </a:xfrm>
              <a:custGeom>
                <a:avLst/>
                <a:gdLst>
                  <a:gd name="T0" fmla="*/ 206 w 412"/>
                  <a:gd name="T1" fmla="*/ 0 h 394"/>
                  <a:gd name="T2" fmla="*/ 248 w 412"/>
                  <a:gd name="T3" fmla="*/ 4 h 394"/>
                  <a:gd name="T4" fmla="*/ 286 w 412"/>
                  <a:gd name="T5" fmla="*/ 14 h 394"/>
                  <a:gd name="T6" fmla="*/ 322 w 412"/>
                  <a:gd name="T7" fmla="*/ 34 h 394"/>
                  <a:gd name="T8" fmla="*/ 352 w 412"/>
                  <a:gd name="T9" fmla="*/ 58 h 394"/>
                  <a:gd name="T10" fmla="*/ 378 w 412"/>
                  <a:gd name="T11" fmla="*/ 86 h 394"/>
                  <a:gd name="T12" fmla="*/ 396 w 412"/>
                  <a:gd name="T13" fmla="*/ 120 h 394"/>
                  <a:gd name="T14" fmla="*/ 408 w 412"/>
                  <a:gd name="T15" fmla="*/ 156 h 394"/>
                  <a:gd name="T16" fmla="*/ 412 w 412"/>
                  <a:gd name="T17" fmla="*/ 196 h 394"/>
                  <a:gd name="T18" fmla="*/ 412 w 412"/>
                  <a:gd name="T19" fmla="*/ 216 h 394"/>
                  <a:gd name="T20" fmla="*/ 404 w 412"/>
                  <a:gd name="T21" fmla="*/ 254 h 394"/>
                  <a:gd name="T22" fmla="*/ 388 w 412"/>
                  <a:gd name="T23" fmla="*/ 290 h 394"/>
                  <a:gd name="T24" fmla="*/ 366 w 412"/>
                  <a:gd name="T25" fmla="*/ 322 h 394"/>
                  <a:gd name="T26" fmla="*/ 338 w 412"/>
                  <a:gd name="T27" fmla="*/ 348 h 394"/>
                  <a:gd name="T28" fmla="*/ 304 w 412"/>
                  <a:gd name="T29" fmla="*/ 370 h 394"/>
                  <a:gd name="T30" fmla="*/ 268 w 412"/>
                  <a:gd name="T31" fmla="*/ 384 h 394"/>
                  <a:gd name="T32" fmla="*/ 226 w 412"/>
                  <a:gd name="T33" fmla="*/ 392 h 394"/>
                  <a:gd name="T34" fmla="*/ 206 w 412"/>
                  <a:gd name="T35" fmla="*/ 394 h 394"/>
                  <a:gd name="T36" fmla="*/ 164 w 412"/>
                  <a:gd name="T37" fmla="*/ 390 h 394"/>
                  <a:gd name="T38" fmla="*/ 126 w 412"/>
                  <a:gd name="T39" fmla="*/ 378 h 394"/>
                  <a:gd name="T40" fmla="*/ 90 w 412"/>
                  <a:gd name="T41" fmla="*/ 360 h 394"/>
                  <a:gd name="T42" fmla="*/ 60 w 412"/>
                  <a:gd name="T43" fmla="*/ 336 h 394"/>
                  <a:gd name="T44" fmla="*/ 34 w 412"/>
                  <a:gd name="T45" fmla="*/ 306 h 394"/>
                  <a:gd name="T46" fmla="*/ 16 w 412"/>
                  <a:gd name="T47" fmla="*/ 272 h 394"/>
                  <a:gd name="T48" fmla="*/ 4 w 412"/>
                  <a:gd name="T49" fmla="*/ 236 h 394"/>
                  <a:gd name="T50" fmla="*/ 0 w 412"/>
                  <a:gd name="T51" fmla="*/ 196 h 394"/>
                  <a:gd name="T52" fmla="*/ 0 w 412"/>
                  <a:gd name="T53" fmla="*/ 176 h 394"/>
                  <a:gd name="T54" fmla="*/ 8 w 412"/>
                  <a:gd name="T55" fmla="*/ 138 h 394"/>
                  <a:gd name="T56" fmla="*/ 24 w 412"/>
                  <a:gd name="T57" fmla="*/ 102 h 394"/>
                  <a:gd name="T58" fmla="*/ 46 w 412"/>
                  <a:gd name="T59" fmla="*/ 72 h 394"/>
                  <a:gd name="T60" fmla="*/ 74 w 412"/>
                  <a:gd name="T61" fmla="*/ 44 h 394"/>
                  <a:gd name="T62" fmla="*/ 108 w 412"/>
                  <a:gd name="T63" fmla="*/ 24 h 394"/>
                  <a:gd name="T64" fmla="*/ 144 w 412"/>
                  <a:gd name="T65" fmla="*/ 8 h 394"/>
                  <a:gd name="T66" fmla="*/ 184 w 412"/>
                  <a:gd name="T67" fmla="*/ 0 h 394"/>
                  <a:gd name="T68" fmla="*/ 206 w 412"/>
                  <a:gd name="T69" fmla="*/ 0 h 39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412"/>
                  <a:gd name="T106" fmla="*/ 0 h 394"/>
                  <a:gd name="T107" fmla="*/ 412 w 412"/>
                  <a:gd name="T108" fmla="*/ 394 h 39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412" h="394">
                    <a:moveTo>
                      <a:pt x="206" y="0"/>
                    </a:moveTo>
                    <a:lnTo>
                      <a:pt x="206" y="0"/>
                    </a:lnTo>
                    <a:lnTo>
                      <a:pt x="226" y="0"/>
                    </a:lnTo>
                    <a:lnTo>
                      <a:pt x="248" y="4"/>
                    </a:lnTo>
                    <a:lnTo>
                      <a:pt x="268" y="8"/>
                    </a:lnTo>
                    <a:lnTo>
                      <a:pt x="286" y="14"/>
                    </a:lnTo>
                    <a:lnTo>
                      <a:pt x="304" y="24"/>
                    </a:lnTo>
                    <a:lnTo>
                      <a:pt x="322" y="34"/>
                    </a:lnTo>
                    <a:lnTo>
                      <a:pt x="338" y="44"/>
                    </a:lnTo>
                    <a:lnTo>
                      <a:pt x="352" y="58"/>
                    </a:lnTo>
                    <a:lnTo>
                      <a:pt x="366" y="72"/>
                    </a:lnTo>
                    <a:lnTo>
                      <a:pt x="378" y="86"/>
                    </a:lnTo>
                    <a:lnTo>
                      <a:pt x="388" y="102"/>
                    </a:lnTo>
                    <a:lnTo>
                      <a:pt x="396" y="120"/>
                    </a:lnTo>
                    <a:lnTo>
                      <a:pt x="404" y="138"/>
                    </a:lnTo>
                    <a:lnTo>
                      <a:pt x="408" y="156"/>
                    </a:lnTo>
                    <a:lnTo>
                      <a:pt x="412" y="176"/>
                    </a:lnTo>
                    <a:lnTo>
                      <a:pt x="412" y="196"/>
                    </a:lnTo>
                    <a:lnTo>
                      <a:pt x="412" y="216"/>
                    </a:lnTo>
                    <a:lnTo>
                      <a:pt x="408" y="236"/>
                    </a:lnTo>
                    <a:lnTo>
                      <a:pt x="404" y="254"/>
                    </a:lnTo>
                    <a:lnTo>
                      <a:pt x="396" y="272"/>
                    </a:lnTo>
                    <a:lnTo>
                      <a:pt x="388" y="290"/>
                    </a:lnTo>
                    <a:lnTo>
                      <a:pt x="378" y="306"/>
                    </a:lnTo>
                    <a:lnTo>
                      <a:pt x="366" y="322"/>
                    </a:lnTo>
                    <a:lnTo>
                      <a:pt x="352" y="336"/>
                    </a:lnTo>
                    <a:lnTo>
                      <a:pt x="338" y="348"/>
                    </a:lnTo>
                    <a:lnTo>
                      <a:pt x="322" y="360"/>
                    </a:lnTo>
                    <a:lnTo>
                      <a:pt x="304" y="370"/>
                    </a:lnTo>
                    <a:lnTo>
                      <a:pt x="286" y="378"/>
                    </a:lnTo>
                    <a:lnTo>
                      <a:pt x="268" y="384"/>
                    </a:lnTo>
                    <a:lnTo>
                      <a:pt x="248" y="390"/>
                    </a:lnTo>
                    <a:lnTo>
                      <a:pt x="226" y="392"/>
                    </a:lnTo>
                    <a:lnTo>
                      <a:pt x="206" y="394"/>
                    </a:lnTo>
                    <a:lnTo>
                      <a:pt x="184" y="392"/>
                    </a:lnTo>
                    <a:lnTo>
                      <a:pt x="164" y="390"/>
                    </a:lnTo>
                    <a:lnTo>
                      <a:pt x="144" y="384"/>
                    </a:lnTo>
                    <a:lnTo>
                      <a:pt x="126" y="378"/>
                    </a:lnTo>
                    <a:lnTo>
                      <a:pt x="108" y="370"/>
                    </a:lnTo>
                    <a:lnTo>
                      <a:pt x="90" y="360"/>
                    </a:lnTo>
                    <a:lnTo>
                      <a:pt x="74" y="348"/>
                    </a:lnTo>
                    <a:lnTo>
                      <a:pt x="60" y="336"/>
                    </a:lnTo>
                    <a:lnTo>
                      <a:pt x="46" y="322"/>
                    </a:lnTo>
                    <a:lnTo>
                      <a:pt x="34" y="306"/>
                    </a:lnTo>
                    <a:lnTo>
                      <a:pt x="24" y="290"/>
                    </a:lnTo>
                    <a:lnTo>
                      <a:pt x="16" y="272"/>
                    </a:lnTo>
                    <a:lnTo>
                      <a:pt x="8" y="254"/>
                    </a:lnTo>
                    <a:lnTo>
                      <a:pt x="4" y="236"/>
                    </a:lnTo>
                    <a:lnTo>
                      <a:pt x="0" y="216"/>
                    </a:lnTo>
                    <a:lnTo>
                      <a:pt x="0" y="196"/>
                    </a:lnTo>
                    <a:lnTo>
                      <a:pt x="0" y="176"/>
                    </a:lnTo>
                    <a:lnTo>
                      <a:pt x="4" y="156"/>
                    </a:lnTo>
                    <a:lnTo>
                      <a:pt x="8" y="138"/>
                    </a:lnTo>
                    <a:lnTo>
                      <a:pt x="16" y="120"/>
                    </a:lnTo>
                    <a:lnTo>
                      <a:pt x="24" y="102"/>
                    </a:lnTo>
                    <a:lnTo>
                      <a:pt x="34" y="86"/>
                    </a:lnTo>
                    <a:lnTo>
                      <a:pt x="46" y="72"/>
                    </a:lnTo>
                    <a:lnTo>
                      <a:pt x="60" y="58"/>
                    </a:lnTo>
                    <a:lnTo>
                      <a:pt x="74" y="44"/>
                    </a:lnTo>
                    <a:lnTo>
                      <a:pt x="90" y="34"/>
                    </a:lnTo>
                    <a:lnTo>
                      <a:pt x="108" y="24"/>
                    </a:lnTo>
                    <a:lnTo>
                      <a:pt x="126" y="14"/>
                    </a:lnTo>
                    <a:lnTo>
                      <a:pt x="144" y="8"/>
                    </a:lnTo>
                    <a:lnTo>
                      <a:pt x="164" y="4"/>
                    </a:lnTo>
                    <a:lnTo>
                      <a:pt x="184" y="0"/>
                    </a:lnTo>
                    <a:lnTo>
                      <a:pt x="206" y="0"/>
                    </a:lnTo>
                    <a:close/>
                  </a:path>
                </a:pathLst>
              </a:custGeom>
              <a:solidFill>
                <a:srgbClr val="FFD1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2" name="Freeform 48"/>
              <p:cNvSpPr>
                <a:spLocks/>
              </p:cNvSpPr>
              <p:nvPr/>
            </p:nvSpPr>
            <p:spPr bwMode="auto">
              <a:xfrm>
                <a:off x="2679" y="1952"/>
                <a:ext cx="406" cy="380"/>
              </a:xfrm>
              <a:custGeom>
                <a:avLst/>
                <a:gdLst>
                  <a:gd name="T0" fmla="*/ 202 w 406"/>
                  <a:gd name="T1" fmla="*/ 0 h 380"/>
                  <a:gd name="T2" fmla="*/ 244 w 406"/>
                  <a:gd name="T3" fmla="*/ 4 h 380"/>
                  <a:gd name="T4" fmla="*/ 282 w 406"/>
                  <a:gd name="T5" fmla="*/ 14 h 380"/>
                  <a:gd name="T6" fmla="*/ 316 w 406"/>
                  <a:gd name="T7" fmla="*/ 32 h 380"/>
                  <a:gd name="T8" fmla="*/ 346 w 406"/>
                  <a:gd name="T9" fmla="*/ 56 h 380"/>
                  <a:gd name="T10" fmla="*/ 370 w 406"/>
                  <a:gd name="T11" fmla="*/ 84 h 380"/>
                  <a:gd name="T12" fmla="*/ 390 w 406"/>
                  <a:gd name="T13" fmla="*/ 116 h 380"/>
                  <a:gd name="T14" fmla="*/ 402 w 406"/>
                  <a:gd name="T15" fmla="*/ 152 h 380"/>
                  <a:gd name="T16" fmla="*/ 406 w 406"/>
                  <a:gd name="T17" fmla="*/ 190 h 380"/>
                  <a:gd name="T18" fmla="*/ 404 w 406"/>
                  <a:gd name="T19" fmla="*/ 210 h 380"/>
                  <a:gd name="T20" fmla="*/ 396 w 406"/>
                  <a:gd name="T21" fmla="*/ 246 h 380"/>
                  <a:gd name="T22" fmla="*/ 380 w 406"/>
                  <a:gd name="T23" fmla="*/ 280 h 380"/>
                  <a:gd name="T24" fmla="*/ 360 w 406"/>
                  <a:gd name="T25" fmla="*/ 312 h 380"/>
                  <a:gd name="T26" fmla="*/ 332 w 406"/>
                  <a:gd name="T27" fmla="*/ 336 h 380"/>
                  <a:gd name="T28" fmla="*/ 300 w 406"/>
                  <a:gd name="T29" fmla="*/ 358 h 380"/>
                  <a:gd name="T30" fmla="*/ 262 w 406"/>
                  <a:gd name="T31" fmla="*/ 372 h 380"/>
                  <a:gd name="T32" fmla="*/ 224 w 406"/>
                  <a:gd name="T33" fmla="*/ 380 h 380"/>
                  <a:gd name="T34" fmla="*/ 202 w 406"/>
                  <a:gd name="T35" fmla="*/ 380 h 380"/>
                  <a:gd name="T36" fmla="*/ 162 w 406"/>
                  <a:gd name="T37" fmla="*/ 376 h 380"/>
                  <a:gd name="T38" fmla="*/ 124 w 406"/>
                  <a:gd name="T39" fmla="*/ 366 h 380"/>
                  <a:gd name="T40" fmla="*/ 90 w 406"/>
                  <a:gd name="T41" fmla="*/ 348 h 380"/>
                  <a:gd name="T42" fmla="*/ 60 w 406"/>
                  <a:gd name="T43" fmla="*/ 324 h 380"/>
                  <a:gd name="T44" fmla="*/ 34 w 406"/>
                  <a:gd name="T45" fmla="*/ 296 h 380"/>
                  <a:gd name="T46" fmla="*/ 16 w 406"/>
                  <a:gd name="T47" fmla="*/ 264 h 380"/>
                  <a:gd name="T48" fmla="*/ 4 w 406"/>
                  <a:gd name="T49" fmla="*/ 228 h 380"/>
                  <a:gd name="T50" fmla="*/ 0 w 406"/>
                  <a:gd name="T51" fmla="*/ 190 h 380"/>
                  <a:gd name="T52" fmla="*/ 2 w 406"/>
                  <a:gd name="T53" fmla="*/ 170 h 380"/>
                  <a:gd name="T54" fmla="*/ 10 w 406"/>
                  <a:gd name="T55" fmla="*/ 134 h 380"/>
                  <a:gd name="T56" fmla="*/ 24 w 406"/>
                  <a:gd name="T57" fmla="*/ 100 h 380"/>
                  <a:gd name="T58" fmla="*/ 46 w 406"/>
                  <a:gd name="T59" fmla="*/ 68 h 380"/>
                  <a:gd name="T60" fmla="*/ 74 w 406"/>
                  <a:gd name="T61" fmla="*/ 44 h 380"/>
                  <a:gd name="T62" fmla="*/ 106 w 406"/>
                  <a:gd name="T63" fmla="*/ 22 h 380"/>
                  <a:gd name="T64" fmla="*/ 142 w 406"/>
                  <a:gd name="T65" fmla="*/ 8 h 380"/>
                  <a:gd name="T66" fmla="*/ 182 w 406"/>
                  <a:gd name="T67" fmla="*/ 0 h 380"/>
                  <a:gd name="T68" fmla="*/ 202 w 406"/>
                  <a:gd name="T69" fmla="*/ 0 h 38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406"/>
                  <a:gd name="T106" fmla="*/ 0 h 380"/>
                  <a:gd name="T107" fmla="*/ 406 w 406"/>
                  <a:gd name="T108" fmla="*/ 380 h 380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406" h="380">
                    <a:moveTo>
                      <a:pt x="202" y="0"/>
                    </a:moveTo>
                    <a:lnTo>
                      <a:pt x="202" y="0"/>
                    </a:lnTo>
                    <a:lnTo>
                      <a:pt x="224" y="0"/>
                    </a:lnTo>
                    <a:lnTo>
                      <a:pt x="244" y="4"/>
                    </a:lnTo>
                    <a:lnTo>
                      <a:pt x="262" y="8"/>
                    </a:lnTo>
                    <a:lnTo>
                      <a:pt x="282" y="14"/>
                    </a:lnTo>
                    <a:lnTo>
                      <a:pt x="300" y="22"/>
                    </a:lnTo>
                    <a:lnTo>
                      <a:pt x="316" y="32"/>
                    </a:lnTo>
                    <a:lnTo>
                      <a:pt x="332" y="44"/>
                    </a:lnTo>
                    <a:lnTo>
                      <a:pt x="346" y="56"/>
                    </a:lnTo>
                    <a:lnTo>
                      <a:pt x="360" y="68"/>
                    </a:lnTo>
                    <a:lnTo>
                      <a:pt x="370" y="84"/>
                    </a:lnTo>
                    <a:lnTo>
                      <a:pt x="380" y="100"/>
                    </a:lnTo>
                    <a:lnTo>
                      <a:pt x="390" y="116"/>
                    </a:lnTo>
                    <a:lnTo>
                      <a:pt x="396" y="134"/>
                    </a:lnTo>
                    <a:lnTo>
                      <a:pt x="402" y="152"/>
                    </a:lnTo>
                    <a:lnTo>
                      <a:pt x="404" y="170"/>
                    </a:lnTo>
                    <a:lnTo>
                      <a:pt x="406" y="190"/>
                    </a:lnTo>
                    <a:lnTo>
                      <a:pt x="404" y="210"/>
                    </a:lnTo>
                    <a:lnTo>
                      <a:pt x="402" y="228"/>
                    </a:lnTo>
                    <a:lnTo>
                      <a:pt x="396" y="246"/>
                    </a:lnTo>
                    <a:lnTo>
                      <a:pt x="390" y="264"/>
                    </a:lnTo>
                    <a:lnTo>
                      <a:pt x="380" y="280"/>
                    </a:lnTo>
                    <a:lnTo>
                      <a:pt x="370" y="296"/>
                    </a:lnTo>
                    <a:lnTo>
                      <a:pt x="360" y="312"/>
                    </a:lnTo>
                    <a:lnTo>
                      <a:pt x="346" y="324"/>
                    </a:lnTo>
                    <a:lnTo>
                      <a:pt x="332" y="336"/>
                    </a:lnTo>
                    <a:lnTo>
                      <a:pt x="316" y="348"/>
                    </a:lnTo>
                    <a:lnTo>
                      <a:pt x="300" y="358"/>
                    </a:lnTo>
                    <a:lnTo>
                      <a:pt x="282" y="366"/>
                    </a:lnTo>
                    <a:lnTo>
                      <a:pt x="262" y="372"/>
                    </a:lnTo>
                    <a:lnTo>
                      <a:pt x="244" y="376"/>
                    </a:lnTo>
                    <a:lnTo>
                      <a:pt x="224" y="380"/>
                    </a:lnTo>
                    <a:lnTo>
                      <a:pt x="202" y="380"/>
                    </a:lnTo>
                    <a:lnTo>
                      <a:pt x="182" y="380"/>
                    </a:lnTo>
                    <a:lnTo>
                      <a:pt x="162" y="376"/>
                    </a:lnTo>
                    <a:lnTo>
                      <a:pt x="142" y="372"/>
                    </a:lnTo>
                    <a:lnTo>
                      <a:pt x="124" y="366"/>
                    </a:lnTo>
                    <a:lnTo>
                      <a:pt x="106" y="358"/>
                    </a:lnTo>
                    <a:lnTo>
                      <a:pt x="90" y="348"/>
                    </a:lnTo>
                    <a:lnTo>
                      <a:pt x="74" y="336"/>
                    </a:lnTo>
                    <a:lnTo>
                      <a:pt x="60" y="324"/>
                    </a:lnTo>
                    <a:lnTo>
                      <a:pt x="46" y="312"/>
                    </a:lnTo>
                    <a:lnTo>
                      <a:pt x="34" y="296"/>
                    </a:lnTo>
                    <a:lnTo>
                      <a:pt x="24" y="280"/>
                    </a:lnTo>
                    <a:lnTo>
                      <a:pt x="16" y="264"/>
                    </a:lnTo>
                    <a:lnTo>
                      <a:pt x="10" y="246"/>
                    </a:lnTo>
                    <a:lnTo>
                      <a:pt x="4" y="228"/>
                    </a:lnTo>
                    <a:lnTo>
                      <a:pt x="2" y="210"/>
                    </a:lnTo>
                    <a:lnTo>
                      <a:pt x="0" y="190"/>
                    </a:lnTo>
                    <a:lnTo>
                      <a:pt x="2" y="170"/>
                    </a:lnTo>
                    <a:lnTo>
                      <a:pt x="4" y="152"/>
                    </a:lnTo>
                    <a:lnTo>
                      <a:pt x="10" y="134"/>
                    </a:lnTo>
                    <a:lnTo>
                      <a:pt x="16" y="116"/>
                    </a:lnTo>
                    <a:lnTo>
                      <a:pt x="24" y="100"/>
                    </a:lnTo>
                    <a:lnTo>
                      <a:pt x="34" y="84"/>
                    </a:lnTo>
                    <a:lnTo>
                      <a:pt x="46" y="68"/>
                    </a:lnTo>
                    <a:lnTo>
                      <a:pt x="60" y="56"/>
                    </a:lnTo>
                    <a:lnTo>
                      <a:pt x="74" y="44"/>
                    </a:lnTo>
                    <a:lnTo>
                      <a:pt x="90" y="32"/>
                    </a:lnTo>
                    <a:lnTo>
                      <a:pt x="106" y="22"/>
                    </a:lnTo>
                    <a:lnTo>
                      <a:pt x="124" y="14"/>
                    </a:lnTo>
                    <a:lnTo>
                      <a:pt x="142" y="8"/>
                    </a:lnTo>
                    <a:lnTo>
                      <a:pt x="162" y="4"/>
                    </a:lnTo>
                    <a:lnTo>
                      <a:pt x="182" y="0"/>
                    </a:lnTo>
                    <a:lnTo>
                      <a:pt x="202" y="0"/>
                    </a:lnTo>
                    <a:close/>
                  </a:path>
                </a:pathLst>
              </a:custGeom>
              <a:solidFill>
                <a:srgbClr val="FFD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3" name="Freeform 49"/>
              <p:cNvSpPr>
                <a:spLocks/>
              </p:cNvSpPr>
              <p:nvPr/>
            </p:nvSpPr>
            <p:spPr bwMode="auto">
              <a:xfrm>
                <a:off x="2683" y="1958"/>
                <a:ext cx="396" cy="368"/>
              </a:xfrm>
              <a:custGeom>
                <a:avLst/>
                <a:gdLst>
                  <a:gd name="T0" fmla="*/ 198 w 396"/>
                  <a:gd name="T1" fmla="*/ 0 h 368"/>
                  <a:gd name="T2" fmla="*/ 238 w 396"/>
                  <a:gd name="T3" fmla="*/ 4 h 368"/>
                  <a:gd name="T4" fmla="*/ 276 w 396"/>
                  <a:gd name="T5" fmla="*/ 14 h 368"/>
                  <a:gd name="T6" fmla="*/ 308 w 396"/>
                  <a:gd name="T7" fmla="*/ 30 h 368"/>
                  <a:gd name="T8" fmla="*/ 338 w 396"/>
                  <a:gd name="T9" fmla="*/ 54 h 368"/>
                  <a:gd name="T10" fmla="*/ 362 w 396"/>
                  <a:gd name="T11" fmla="*/ 80 h 368"/>
                  <a:gd name="T12" fmla="*/ 380 w 396"/>
                  <a:gd name="T13" fmla="*/ 112 h 368"/>
                  <a:gd name="T14" fmla="*/ 392 w 396"/>
                  <a:gd name="T15" fmla="*/ 146 h 368"/>
                  <a:gd name="T16" fmla="*/ 396 w 396"/>
                  <a:gd name="T17" fmla="*/ 184 h 368"/>
                  <a:gd name="T18" fmla="*/ 396 w 396"/>
                  <a:gd name="T19" fmla="*/ 202 h 368"/>
                  <a:gd name="T20" fmla="*/ 388 w 396"/>
                  <a:gd name="T21" fmla="*/ 238 h 368"/>
                  <a:gd name="T22" fmla="*/ 372 w 396"/>
                  <a:gd name="T23" fmla="*/ 272 h 368"/>
                  <a:gd name="T24" fmla="*/ 350 w 396"/>
                  <a:gd name="T25" fmla="*/ 300 h 368"/>
                  <a:gd name="T26" fmla="*/ 324 w 396"/>
                  <a:gd name="T27" fmla="*/ 326 h 368"/>
                  <a:gd name="T28" fmla="*/ 292 w 396"/>
                  <a:gd name="T29" fmla="*/ 346 h 368"/>
                  <a:gd name="T30" fmla="*/ 256 w 396"/>
                  <a:gd name="T31" fmla="*/ 360 h 368"/>
                  <a:gd name="T32" fmla="*/ 218 w 396"/>
                  <a:gd name="T33" fmla="*/ 366 h 368"/>
                  <a:gd name="T34" fmla="*/ 198 w 396"/>
                  <a:gd name="T35" fmla="*/ 368 h 368"/>
                  <a:gd name="T36" fmla="*/ 158 w 396"/>
                  <a:gd name="T37" fmla="*/ 364 h 368"/>
                  <a:gd name="T38" fmla="*/ 120 w 396"/>
                  <a:gd name="T39" fmla="*/ 354 h 368"/>
                  <a:gd name="T40" fmla="*/ 88 w 396"/>
                  <a:gd name="T41" fmla="*/ 336 h 368"/>
                  <a:gd name="T42" fmla="*/ 58 w 396"/>
                  <a:gd name="T43" fmla="*/ 314 h 368"/>
                  <a:gd name="T44" fmla="*/ 34 w 396"/>
                  <a:gd name="T45" fmla="*/ 286 h 368"/>
                  <a:gd name="T46" fmla="*/ 16 w 396"/>
                  <a:gd name="T47" fmla="*/ 256 h 368"/>
                  <a:gd name="T48" fmla="*/ 4 w 396"/>
                  <a:gd name="T49" fmla="*/ 220 h 368"/>
                  <a:gd name="T50" fmla="*/ 0 w 396"/>
                  <a:gd name="T51" fmla="*/ 184 h 368"/>
                  <a:gd name="T52" fmla="*/ 0 w 396"/>
                  <a:gd name="T53" fmla="*/ 164 h 368"/>
                  <a:gd name="T54" fmla="*/ 8 w 396"/>
                  <a:gd name="T55" fmla="*/ 128 h 368"/>
                  <a:gd name="T56" fmla="*/ 24 w 396"/>
                  <a:gd name="T57" fmla="*/ 96 h 368"/>
                  <a:gd name="T58" fmla="*/ 44 w 396"/>
                  <a:gd name="T59" fmla="*/ 66 h 368"/>
                  <a:gd name="T60" fmla="*/ 72 w 396"/>
                  <a:gd name="T61" fmla="*/ 42 h 368"/>
                  <a:gd name="T62" fmla="*/ 104 w 396"/>
                  <a:gd name="T63" fmla="*/ 22 h 368"/>
                  <a:gd name="T64" fmla="*/ 140 w 396"/>
                  <a:gd name="T65" fmla="*/ 8 h 368"/>
                  <a:gd name="T66" fmla="*/ 178 w 396"/>
                  <a:gd name="T67" fmla="*/ 0 h 368"/>
                  <a:gd name="T68" fmla="*/ 198 w 396"/>
                  <a:gd name="T69" fmla="*/ 0 h 368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96"/>
                  <a:gd name="T106" fmla="*/ 0 h 368"/>
                  <a:gd name="T107" fmla="*/ 396 w 396"/>
                  <a:gd name="T108" fmla="*/ 368 h 368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96" h="368">
                    <a:moveTo>
                      <a:pt x="198" y="0"/>
                    </a:moveTo>
                    <a:lnTo>
                      <a:pt x="198" y="0"/>
                    </a:lnTo>
                    <a:lnTo>
                      <a:pt x="218" y="0"/>
                    </a:lnTo>
                    <a:lnTo>
                      <a:pt x="238" y="4"/>
                    </a:lnTo>
                    <a:lnTo>
                      <a:pt x="256" y="8"/>
                    </a:lnTo>
                    <a:lnTo>
                      <a:pt x="276" y="14"/>
                    </a:lnTo>
                    <a:lnTo>
                      <a:pt x="292" y="22"/>
                    </a:lnTo>
                    <a:lnTo>
                      <a:pt x="308" y="30"/>
                    </a:lnTo>
                    <a:lnTo>
                      <a:pt x="324" y="42"/>
                    </a:lnTo>
                    <a:lnTo>
                      <a:pt x="338" y="54"/>
                    </a:lnTo>
                    <a:lnTo>
                      <a:pt x="350" y="66"/>
                    </a:lnTo>
                    <a:lnTo>
                      <a:pt x="362" y="80"/>
                    </a:lnTo>
                    <a:lnTo>
                      <a:pt x="372" y="96"/>
                    </a:lnTo>
                    <a:lnTo>
                      <a:pt x="380" y="112"/>
                    </a:lnTo>
                    <a:lnTo>
                      <a:pt x="388" y="128"/>
                    </a:lnTo>
                    <a:lnTo>
                      <a:pt x="392" y="146"/>
                    </a:lnTo>
                    <a:lnTo>
                      <a:pt x="396" y="164"/>
                    </a:lnTo>
                    <a:lnTo>
                      <a:pt x="396" y="184"/>
                    </a:lnTo>
                    <a:lnTo>
                      <a:pt x="396" y="202"/>
                    </a:lnTo>
                    <a:lnTo>
                      <a:pt x="392" y="220"/>
                    </a:lnTo>
                    <a:lnTo>
                      <a:pt x="388" y="238"/>
                    </a:lnTo>
                    <a:lnTo>
                      <a:pt x="380" y="256"/>
                    </a:lnTo>
                    <a:lnTo>
                      <a:pt x="372" y="272"/>
                    </a:lnTo>
                    <a:lnTo>
                      <a:pt x="362" y="286"/>
                    </a:lnTo>
                    <a:lnTo>
                      <a:pt x="350" y="300"/>
                    </a:lnTo>
                    <a:lnTo>
                      <a:pt x="338" y="314"/>
                    </a:lnTo>
                    <a:lnTo>
                      <a:pt x="324" y="326"/>
                    </a:lnTo>
                    <a:lnTo>
                      <a:pt x="308" y="336"/>
                    </a:lnTo>
                    <a:lnTo>
                      <a:pt x="292" y="346"/>
                    </a:lnTo>
                    <a:lnTo>
                      <a:pt x="276" y="354"/>
                    </a:lnTo>
                    <a:lnTo>
                      <a:pt x="256" y="360"/>
                    </a:lnTo>
                    <a:lnTo>
                      <a:pt x="238" y="364"/>
                    </a:lnTo>
                    <a:lnTo>
                      <a:pt x="218" y="366"/>
                    </a:lnTo>
                    <a:lnTo>
                      <a:pt x="198" y="368"/>
                    </a:lnTo>
                    <a:lnTo>
                      <a:pt x="178" y="366"/>
                    </a:lnTo>
                    <a:lnTo>
                      <a:pt x="158" y="364"/>
                    </a:lnTo>
                    <a:lnTo>
                      <a:pt x="140" y="360"/>
                    </a:lnTo>
                    <a:lnTo>
                      <a:pt x="120" y="354"/>
                    </a:lnTo>
                    <a:lnTo>
                      <a:pt x="104" y="346"/>
                    </a:lnTo>
                    <a:lnTo>
                      <a:pt x="88" y="336"/>
                    </a:lnTo>
                    <a:lnTo>
                      <a:pt x="72" y="326"/>
                    </a:lnTo>
                    <a:lnTo>
                      <a:pt x="58" y="314"/>
                    </a:lnTo>
                    <a:lnTo>
                      <a:pt x="44" y="300"/>
                    </a:lnTo>
                    <a:lnTo>
                      <a:pt x="34" y="286"/>
                    </a:lnTo>
                    <a:lnTo>
                      <a:pt x="24" y="272"/>
                    </a:lnTo>
                    <a:lnTo>
                      <a:pt x="16" y="256"/>
                    </a:lnTo>
                    <a:lnTo>
                      <a:pt x="8" y="238"/>
                    </a:lnTo>
                    <a:lnTo>
                      <a:pt x="4" y="220"/>
                    </a:lnTo>
                    <a:lnTo>
                      <a:pt x="0" y="202"/>
                    </a:lnTo>
                    <a:lnTo>
                      <a:pt x="0" y="184"/>
                    </a:lnTo>
                    <a:lnTo>
                      <a:pt x="0" y="164"/>
                    </a:lnTo>
                    <a:lnTo>
                      <a:pt x="4" y="146"/>
                    </a:lnTo>
                    <a:lnTo>
                      <a:pt x="8" y="128"/>
                    </a:lnTo>
                    <a:lnTo>
                      <a:pt x="16" y="112"/>
                    </a:lnTo>
                    <a:lnTo>
                      <a:pt x="24" y="96"/>
                    </a:lnTo>
                    <a:lnTo>
                      <a:pt x="34" y="80"/>
                    </a:lnTo>
                    <a:lnTo>
                      <a:pt x="44" y="66"/>
                    </a:lnTo>
                    <a:lnTo>
                      <a:pt x="58" y="54"/>
                    </a:lnTo>
                    <a:lnTo>
                      <a:pt x="72" y="42"/>
                    </a:lnTo>
                    <a:lnTo>
                      <a:pt x="88" y="30"/>
                    </a:lnTo>
                    <a:lnTo>
                      <a:pt x="104" y="22"/>
                    </a:lnTo>
                    <a:lnTo>
                      <a:pt x="120" y="14"/>
                    </a:lnTo>
                    <a:lnTo>
                      <a:pt x="140" y="8"/>
                    </a:lnTo>
                    <a:lnTo>
                      <a:pt x="158" y="4"/>
                    </a:lnTo>
                    <a:lnTo>
                      <a:pt x="178" y="0"/>
                    </a:lnTo>
                    <a:lnTo>
                      <a:pt x="198" y="0"/>
                    </a:lnTo>
                    <a:close/>
                  </a:path>
                </a:pathLst>
              </a:custGeom>
              <a:solidFill>
                <a:srgbClr val="FFD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4" name="Freeform 50"/>
              <p:cNvSpPr>
                <a:spLocks/>
              </p:cNvSpPr>
              <p:nvPr/>
            </p:nvSpPr>
            <p:spPr bwMode="auto">
              <a:xfrm>
                <a:off x="2685" y="1964"/>
                <a:ext cx="390" cy="354"/>
              </a:xfrm>
              <a:custGeom>
                <a:avLst/>
                <a:gdLst>
                  <a:gd name="T0" fmla="*/ 194 w 390"/>
                  <a:gd name="T1" fmla="*/ 0 h 354"/>
                  <a:gd name="T2" fmla="*/ 234 w 390"/>
                  <a:gd name="T3" fmla="*/ 4 h 354"/>
                  <a:gd name="T4" fmla="*/ 270 w 390"/>
                  <a:gd name="T5" fmla="*/ 14 h 354"/>
                  <a:gd name="T6" fmla="*/ 304 w 390"/>
                  <a:gd name="T7" fmla="*/ 30 h 354"/>
                  <a:gd name="T8" fmla="*/ 332 w 390"/>
                  <a:gd name="T9" fmla="*/ 52 h 354"/>
                  <a:gd name="T10" fmla="*/ 356 w 390"/>
                  <a:gd name="T11" fmla="*/ 78 h 354"/>
                  <a:gd name="T12" fmla="*/ 374 w 390"/>
                  <a:gd name="T13" fmla="*/ 108 h 354"/>
                  <a:gd name="T14" fmla="*/ 386 w 390"/>
                  <a:gd name="T15" fmla="*/ 142 h 354"/>
                  <a:gd name="T16" fmla="*/ 390 w 390"/>
                  <a:gd name="T17" fmla="*/ 178 h 354"/>
                  <a:gd name="T18" fmla="*/ 388 w 390"/>
                  <a:gd name="T19" fmla="*/ 196 h 354"/>
                  <a:gd name="T20" fmla="*/ 380 w 390"/>
                  <a:gd name="T21" fmla="*/ 230 h 354"/>
                  <a:gd name="T22" fmla="*/ 366 w 390"/>
                  <a:gd name="T23" fmla="*/ 262 h 354"/>
                  <a:gd name="T24" fmla="*/ 344 w 390"/>
                  <a:gd name="T25" fmla="*/ 290 h 354"/>
                  <a:gd name="T26" fmla="*/ 318 w 390"/>
                  <a:gd name="T27" fmla="*/ 314 h 354"/>
                  <a:gd name="T28" fmla="*/ 288 w 390"/>
                  <a:gd name="T29" fmla="*/ 334 h 354"/>
                  <a:gd name="T30" fmla="*/ 252 w 390"/>
                  <a:gd name="T31" fmla="*/ 346 h 354"/>
                  <a:gd name="T32" fmla="*/ 214 w 390"/>
                  <a:gd name="T33" fmla="*/ 354 h 354"/>
                  <a:gd name="T34" fmla="*/ 194 w 390"/>
                  <a:gd name="T35" fmla="*/ 354 h 354"/>
                  <a:gd name="T36" fmla="*/ 156 w 390"/>
                  <a:gd name="T37" fmla="*/ 352 h 354"/>
                  <a:gd name="T38" fmla="*/ 120 w 390"/>
                  <a:gd name="T39" fmla="*/ 340 h 354"/>
                  <a:gd name="T40" fmla="*/ 86 w 390"/>
                  <a:gd name="T41" fmla="*/ 324 h 354"/>
                  <a:gd name="T42" fmla="*/ 58 w 390"/>
                  <a:gd name="T43" fmla="*/ 302 h 354"/>
                  <a:gd name="T44" fmla="*/ 34 w 390"/>
                  <a:gd name="T45" fmla="*/ 276 h 354"/>
                  <a:gd name="T46" fmla="*/ 16 w 390"/>
                  <a:gd name="T47" fmla="*/ 246 h 354"/>
                  <a:gd name="T48" fmla="*/ 4 w 390"/>
                  <a:gd name="T49" fmla="*/ 212 h 354"/>
                  <a:gd name="T50" fmla="*/ 0 w 390"/>
                  <a:gd name="T51" fmla="*/ 178 h 354"/>
                  <a:gd name="T52" fmla="*/ 2 w 390"/>
                  <a:gd name="T53" fmla="*/ 160 h 354"/>
                  <a:gd name="T54" fmla="*/ 10 w 390"/>
                  <a:gd name="T55" fmla="*/ 124 h 354"/>
                  <a:gd name="T56" fmla="*/ 24 w 390"/>
                  <a:gd name="T57" fmla="*/ 92 h 354"/>
                  <a:gd name="T58" fmla="*/ 46 w 390"/>
                  <a:gd name="T59" fmla="*/ 64 h 354"/>
                  <a:gd name="T60" fmla="*/ 72 w 390"/>
                  <a:gd name="T61" fmla="*/ 40 h 354"/>
                  <a:gd name="T62" fmla="*/ 102 w 390"/>
                  <a:gd name="T63" fmla="*/ 22 h 354"/>
                  <a:gd name="T64" fmla="*/ 138 w 390"/>
                  <a:gd name="T65" fmla="*/ 8 h 354"/>
                  <a:gd name="T66" fmla="*/ 176 w 390"/>
                  <a:gd name="T67" fmla="*/ 0 h 354"/>
                  <a:gd name="T68" fmla="*/ 194 w 390"/>
                  <a:gd name="T69" fmla="*/ 0 h 35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90"/>
                  <a:gd name="T106" fmla="*/ 0 h 354"/>
                  <a:gd name="T107" fmla="*/ 390 w 390"/>
                  <a:gd name="T108" fmla="*/ 354 h 35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90" h="354">
                    <a:moveTo>
                      <a:pt x="194" y="0"/>
                    </a:moveTo>
                    <a:lnTo>
                      <a:pt x="194" y="0"/>
                    </a:lnTo>
                    <a:lnTo>
                      <a:pt x="214" y="0"/>
                    </a:lnTo>
                    <a:lnTo>
                      <a:pt x="234" y="4"/>
                    </a:lnTo>
                    <a:lnTo>
                      <a:pt x="252" y="8"/>
                    </a:lnTo>
                    <a:lnTo>
                      <a:pt x="270" y="14"/>
                    </a:lnTo>
                    <a:lnTo>
                      <a:pt x="288" y="22"/>
                    </a:lnTo>
                    <a:lnTo>
                      <a:pt x="304" y="30"/>
                    </a:lnTo>
                    <a:lnTo>
                      <a:pt x="318" y="40"/>
                    </a:lnTo>
                    <a:lnTo>
                      <a:pt x="332" y="52"/>
                    </a:lnTo>
                    <a:lnTo>
                      <a:pt x="344" y="64"/>
                    </a:lnTo>
                    <a:lnTo>
                      <a:pt x="356" y="78"/>
                    </a:lnTo>
                    <a:lnTo>
                      <a:pt x="366" y="92"/>
                    </a:lnTo>
                    <a:lnTo>
                      <a:pt x="374" y="108"/>
                    </a:lnTo>
                    <a:lnTo>
                      <a:pt x="380" y="124"/>
                    </a:lnTo>
                    <a:lnTo>
                      <a:pt x="386" y="142"/>
                    </a:lnTo>
                    <a:lnTo>
                      <a:pt x="388" y="160"/>
                    </a:lnTo>
                    <a:lnTo>
                      <a:pt x="390" y="178"/>
                    </a:lnTo>
                    <a:lnTo>
                      <a:pt x="388" y="196"/>
                    </a:lnTo>
                    <a:lnTo>
                      <a:pt x="386" y="212"/>
                    </a:lnTo>
                    <a:lnTo>
                      <a:pt x="380" y="230"/>
                    </a:lnTo>
                    <a:lnTo>
                      <a:pt x="374" y="246"/>
                    </a:lnTo>
                    <a:lnTo>
                      <a:pt x="366" y="262"/>
                    </a:lnTo>
                    <a:lnTo>
                      <a:pt x="356" y="276"/>
                    </a:lnTo>
                    <a:lnTo>
                      <a:pt x="344" y="290"/>
                    </a:lnTo>
                    <a:lnTo>
                      <a:pt x="332" y="302"/>
                    </a:lnTo>
                    <a:lnTo>
                      <a:pt x="318" y="314"/>
                    </a:lnTo>
                    <a:lnTo>
                      <a:pt x="304" y="324"/>
                    </a:lnTo>
                    <a:lnTo>
                      <a:pt x="288" y="334"/>
                    </a:lnTo>
                    <a:lnTo>
                      <a:pt x="270" y="340"/>
                    </a:lnTo>
                    <a:lnTo>
                      <a:pt x="252" y="346"/>
                    </a:lnTo>
                    <a:lnTo>
                      <a:pt x="234" y="352"/>
                    </a:lnTo>
                    <a:lnTo>
                      <a:pt x="214" y="354"/>
                    </a:lnTo>
                    <a:lnTo>
                      <a:pt x="194" y="354"/>
                    </a:lnTo>
                    <a:lnTo>
                      <a:pt x="176" y="354"/>
                    </a:lnTo>
                    <a:lnTo>
                      <a:pt x="156" y="352"/>
                    </a:lnTo>
                    <a:lnTo>
                      <a:pt x="138" y="346"/>
                    </a:lnTo>
                    <a:lnTo>
                      <a:pt x="120" y="340"/>
                    </a:lnTo>
                    <a:lnTo>
                      <a:pt x="102" y="334"/>
                    </a:lnTo>
                    <a:lnTo>
                      <a:pt x="86" y="324"/>
                    </a:lnTo>
                    <a:lnTo>
                      <a:pt x="72" y="314"/>
                    </a:lnTo>
                    <a:lnTo>
                      <a:pt x="58" y="302"/>
                    </a:lnTo>
                    <a:lnTo>
                      <a:pt x="46" y="290"/>
                    </a:lnTo>
                    <a:lnTo>
                      <a:pt x="34" y="276"/>
                    </a:lnTo>
                    <a:lnTo>
                      <a:pt x="24" y="262"/>
                    </a:lnTo>
                    <a:lnTo>
                      <a:pt x="16" y="246"/>
                    </a:lnTo>
                    <a:lnTo>
                      <a:pt x="10" y="230"/>
                    </a:lnTo>
                    <a:lnTo>
                      <a:pt x="4" y="212"/>
                    </a:lnTo>
                    <a:lnTo>
                      <a:pt x="2" y="196"/>
                    </a:lnTo>
                    <a:lnTo>
                      <a:pt x="0" y="178"/>
                    </a:lnTo>
                    <a:lnTo>
                      <a:pt x="2" y="160"/>
                    </a:lnTo>
                    <a:lnTo>
                      <a:pt x="4" y="142"/>
                    </a:lnTo>
                    <a:lnTo>
                      <a:pt x="10" y="124"/>
                    </a:lnTo>
                    <a:lnTo>
                      <a:pt x="16" y="108"/>
                    </a:lnTo>
                    <a:lnTo>
                      <a:pt x="24" y="92"/>
                    </a:lnTo>
                    <a:lnTo>
                      <a:pt x="34" y="78"/>
                    </a:lnTo>
                    <a:lnTo>
                      <a:pt x="46" y="64"/>
                    </a:lnTo>
                    <a:lnTo>
                      <a:pt x="58" y="52"/>
                    </a:lnTo>
                    <a:lnTo>
                      <a:pt x="72" y="40"/>
                    </a:lnTo>
                    <a:lnTo>
                      <a:pt x="86" y="30"/>
                    </a:lnTo>
                    <a:lnTo>
                      <a:pt x="102" y="22"/>
                    </a:lnTo>
                    <a:lnTo>
                      <a:pt x="120" y="14"/>
                    </a:lnTo>
                    <a:lnTo>
                      <a:pt x="138" y="8"/>
                    </a:lnTo>
                    <a:lnTo>
                      <a:pt x="156" y="4"/>
                    </a:lnTo>
                    <a:lnTo>
                      <a:pt x="176" y="0"/>
                    </a:lnTo>
                    <a:lnTo>
                      <a:pt x="194" y="0"/>
                    </a:lnTo>
                    <a:close/>
                  </a:path>
                </a:pathLst>
              </a:custGeom>
              <a:solidFill>
                <a:srgbClr val="FFDB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5" name="Freeform 51"/>
              <p:cNvSpPr>
                <a:spLocks/>
              </p:cNvSpPr>
              <p:nvPr/>
            </p:nvSpPr>
            <p:spPr bwMode="auto">
              <a:xfrm>
                <a:off x="2689" y="1970"/>
                <a:ext cx="380" cy="342"/>
              </a:xfrm>
              <a:custGeom>
                <a:avLst/>
                <a:gdLst>
                  <a:gd name="T0" fmla="*/ 190 w 380"/>
                  <a:gd name="T1" fmla="*/ 0 h 342"/>
                  <a:gd name="T2" fmla="*/ 228 w 380"/>
                  <a:gd name="T3" fmla="*/ 4 h 342"/>
                  <a:gd name="T4" fmla="*/ 264 w 380"/>
                  <a:gd name="T5" fmla="*/ 14 h 342"/>
                  <a:gd name="T6" fmla="*/ 296 w 380"/>
                  <a:gd name="T7" fmla="*/ 28 h 342"/>
                  <a:gd name="T8" fmla="*/ 324 w 380"/>
                  <a:gd name="T9" fmla="*/ 50 h 342"/>
                  <a:gd name="T10" fmla="*/ 348 w 380"/>
                  <a:gd name="T11" fmla="*/ 76 h 342"/>
                  <a:gd name="T12" fmla="*/ 366 w 380"/>
                  <a:gd name="T13" fmla="*/ 104 h 342"/>
                  <a:gd name="T14" fmla="*/ 376 w 380"/>
                  <a:gd name="T15" fmla="*/ 136 h 342"/>
                  <a:gd name="T16" fmla="*/ 380 w 380"/>
                  <a:gd name="T17" fmla="*/ 170 h 342"/>
                  <a:gd name="T18" fmla="*/ 380 w 380"/>
                  <a:gd name="T19" fmla="*/ 188 h 342"/>
                  <a:gd name="T20" fmla="*/ 372 w 380"/>
                  <a:gd name="T21" fmla="*/ 222 h 342"/>
                  <a:gd name="T22" fmla="*/ 358 w 380"/>
                  <a:gd name="T23" fmla="*/ 252 h 342"/>
                  <a:gd name="T24" fmla="*/ 336 w 380"/>
                  <a:gd name="T25" fmla="*/ 280 h 342"/>
                  <a:gd name="T26" fmla="*/ 310 w 380"/>
                  <a:gd name="T27" fmla="*/ 302 h 342"/>
                  <a:gd name="T28" fmla="*/ 280 w 380"/>
                  <a:gd name="T29" fmla="*/ 322 h 342"/>
                  <a:gd name="T30" fmla="*/ 246 w 380"/>
                  <a:gd name="T31" fmla="*/ 334 h 342"/>
                  <a:gd name="T32" fmla="*/ 210 w 380"/>
                  <a:gd name="T33" fmla="*/ 342 h 342"/>
                  <a:gd name="T34" fmla="*/ 190 w 380"/>
                  <a:gd name="T35" fmla="*/ 342 h 342"/>
                  <a:gd name="T36" fmla="*/ 152 w 380"/>
                  <a:gd name="T37" fmla="*/ 338 h 342"/>
                  <a:gd name="T38" fmla="*/ 116 w 380"/>
                  <a:gd name="T39" fmla="*/ 328 h 342"/>
                  <a:gd name="T40" fmla="*/ 84 w 380"/>
                  <a:gd name="T41" fmla="*/ 312 h 342"/>
                  <a:gd name="T42" fmla="*/ 56 w 380"/>
                  <a:gd name="T43" fmla="*/ 292 h 342"/>
                  <a:gd name="T44" fmla="*/ 32 w 380"/>
                  <a:gd name="T45" fmla="*/ 266 h 342"/>
                  <a:gd name="T46" fmla="*/ 14 w 380"/>
                  <a:gd name="T47" fmla="*/ 238 h 342"/>
                  <a:gd name="T48" fmla="*/ 4 w 380"/>
                  <a:gd name="T49" fmla="*/ 206 h 342"/>
                  <a:gd name="T50" fmla="*/ 0 w 380"/>
                  <a:gd name="T51" fmla="*/ 170 h 342"/>
                  <a:gd name="T52" fmla="*/ 0 w 380"/>
                  <a:gd name="T53" fmla="*/ 154 h 342"/>
                  <a:gd name="T54" fmla="*/ 8 w 380"/>
                  <a:gd name="T55" fmla="*/ 120 h 342"/>
                  <a:gd name="T56" fmla="*/ 22 w 380"/>
                  <a:gd name="T57" fmla="*/ 90 h 342"/>
                  <a:gd name="T58" fmla="*/ 44 w 380"/>
                  <a:gd name="T59" fmla="*/ 62 h 342"/>
                  <a:gd name="T60" fmla="*/ 70 w 380"/>
                  <a:gd name="T61" fmla="*/ 38 h 342"/>
                  <a:gd name="T62" fmla="*/ 100 w 380"/>
                  <a:gd name="T63" fmla="*/ 20 h 342"/>
                  <a:gd name="T64" fmla="*/ 134 w 380"/>
                  <a:gd name="T65" fmla="*/ 8 h 342"/>
                  <a:gd name="T66" fmla="*/ 170 w 380"/>
                  <a:gd name="T67" fmla="*/ 0 h 342"/>
                  <a:gd name="T68" fmla="*/ 190 w 380"/>
                  <a:gd name="T69" fmla="*/ 0 h 34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80"/>
                  <a:gd name="T106" fmla="*/ 0 h 342"/>
                  <a:gd name="T107" fmla="*/ 380 w 380"/>
                  <a:gd name="T108" fmla="*/ 342 h 34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80" h="342">
                    <a:moveTo>
                      <a:pt x="190" y="0"/>
                    </a:moveTo>
                    <a:lnTo>
                      <a:pt x="190" y="0"/>
                    </a:lnTo>
                    <a:lnTo>
                      <a:pt x="210" y="0"/>
                    </a:lnTo>
                    <a:lnTo>
                      <a:pt x="228" y="4"/>
                    </a:lnTo>
                    <a:lnTo>
                      <a:pt x="246" y="8"/>
                    </a:lnTo>
                    <a:lnTo>
                      <a:pt x="264" y="14"/>
                    </a:lnTo>
                    <a:lnTo>
                      <a:pt x="280" y="20"/>
                    </a:lnTo>
                    <a:lnTo>
                      <a:pt x="296" y="28"/>
                    </a:lnTo>
                    <a:lnTo>
                      <a:pt x="310" y="38"/>
                    </a:lnTo>
                    <a:lnTo>
                      <a:pt x="324" y="50"/>
                    </a:lnTo>
                    <a:lnTo>
                      <a:pt x="336" y="62"/>
                    </a:lnTo>
                    <a:lnTo>
                      <a:pt x="348" y="76"/>
                    </a:lnTo>
                    <a:lnTo>
                      <a:pt x="358" y="90"/>
                    </a:lnTo>
                    <a:lnTo>
                      <a:pt x="366" y="104"/>
                    </a:lnTo>
                    <a:lnTo>
                      <a:pt x="372" y="120"/>
                    </a:lnTo>
                    <a:lnTo>
                      <a:pt x="376" y="136"/>
                    </a:lnTo>
                    <a:lnTo>
                      <a:pt x="380" y="154"/>
                    </a:lnTo>
                    <a:lnTo>
                      <a:pt x="380" y="170"/>
                    </a:lnTo>
                    <a:lnTo>
                      <a:pt x="380" y="188"/>
                    </a:lnTo>
                    <a:lnTo>
                      <a:pt x="376" y="206"/>
                    </a:lnTo>
                    <a:lnTo>
                      <a:pt x="372" y="222"/>
                    </a:lnTo>
                    <a:lnTo>
                      <a:pt x="366" y="238"/>
                    </a:lnTo>
                    <a:lnTo>
                      <a:pt x="358" y="252"/>
                    </a:lnTo>
                    <a:lnTo>
                      <a:pt x="348" y="266"/>
                    </a:lnTo>
                    <a:lnTo>
                      <a:pt x="336" y="280"/>
                    </a:lnTo>
                    <a:lnTo>
                      <a:pt x="324" y="292"/>
                    </a:lnTo>
                    <a:lnTo>
                      <a:pt x="310" y="302"/>
                    </a:lnTo>
                    <a:lnTo>
                      <a:pt x="296" y="312"/>
                    </a:lnTo>
                    <a:lnTo>
                      <a:pt x="280" y="322"/>
                    </a:lnTo>
                    <a:lnTo>
                      <a:pt x="264" y="328"/>
                    </a:lnTo>
                    <a:lnTo>
                      <a:pt x="246" y="334"/>
                    </a:lnTo>
                    <a:lnTo>
                      <a:pt x="228" y="338"/>
                    </a:lnTo>
                    <a:lnTo>
                      <a:pt x="210" y="342"/>
                    </a:lnTo>
                    <a:lnTo>
                      <a:pt x="190" y="342"/>
                    </a:lnTo>
                    <a:lnTo>
                      <a:pt x="170" y="342"/>
                    </a:lnTo>
                    <a:lnTo>
                      <a:pt x="152" y="338"/>
                    </a:lnTo>
                    <a:lnTo>
                      <a:pt x="134" y="334"/>
                    </a:lnTo>
                    <a:lnTo>
                      <a:pt x="116" y="328"/>
                    </a:lnTo>
                    <a:lnTo>
                      <a:pt x="100" y="322"/>
                    </a:lnTo>
                    <a:lnTo>
                      <a:pt x="84" y="312"/>
                    </a:lnTo>
                    <a:lnTo>
                      <a:pt x="70" y="302"/>
                    </a:lnTo>
                    <a:lnTo>
                      <a:pt x="56" y="292"/>
                    </a:lnTo>
                    <a:lnTo>
                      <a:pt x="44" y="280"/>
                    </a:lnTo>
                    <a:lnTo>
                      <a:pt x="32" y="266"/>
                    </a:lnTo>
                    <a:lnTo>
                      <a:pt x="22" y="252"/>
                    </a:lnTo>
                    <a:lnTo>
                      <a:pt x="14" y="238"/>
                    </a:lnTo>
                    <a:lnTo>
                      <a:pt x="8" y="222"/>
                    </a:lnTo>
                    <a:lnTo>
                      <a:pt x="4" y="206"/>
                    </a:lnTo>
                    <a:lnTo>
                      <a:pt x="0" y="188"/>
                    </a:lnTo>
                    <a:lnTo>
                      <a:pt x="0" y="170"/>
                    </a:lnTo>
                    <a:lnTo>
                      <a:pt x="0" y="154"/>
                    </a:lnTo>
                    <a:lnTo>
                      <a:pt x="4" y="136"/>
                    </a:lnTo>
                    <a:lnTo>
                      <a:pt x="8" y="120"/>
                    </a:lnTo>
                    <a:lnTo>
                      <a:pt x="14" y="104"/>
                    </a:lnTo>
                    <a:lnTo>
                      <a:pt x="22" y="90"/>
                    </a:lnTo>
                    <a:lnTo>
                      <a:pt x="32" y="76"/>
                    </a:lnTo>
                    <a:lnTo>
                      <a:pt x="44" y="62"/>
                    </a:lnTo>
                    <a:lnTo>
                      <a:pt x="56" y="50"/>
                    </a:lnTo>
                    <a:lnTo>
                      <a:pt x="70" y="38"/>
                    </a:lnTo>
                    <a:lnTo>
                      <a:pt x="84" y="28"/>
                    </a:lnTo>
                    <a:lnTo>
                      <a:pt x="100" y="20"/>
                    </a:lnTo>
                    <a:lnTo>
                      <a:pt x="116" y="14"/>
                    </a:lnTo>
                    <a:lnTo>
                      <a:pt x="134" y="8"/>
                    </a:lnTo>
                    <a:lnTo>
                      <a:pt x="152" y="4"/>
                    </a:lnTo>
                    <a:lnTo>
                      <a:pt x="170" y="0"/>
                    </a:lnTo>
                    <a:lnTo>
                      <a:pt x="190" y="0"/>
                    </a:lnTo>
                    <a:close/>
                  </a:path>
                </a:pathLst>
              </a:custGeom>
              <a:solidFill>
                <a:srgbClr val="FFE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6" name="Freeform 52"/>
              <p:cNvSpPr>
                <a:spLocks/>
              </p:cNvSpPr>
              <p:nvPr/>
            </p:nvSpPr>
            <p:spPr bwMode="auto">
              <a:xfrm>
                <a:off x="2693" y="1976"/>
                <a:ext cx="372" cy="330"/>
              </a:xfrm>
              <a:custGeom>
                <a:avLst/>
                <a:gdLst>
                  <a:gd name="T0" fmla="*/ 186 w 372"/>
                  <a:gd name="T1" fmla="*/ 0 h 330"/>
                  <a:gd name="T2" fmla="*/ 222 w 372"/>
                  <a:gd name="T3" fmla="*/ 4 h 330"/>
                  <a:gd name="T4" fmla="*/ 258 w 372"/>
                  <a:gd name="T5" fmla="*/ 12 h 330"/>
                  <a:gd name="T6" fmla="*/ 288 w 372"/>
                  <a:gd name="T7" fmla="*/ 28 h 330"/>
                  <a:gd name="T8" fmla="*/ 316 w 372"/>
                  <a:gd name="T9" fmla="*/ 48 h 330"/>
                  <a:gd name="T10" fmla="*/ 340 w 372"/>
                  <a:gd name="T11" fmla="*/ 72 h 330"/>
                  <a:gd name="T12" fmla="*/ 356 w 372"/>
                  <a:gd name="T13" fmla="*/ 100 h 330"/>
                  <a:gd name="T14" fmla="*/ 368 w 372"/>
                  <a:gd name="T15" fmla="*/ 132 h 330"/>
                  <a:gd name="T16" fmla="*/ 372 w 372"/>
                  <a:gd name="T17" fmla="*/ 164 h 330"/>
                  <a:gd name="T18" fmla="*/ 370 w 372"/>
                  <a:gd name="T19" fmla="*/ 182 h 330"/>
                  <a:gd name="T20" fmla="*/ 362 w 372"/>
                  <a:gd name="T21" fmla="*/ 214 h 330"/>
                  <a:gd name="T22" fmla="*/ 348 w 372"/>
                  <a:gd name="T23" fmla="*/ 242 h 330"/>
                  <a:gd name="T24" fmla="*/ 328 w 372"/>
                  <a:gd name="T25" fmla="*/ 270 h 330"/>
                  <a:gd name="T26" fmla="*/ 304 w 372"/>
                  <a:gd name="T27" fmla="*/ 292 h 330"/>
                  <a:gd name="T28" fmla="*/ 274 w 372"/>
                  <a:gd name="T29" fmla="*/ 310 h 330"/>
                  <a:gd name="T30" fmla="*/ 240 w 372"/>
                  <a:gd name="T31" fmla="*/ 322 h 330"/>
                  <a:gd name="T32" fmla="*/ 204 w 372"/>
                  <a:gd name="T33" fmla="*/ 328 h 330"/>
                  <a:gd name="T34" fmla="*/ 186 w 372"/>
                  <a:gd name="T35" fmla="*/ 330 h 330"/>
                  <a:gd name="T36" fmla="*/ 148 w 372"/>
                  <a:gd name="T37" fmla="*/ 326 h 330"/>
                  <a:gd name="T38" fmla="*/ 112 w 372"/>
                  <a:gd name="T39" fmla="*/ 316 h 330"/>
                  <a:gd name="T40" fmla="*/ 82 w 372"/>
                  <a:gd name="T41" fmla="*/ 302 h 330"/>
                  <a:gd name="T42" fmla="*/ 54 w 372"/>
                  <a:gd name="T43" fmla="*/ 280 h 330"/>
                  <a:gd name="T44" fmla="*/ 30 w 372"/>
                  <a:gd name="T45" fmla="*/ 256 h 330"/>
                  <a:gd name="T46" fmla="*/ 14 w 372"/>
                  <a:gd name="T47" fmla="*/ 228 h 330"/>
                  <a:gd name="T48" fmla="*/ 2 w 372"/>
                  <a:gd name="T49" fmla="*/ 198 h 330"/>
                  <a:gd name="T50" fmla="*/ 0 w 372"/>
                  <a:gd name="T51" fmla="*/ 164 h 330"/>
                  <a:gd name="T52" fmla="*/ 0 w 372"/>
                  <a:gd name="T53" fmla="*/ 148 h 330"/>
                  <a:gd name="T54" fmla="*/ 8 w 372"/>
                  <a:gd name="T55" fmla="*/ 116 h 330"/>
                  <a:gd name="T56" fmla="*/ 22 w 372"/>
                  <a:gd name="T57" fmla="*/ 86 h 330"/>
                  <a:gd name="T58" fmla="*/ 42 w 372"/>
                  <a:gd name="T59" fmla="*/ 60 h 330"/>
                  <a:gd name="T60" fmla="*/ 66 w 372"/>
                  <a:gd name="T61" fmla="*/ 38 h 330"/>
                  <a:gd name="T62" fmla="*/ 96 w 372"/>
                  <a:gd name="T63" fmla="*/ 20 h 330"/>
                  <a:gd name="T64" fmla="*/ 130 w 372"/>
                  <a:gd name="T65" fmla="*/ 8 h 330"/>
                  <a:gd name="T66" fmla="*/ 166 w 372"/>
                  <a:gd name="T67" fmla="*/ 0 h 330"/>
                  <a:gd name="T68" fmla="*/ 186 w 372"/>
                  <a:gd name="T69" fmla="*/ 0 h 33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72"/>
                  <a:gd name="T106" fmla="*/ 0 h 330"/>
                  <a:gd name="T107" fmla="*/ 372 w 372"/>
                  <a:gd name="T108" fmla="*/ 330 h 330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72" h="330">
                    <a:moveTo>
                      <a:pt x="186" y="0"/>
                    </a:moveTo>
                    <a:lnTo>
                      <a:pt x="186" y="0"/>
                    </a:lnTo>
                    <a:lnTo>
                      <a:pt x="204" y="0"/>
                    </a:lnTo>
                    <a:lnTo>
                      <a:pt x="222" y="4"/>
                    </a:lnTo>
                    <a:lnTo>
                      <a:pt x="240" y="8"/>
                    </a:lnTo>
                    <a:lnTo>
                      <a:pt x="258" y="12"/>
                    </a:lnTo>
                    <a:lnTo>
                      <a:pt x="274" y="20"/>
                    </a:lnTo>
                    <a:lnTo>
                      <a:pt x="288" y="28"/>
                    </a:lnTo>
                    <a:lnTo>
                      <a:pt x="304" y="38"/>
                    </a:lnTo>
                    <a:lnTo>
                      <a:pt x="316" y="48"/>
                    </a:lnTo>
                    <a:lnTo>
                      <a:pt x="328" y="60"/>
                    </a:lnTo>
                    <a:lnTo>
                      <a:pt x="340" y="72"/>
                    </a:lnTo>
                    <a:lnTo>
                      <a:pt x="348" y="86"/>
                    </a:lnTo>
                    <a:lnTo>
                      <a:pt x="356" y="100"/>
                    </a:lnTo>
                    <a:lnTo>
                      <a:pt x="362" y="116"/>
                    </a:lnTo>
                    <a:lnTo>
                      <a:pt x="368" y="132"/>
                    </a:lnTo>
                    <a:lnTo>
                      <a:pt x="370" y="148"/>
                    </a:lnTo>
                    <a:lnTo>
                      <a:pt x="372" y="164"/>
                    </a:lnTo>
                    <a:lnTo>
                      <a:pt x="370" y="182"/>
                    </a:lnTo>
                    <a:lnTo>
                      <a:pt x="368" y="198"/>
                    </a:lnTo>
                    <a:lnTo>
                      <a:pt x="362" y="214"/>
                    </a:lnTo>
                    <a:lnTo>
                      <a:pt x="356" y="228"/>
                    </a:lnTo>
                    <a:lnTo>
                      <a:pt x="348" y="242"/>
                    </a:lnTo>
                    <a:lnTo>
                      <a:pt x="340" y="256"/>
                    </a:lnTo>
                    <a:lnTo>
                      <a:pt x="328" y="270"/>
                    </a:lnTo>
                    <a:lnTo>
                      <a:pt x="316" y="280"/>
                    </a:lnTo>
                    <a:lnTo>
                      <a:pt x="304" y="292"/>
                    </a:lnTo>
                    <a:lnTo>
                      <a:pt x="288" y="302"/>
                    </a:lnTo>
                    <a:lnTo>
                      <a:pt x="274" y="310"/>
                    </a:lnTo>
                    <a:lnTo>
                      <a:pt x="258" y="316"/>
                    </a:lnTo>
                    <a:lnTo>
                      <a:pt x="240" y="322"/>
                    </a:lnTo>
                    <a:lnTo>
                      <a:pt x="222" y="326"/>
                    </a:lnTo>
                    <a:lnTo>
                      <a:pt x="204" y="328"/>
                    </a:lnTo>
                    <a:lnTo>
                      <a:pt x="186" y="330"/>
                    </a:lnTo>
                    <a:lnTo>
                      <a:pt x="166" y="328"/>
                    </a:lnTo>
                    <a:lnTo>
                      <a:pt x="148" y="326"/>
                    </a:lnTo>
                    <a:lnTo>
                      <a:pt x="130" y="322"/>
                    </a:lnTo>
                    <a:lnTo>
                      <a:pt x="112" y="316"/>
                    </a:lnTo>
                    <a:lnTo>
                      <a:pt x="96" y="310"/>
                    </a:lnTo>
                    <a:lnTo>
                      <a:pt x="82" y="302"/>
                    </a:lnTo>
                    <a:lnTo>
                      <a:pt x="66" y="292"/>
                    </a:lnTo>
                    <a:lnTo>
                      <a:pt x="54" y="280"/>
                    </a:lnTo>
                    <a:lnTo>
                      <a:pt x="42" y="270"/>
                    </a:lnTo>
                    <a:lnTo>
                      <a:pt x="30" y="256"/>
                    </a:lnTo>
                    <a:lnTo>
                      <a:pt x="22" y="242"/>
                    </a:lnTo>
                    <a:lnTo>
                      <a:pt x="14" y="228"/>
                    </a:lnTo>
                    <a:lnTo>
                      <a:pt x="8" y="214"/>
                    </a:lnTo>
                    <a:lnTo>
                      <a:pt x="2" y="198"/>
                    </a:lnTo>
                    <a:lnTo>
                      <a:pt x="0" y="182"/>
                    </a:lnTo>
                    <a:lnTo>
                      <a:pt x="0" y="164"/>
                    </a:lnTo>
                    <a:lnTo>
                      <a:pt x="0" y="148"/>
                    </a:lnTo>
                    <a:lnTo>
                      <a:pt x="2" y="132"/>
                    </a:lnTo>
                    <a:lnTo>
                      <a:pt x="8" y="116"/>
                    </a:lnTo>
                    <a:lnTo>
                      <a:pt x="14" y="100"/>
                    </a:lnTo>
                    <a:lnTo>
                      <a:pt x="22" y="86"/>
                    </a:lnTo>
                    <a:lnTo>
                      <a:pt x="30" y="72"/>
                    </a:lnTo>
                    <a:lnTo>
                      <a:pt x="42" y="60"/>
                    </a:lnTo>
                    <a:lnTo>
                      <a:pt x="54" y="48"/>
                    </a:lnTo>
                    <a:lnTo>
                      <a:pt x="66" y="38"/>
                    </a:lnTo>
                    <a:lnTo>
                      <a:pt x="82" y="28"/>
                    </a:lnTo>
                    <a:lnTo>
                      <a:pt x="96" y="20"/>
                    </a:lnTo>
                    <a:lnTo>
                      <a:pt x="112" y="12"/>
                    </a:lnTo>
                    <a:lnTo>
                      <a:pt x="130" y="8"/>
                    </a:lnTo>
                    <a:lnTo>
                      <a:pt x="148" y="4"/>
                    </a:lnTo>
                    <a:lnTo>
                      <a:pt x="166" y="0"/>
                    </a:lnTo>
                    <a:lnTo>
                      <a:pt x="186" y="0"/>
                    </a:lnTo>
                    <a:close/>
                  </a:path>
                </a:pathLst>
              </a:custGeom>
              <a:solidFill>
                <a:srgbClr val="FFE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7" name="Freeform 53"/>
              <p:cNvSpPr>
                <a:spLocks/>
              </p:cNvSpPr>
              <p:nvPr/>
            </p:nvSpPr>
            <p:spPr bwMode="auto">
              <a:xfrm>
                <a:off x="2695" y="1982"/>
                <a:ext cx="364" cy="316"/>
              </a:xfrm>
              <a:custGeom>
                <a:avLst/>
                <a:gdLst>
                  <a:gd name="T0" fmla="*/ 182 w 364"/>
                  <a:gd name="T1" fmla="*/ 0 h 316"/>
                  <a:gd name="T2" fmla="*/ 218 w 364"/>
                  <a:gd name="T3" fmla="*/ 2 h 316"/>
                  <a:gd name="T4" fmla="*/ 252 w 364"/>
                  <a:gd name="T5" fmla="*/ 12 h 316"/>
                  <a:gd name="T6" fmla="*/ 284 w 364"/>
                  <a:gd name="T7" fmla="*/ 26 h 316"/>
                  <a:gd name="T8" fmla="*/ 310 w 364"/>
                  <a:gd name="T9" fmla="*/ 46 h 316"/>
                  <a:gd name="T10" fmla="*/ 332 w 364"/>
                  <a:gd name="T11" fmla="*/ 70 h 316"/>
                  <a:gd name="T12" fmla="*/ 350 w 364"/>
                  <a:gd name="T13" fmla="*/ 96 h 316"/>
                  <a:gd name="T14" fmla="*/ 360 w 364"/>
                  <a:gd name="T15" fmla="*/ 126 h 316"/>
                  <a:gd name="T16" fmla="*/ 364 w 364"/>
                  <a:gd name="T17" fmla="*/ 158 h 316"/>
                  <a:gd name="T18" fmla="*/ 364 w 364"/>
                  <a:gd name="T19" fmla="*/ 174 h 316"/>
                  <a:gd name="T20" fmla="*/ 356 w 364"/>
                  <a:gd name="T21" fmla="*/ 206 h 316"/>
                  <a:gd name="T22" fmla="*/ 342 w 364"/>
                  <a:gd name="T23" fmla="*/ 234 h 316"/>
                  <a:gd name="T24" fmla="*/ 322 w 364"/>
                  <a:gd name="T25" fmla="*/ 258 h 316"/>
                  <a:gd name="T26" fmla="*/ 298 w 364"/>
                  <a:gd name="T27" fmla="*/ 280 h 316"/>
                  <a:gd name="T28" fmla="*/ 268 w 364"/>
                  <a:gd name="T29" fmla="*/ 298 h 316"/>
                  <a:gd name="T30" fmla="*/ 236 w 364"/>
                  <a:gd name="T31" fmla="*/ 310 h 316"/>
                  <a:gd name="T32" fmla="*/ 200 w 364"/>
                  <a:gd name="T33" fmla="*/ 316 h 316"/>
                  <a:gd name="T34" fmla="*/ 182 w 364"/>
                  <a:gd name="T35" fmla="*/ 316 h 316"/>
                  <a:gd name="T36" fmla="*/ 146 w 364"/>
                  <a:gd name="T37" fmla="*/ 314 h 316"/>
                  <a:gd name="T38" fmla="*/ 112 w 364"/>
                  <a:gd name="T39" fmla="*/ 304 h 316"/>
                  <a:gd name="T40" fmla="*/ 80 w 364"/>
                  <a:gd name="T41" fmla="*/ 290 h 316"/>
                  <a:gd name="T42" fmla="*/ 54 w 364"/>
                  <a:gd name="T43" fmla="*/ 270 h 316"/>
                  <a:gd name="T44" fmla="*/ 32 w 364"/>
                  <a:gd name="T45" fmla="*/ 246 h 316"/>
                  <a:gd name="T46" fmla="*/ 14 w 364"/>
                  <a:gd name="T47" fmla="*/ 220 h 316"/>
                  <a:gd name="T48" fmla="*/ 4 w 364"/>
                  <a:gd name="T49" fmla="*/ 190 h 316"/>
                  <a:gd name="T50" fmla="*/ 0 w 364"/>
                  <a:gd name="T51" fmla="*/ 158 h 316"/>
                  <a:gd name="T52" fmla="*/ 2 w 364"/>
                  <a:gd name="T53" fmla="*/ 142 h 316"/>
                  <a:gd name="T54" fmla="*/ 8 w 364"/>
                  <a:gd name="T55" fmla="*/ 112 h 316"/>
                  <a:gd name="T56" fmla="*/ 22 w 364"/>
                  <a:gd name="T57" fmla="*/ 82 h 316"/>
                  <a:gd name="T58" fmla="*/ 42 w 364"/>
                  <a:gd name="T59" fmla="*/ 58 h 316"/>
                  <a:gd name="T60" fmla="*/ 66 w 364"/>
                  <a:gd name="T61" fmla="*/ 36 h 316"/>
                  <a:gd name="T62" fmla="*/ 96 w 364"/>
                  <a:gd name="T63" fmla="*/ 18 h 316"/>
                  <a:gd name="T64" fmla="*/ 128 w 364"/>
                  <a:gd name="T65" fmla="*/ 6 h 316"/>
                  <a:gd name="T66" fmla="*/ 164 w 364"/>
                  <a:gd name="T67" fmla="*/ 0 h 316"/>
                  <a:gd name="T68" fmla="*/ 182 w 364"/>
                  <a:gd name="T69" fmla="*/ 0 h 31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64"/>
                  <a:gd name="T106" fmla="*/ 0 h 316"/>
                  <a:gd name="T107" fmla="*/ 364 w 364"/>
                  <a:gd name="T108" fmla="*/ 316 h 31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64" h="316">
                    <a:moveTo>
                      <a:pt x="182" y="0"/>
                    </a:moveTo>
                    <a:lnTo>
                      <a:pt x="182" y="0"/>
                    </a:lnTo>
                    <a:lnTo>
                      <a:pt x="200" y="0"/>
                    </a:lnTo>
                    <a:lnTo>
                      <a:pt x="218" y="2"/>
                    </a:lnTo>
                    <a:lnTo>
                      <a:pt x="236" y="6"/>
                    </a:lnTo>
                    <a:lnTo>
                      <a:pt x="252" y="12"/>
                    </a:lnTo>
                    <a:lnTo>
                      <a:pt x="268" y="18"/>
                    </a:lnTo>
                    <a:lnTo>
                      <a:pt x="284" y="26"/>
                    </a:lnTo>
                    <a:lnTo>
                      <a:pt x="298" y="36"/>
                    </a:lnTo>
                    <a:lnTo>
                      <a:pt x="310" y="46"/>
                    </a:lnTo>
                    <a:lnTo>
                      <a:pt x="322" y="58"/>
                    </a:lnTo>
                    <a:lnTo>
                      <a:pt x="332" y="70"/>
                    </a:lnTo>
                    <a:lnTo>
                      <a:pt x="342" y="82"/>
                    </a:lnTo>
                    <a:lnTo>
                      <a:pt x="350" y="96"/>
                    </a:lnTo>
                    <a:lnTo>
                      <a:pt x="356" y="112"/>
                    </a:lnTo>
                    <a:lnTo>
                      <a:pt x="360" y="126"/>
                    </a:lnTo>
                    <a:lnTo>
                      <a:pt x="364" y="142"/>
                    </a:lnTo>
                    <a:lnTo>
                      <a:pt x="364" y="158"/>
                    </a:lnTo>
                    <a:lnTo>
                      <a:pt x="364" y="174"/>
                    </a:lnTo>
                    <a:lnTo>
                      <a:pt x="360" y="190"/>
                    </a:lnTo>
                    <a:lnTo>
                      <a:pt x="356" y="206"/>
                    </a:lnTo>
                    <a:lnTo>
                      <a:pt x="350" y="220"/>
                    </a:lnTo>
                    <a:lnTo>
                      <a:pt x="342" y="234"/>
                    </a:lnTo>
                    <a:lnTo>
                      <a:pt x="332" y="246"/>
                    </a:lnTo>
                    <a:lnTo>
                      <a:pt x="322" y="258"/>
                    </a:lnTo>
                    <a:lnTo>
                      <a:pt x="310" y="270"/>
                    </a:lnTo>
                    <a:lnTo>
                      <a:pt x="298" y="280"/>
                    </a:lnTo>
                    <a:lnTo>
                      <a:pt x="284" y="290"/>
                    </a:lnTo>
                    <a:lnTo>
                      <a:pt x="268" y="298"/>
                    </a:lnTo>
                    <a:lnTo>
                      <a:pt x="252" y="304"/>
                    </a:lnTo>
                    <a:lnTo>
                      <a:pt x="236" y="310"/>
                    </a:lnTo>
                    <a:lnTo>
                      <a:pt x="218" y="314"/>
                    </a:lnTo>
                    <a:lnTo>
                      <a:pt x="200" y="316"/>
                    </a:lnTo>
                    <a:lnTo>
                      <a:pt x="182" y="316"/>
                    </a:lnTo>
                    <a:lnTo>
                      <a:pt x="164" y="316"/>
                    </a:lnTo>
                    <a:lnTo>
                      <a:pt x="146" y="314"/>
                    </a:lnTo>
                    <a:lnTo>
                      <a:pt x="128" y="310"/>
                    </a:lnTo>
                    <a:lnTo>
                      <a:pt x="112" y="304"/>
                    </a:lnTo>
                    <a:lnTo>
                      <a:pt x="96" y="298"/>
                    </a:lnTo>
                    <a:lnTo>
                      <a:pt x="80" y="290"/>
                    </a:lnTo>
                    <a:lnTo>
                      <a:pt x="66" y="280"/>
                    </a:lnTo>
                    <a:lnTo>
                      <a:pt x="54" y="270"/>
                    </a:lnTo>
                    <a:lnTo>
                      <a:pt x="42" y="258"/>
                    </a:lnTo>
                    <a:lnTo>
                      <a:pt x="32" y="246"/>
                    </a:lnTo>
                    <a:lnTo>
                      <a:pt x="22" y="234"/>
                    </a:lnTo>
                    <a:lnTo>
                      <a:pt x="14" y="220"/>
                    </a:lnTo>
                    <a:lnTo>
                      <a:pt x="8" y="206"/>
                    </a:lnTo>
                    <a:lnTo>
                      <a:pt x="4" y="190"/>
                    </a:lnTo>
                    <a:lnTo>
                      <a:pt x="2" y="174"/>
                    </a:lnTo>
                    <a:lnTo>
                      <a:pt x="0" y="158"/>
                    </a:lnTo>
                    <a:lnTo>
                      <a:pt x="2" y="142"/>
                    </a:lnTo>
                    <a:lnTo>
                      <a:pt x="4" y="126"/>
                    </a:lnTo>
                    <a:lnTo>
                      <a:pt x="8" y="112"/>
                    </a:lnTo>
                    <a:lnTo>
                      <a:pt x="14" y="96"/>
                    </a:lnTo>
                    <a:lnTo>
                      <a:pt x="22" y="82"/>
                    </a:lnTo>
                    <a:lnTo>
                      <a:pt x="32" y="70"/>
                    </a:lnTo>
                    <a:lnTo>
                      <a:pt x="42" y="58"/>
                    </a:lnTo>
                    <a:lnTo>
                      <a:pt x="54" y="46"/>
                    </a:lnTo>
                    <a:lnTo>
                      <a:pt x="66" y="36"/>
                    </a:lnTo>
                    <a:lnTo>
                      <a:pt x="80" y="26"/>
                    </a:lnTo>
                    <a:lnTo>
                      <a:pt x="96" y="18"/>
                    </a:lnTo>
                    <a:lnTo>
                      <a:pt x="112" y="12"/>
                    </a:lnTo>
                    <a:lnTo>
                      <a:pt x="128" y="6"/>
                    </a:lnTo>
                    <a:lnTo>
                      <a:pt x="146" y="2"/>
                    </a:lnTo>
                    <a:lnTo>
                      <a:pt x="164" y="0"/>
                    </a:lnTo>
                    <a:lnTo>
                      <a:pt x="182" y="0"/>
                    </a:lnTo>
                    <a:close/>
                  </a:path>
                </a:pathLst>
              </a:custGeom>
              <a:solidFill>
                <a:srgbClr val="FFE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8" name="Freeform 54"/>
              <p:cNvSpPr>
                <a:spLocks/>
              </p:cNvSpPr>
              <p:nvPr/>
            </p:nvSpPr>
            <p:spPr bwMode="auto">
              <a:xfrm>
                <a:off x="2699" y="1988"/>
                <a:ext cx="354" cy="304"/>
              </a:xfrm>
              <a:custGeom>
                <a:avLst/>
                <a:gdLst>
                  <a:gd name="T0" fmla="*/ 178 w 354"/>
                  <a:gd name="T1" fmla="*/ 0 h 304"/>
                  <a:gd name="T2" fmla="*/ 212 w 354"/>
                  <a:gd name="T3" fmla="*/ 2 h 304"/>
                  <a:gd name="T4" fmla="*/ 246 w 354"/>
                  <a:gd name="T5" fmla="*/ 12 h 304"/>
                  <a:gd name="T6" fmla="*/ 276 w 354"/>
                  <a:gd name="T7" fmla="*/ 26 h 304"/>
                  <a:gd name="T8" fmla="*/ 302 w 354"/>
                  <a:gd name="T9" fmla="*/ 44 h 304"/>
                  <a:gd name="T10" fmla="*/ 324 w 354"/>
                  <a:gd name="T11" fmla="*/ 66 h 304"/>
                  <a:gd name="T12" fmla="*/ 340 w 354"/>
                  <a:gd name="T13" fmla="*/ 92 h 304"/>
                  <a:gd name="T14" fmla="*/ 352 w 354"/>
                  <a:gd name="T15" fmla="*/ 122 h 304"/>
                  <a:gd name="T16" fmla="*/ 354 w 354"/>
                  <a:gd name="T17" fmla="*/ 152 h 304"/>
                  <a:gd name="T18" fmla="*/ 354 w 354"/>
                  <a:gd name="T19" fmla="*/ 168 h 304"/>
                  <a:gd name="T20" fmla="*/ 346 w 354"/>
                  <a:gd name="T21" fmla="*/ 196 h 304"/>
                  <a:gd name="T22" fmla="*/ 334 w 354"/>
                  <a:gd name="T23" fmla="*/ 224 h 304"/>
                  <a:gd name="T24" fmla="*/ 314 w 354"/>
                  <a:gd name="T25" fmla="*/ 248 h 304"/>
                  <a:gd name="T26" fmla="*/ 290 w 354"/>
                  <a:gd name="T27" fmla="*/ 268 h 304"/>
                  <a:gd name="T28" fmla="*/ 262 w 354"/>
                  <a:gd name="T29" fmla="*/ 286 h 304"/>
                  <a:gd name="T30" fmla="*/ 230 w 354"/>
                  <a:gd name="T31" fmla="*/ 296 h 304"/>
                  <a:gd name="T32" fmla="*/ 196 w 354"/>
                  <a:gd name="T33" fmla="*/ 302 h 304"/>
                  <a:gd name="T34" fmla="*/ 178 w 354"/>
                  <a:gd name="T35" fmla="*/ 304 h 304"/>
                  <a:gd name="T36" fmla="*/ 142 w 354"/>
                  <a:gd name="T37" fmla="*/ 300 h 304"/>
                  <a:gd name="T38" fmla="*/ 108 w 354"/>
                  <a:gd name="T39" fmla="*/ 292 h 304"/>
                  <a:gd name="T40" fmla="*/ 78 w 354"/>
                  <a:gd name="T41" fmla="*/ 278 h 304"/>
                  <a:gd name="T42" fmla="*/ 52 w 354"/>
                  <a:gd name="T43" fmla="*/ 260 h 304"/>
                  <a:gd name="T44" fmla="*/ 30 w 354"/>
                  <a:gd name="T45" fmla="*/ 236 h 304"/>
                  <a:gd name="T46" fmla="*/ 14 w 354"/>
                  <a:gd name="T47" fmla="*/ 210 h 304"/>
                  <a:gd name="T48" fmla="*/ 2 w 354"/>
                  <a:gd name="T49" fmla="*/ 182 h 304"/>
                  <a:gd name="T50" fmla="*/ 0 w 354"/>
                  <a:gd name="T51" fmla="*/ 152 h 304"/>
                  <a:gd name="T52" fmla="*/ 0 w 354"/>
                  <a:gd name="T53" fmla="*/ 136 h 304"/>
                  <a:gd name="T54" fmla="*/ 8 w 354"/>
                  <a:gd name="T55" fmla="*/ 106 h 304"/>
                  <a:gd name="T56" fmla="*/ 20 w 354"/>
                  <a:gd name="T57" fmla="*/ 80 h 304"/>
                  <a:gd name="T58" fmla="*/ 40 w 354"/>
                  <a:gd name="T59" fmla="*/ 56 h 304"/>
                  <a:gd name="T60" fmla="*/ 64 w 354"/>
                  <a:gd name="T61" fmla="*/ 34 h 304"/>
                  <a:gd name="T62" fmla="*/ 92 w 354"/>
                  <a:gd name="T63" fmla="*/ 18 h 304"/>
                  <a:gd name="T64" fmla="*/ 124 w 354"/>
                  <a:gd name="T65" fmla="*/ 6 h 304"/>
                  <a:gd name="T66" fmla="*/ 160 w 354"/>
                  <a:gd name="T67" fmla="*/ 0 h 304"/>
                  <a:gd name="T68" fmla="*/ 178 w 354"/>
                  <a:gd name="T69" fmla="*/ 0 h 30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54"/>
                  <a:gd name="T106" fmla="*/ 0 h 304"/>
                  <a:gd name="T107" fmla="*/ 354 w 354"/>
                  <a:gd name="T108" fmla="*/ 304 h 30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54" h="304">
                    <a:moveTo>
                      <a:pt x="178" y="0"/>
                    </a:moveTo>
                    <a:lnTo>
                      <a:pt x="178" y="0"/>
                    </a:lnTo>
                    <a:lnTo>
                      <a:pt x="196" y="0"/>
                    </a:lnTo>
                    <a:lnTo>
                      <a:pt x="212" y="2"/>
                    </a:lnTo>
                    <a:lnTo>
                      <a:pt x="230" y="6"/>
                    </a:lnTo>
                    <a:lnTo>
                      <a:pt x="246" y="12"/>
                    </a:lnTo>
                    <a:lnTo>
                      <a:pt x="262" y="18"/>
                    </a:lnTo>
                    <a:lnTo>
                      <a:pt x="276" y="26"/>
                    </a:lnTo>
                    <a:lnTo>
                      <a:pt x="290" y="34"/>
                    </a:lnTo>
                    <a:lnTo>
                      <a:pt x="302" y="44"/>
                    </a:lnTo>
                    <a:lnTo>
                      <a:pt x="314" y="56"/>
                    </a:lnTo>
                    <a:lnTo>
                      <a:pt x="324" y="66"/>
                    </a:lnTo>
                    <a:lnTo>
                      <a:pt x="334" y="80"/>
                    </a:lnTo>
                    <a:lnTo>
                      <a:pt x="340" y="92"/>
                    </a:lnTo>
                    <a:lnTo>
                      <a:pt x="346" y="106"/>
                    </a:lnTo>
                    <a:lnTo>
                      <a:pt x="352" y="122"/>
                    </a:lnTo>
                    <a:lnTo>
                      <a:pt x="354" y="136"/>
                    </a:lnTo>
                    <a:lnTo>
                      <a:pt x="354" y="152"/>
                    </a:lnTo>
                    <a:lnTo>
                      <a:pt x="354" y="168"/>
                    </a:lnTo>
                    <a:lnTo>
                      <a:pt x="352" y="182"/>
                    </a:lnTo>
                    <a:lnTo>
                      <a:pt x="346" y="196"/>
                    </a:lnTo>
                    <a:lnTo>
                      <a:pt x="340" y="210"/>
                    </a:lnTo>
                    <a:lnTo>
                      <a:pt x="334" y="224"/>
                    </a:lnTo>
                    <a:lnTo>
                      <a:pt x="324" y="236"/>
                    </a:lnTo>
                    <a:lnTo>
                      <a:pt x="314" y="248"/>
                    </a:lnTo>
                    <a:lnTo>
                      <a:pt x="302" y="260"/>
                    </a:lnTo>
                    <a:lnTo>
                      <a:pt x="290" y="268"/>
                    </a:lnTo>
                    <a:lnTo>
                      <a:pt x="276" y="278"/>
                    </a:lnTo>
                    <a:lnTo>
                      <a:pt x="262" y="286"/>
                    </a:lnTo>
                    <a:lnTo>
                      <a:pt x="246" y="292"/>
                    </a:lnTo>
                    <a:lnTo>
                      <a:pt x="230" y="296"/>
                    </a:lnTo>
                    <a:lnTo>
                      <a:pt x="212" y="300"/>
                    </a:lnTo>
                    <a:lnTo>
                      <a:pt x="196" y="302"/>
                    </a:lnTo>
                    <a:lnTo>
                      <a:pt x="178" y="304"/>
                    </a:lnTo>
                    <a:lnTo>
                      <a:pt x="160" y="302"/>
                    </a:lnTo>
                    <a:lnTo>
                      <a:pt x="142" y="300"/>
                    </a:lnTo>
                    <a:lnTo>
                      <a:pt x="124" y="296"/>
                    </a:lnTo>
                    <a:lnTo>
                      <a:pt x="108" y="292"/>
                    </a:lnTo>
                    <a:lnTo>
                      <a:pt x="92" y="286"/>
                    </a:lnTo>
                    <a:lnTo>
                      <a:pt x="78" y="278"/>
                    </a:lnTo>
                    <a:lnTo>
                      <a:pt x="64" y="268"/>
                    </a:lnTo>
                    <a:lnTo>
                      <a:pt x="52" y="260"/>
                    </a:lnTo>
                    <a:lnTo>
                      <a:pt x="40" y="248"/>
                    </a:lnTo>
                    <a:lnTo>
                      <a:pt x="30" y="236"/>
                    </a:lnTo>
                    <a:lnTo>
                      <a:pt x="20" y="224"/>
                    </a:lnTo>
                    <a:lnTo>
                      <a:pt x="14" y="210"/>
                    </a:lnTo>
                    <a:lnTo>
                      <a:pt x="8" y="196"/>
                    </a:lnTo>
                    <a:lnTo>
                      <a:pt x="2" y="182"/>
                    </a:lnTo>
                    <a:lnTo>
                      <a:pt x="0" y="168"/>
                    </a:lnTo>
                    <a:lnTo>
                      <a:pt x="0" y="152"/>
                    </a:lnTo>
                    <a:lnTo>
                      <a:pt x="0" y="136"/>
                    </a:lnTo>
                    <a:lnTo>
                      <a:pt x="2" y="122"/>
                    </a:lnTo>
                    <a:lnTo>
                      <a:pt x="8" y="106"/>
                    </a:lnTo>
                    <a:lnTo>
                      <a:pt x="14" y="92"/>
                    </a:lnTo>
                    <a:lnTo>
                      <a:pt x="20" y="80"/>
                    </a:lnTo>
                    <a:lnTo>
                      <a:pt x="30" y="66"/>
                    </a:lnTo>
                    <a:lnTo>
                      <a:pt x="40" y="56"/>
                    </a:lnTo>
                    <a:lnTo>
                      <a:pt x="52" y="44"/>
                    </a:lnTo>
                    <a:lnTo>
                      <a:pt x="64" y="34"/>
                    </a:lnTo>
                    <a:lnTo>
                      <a:pt x="78" y="26"/>
                    </a:lnTo>
                    <a:lnTo>
                      <a:pt x="92" y="18"/>
                    </a:lnTo>
                    <a:lnTo>
                      <a:pt x="108" y="12"/>
                    </a:lnTo>
                    <a:lnTo>
                      <a:pt x="124" y="6"/>
                    </a:lnTo>
                    <a:lnTo>
                      <a:pt x="142" y="2"/>
                    </a:lnTo>
                    <a:lnTo>
                      <a:pt x="160" y="0"/>
                    </a:lnTo>
                    <a:lnTo>
                      <a:pt x="178" y="0"/>
                    </a:lnTo>
                    <a:close/>
                  </a:path>
                </a:pathLst>
              </a:custGeom>
              <a:solidFill>
                <a:srgbClr val="FFEB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9" name="Freeform 55"/>
              <p:cNvSpPr>
                <a:spLocks/>
              </p:cNvSpPr>
              <p:nvPr/>
            </p:nvSpPr>
            <p:spPr bwMode="auto">
              <a:xfrm>
                <a:off x="2701" y="1994"/>
                <a:ext cx="348" cy="290"/>
              </a:xfrm>
              <a:custGeom>
                <a:avLst/>
                <a:gdLst>
                  <a:gd name="T0" fmla="*/ 174 w 348"/>
                  <a:gd name="T1" fmla="*/ 0 h 290"/>
                  <a:gd name="T2" fmla="*/ 210 w 348"/>
                  <a:gd name="T3" fmla="*/ 2 h 290"/>
                  <a:gd name="T4" fmla="*/ 242 w 348"/>
                  <a:gd name="T5" fmla="*/ 12 h 290"/>
                  <a:gd name="T6" fmla="*/ 272 w 348"/>
                  <a:gd name="T7" fmla="*/ 24 h 290"/>
                  <a:gd name="T8" fmla="*/ 296 w 348"/>
                  <a:gd name="T9" fmla="*/ 42 h 290"/>
                  <a:gd name="T10" fmla="*/ 318 w 348"/>
                  <a:gd name="T11" fmla="*/ 64 h 290"/>
                  <a:gd name="T12" fmla="*/ 334 w 348"/>
                  <a:gd name="T13" fmla="*/ 88 h 290"/>
                  <a:gd name="T14" fmla="*/ 344 w 348"/>
                  <a:gd name="T15" fmla="*/ 116 h 290"/>
                  <a:gd name="T16" fmla="*/ 348 w 348"/>
                  <a:gd name="T17" fmla="*/ 146 h 290"/>
                  <a:gd name="T18" fmla="*/ 346 w 348"/>
                  <a:gd name="T19" fmla="*/ 160 h 290"/>
                  <a:gd name="T20" fmla="*/ 340 w 348"/>
                  <a:gd name="T21" fmla="*/ 188 h 290"/>
                  <a:gd name="T22" fmla="*/ 326 w 348"/>
                  <a:gd name="T23" fmla="*/ 214 h 290"/>
                  <a:gd name="T24" fmla="*/ 308 w 348"/>
                  <a:gd name="T25" fmla="*/ 238 h 290"/>
                  <a:gd name="T26" fmla="*/ 284 w 348"/>
                  <a:gd name="T27" fmla="*/ 258 h 290"/>
                  <a:gd name="T28" fmla="*/ 256 w 348"/>
                  <a:gd name="T29" fmla="*/ 274 h 290"/>
                  <a:gd name="T30" fmla="*/ 226 w 348"/>
                  <a:gd name="T31" fmla="*/ 284 h 290"/>
                  <a:gd name="T32" fmla="*/ 192 w 348"/>
                  <a:gd name="T33" fmla="*/ 290 h 290"/>
                  <a:gd name="T34" fmla="*/ 174 w 348"/>
                  <a:gd name="T35" fmla="*/ 290 h 290"/>
                  <a:gd name="T36" fmla="*/ 140 w 348"/>
                  <a:gd name="T37" fmla="*/ 288 h 290"/>
                  <a:gd name="T38" fmla="*/ 106 w 348"/>
                  <a:gd name="T39" fmla="*/ 280 h 290"/>
                  <a:gd name="T40" fmla="*/ 78 w 348"/>
                  <a:gd name="T41" fmla="*/ 266 h 290"/>
                  <a:gd name="T42" fmla="*/ 52 w 348"/>
                  <a:gd name="T43" fmla="*/ 248 h 290"/>
                  <a:gd name="T44" fmla="*/ 30 w 348"/>
                  <a:gd name="T45" fmla="*/ 226 h 290"/>
                  <a:gd name="T46" fmla="*/ 14 w 348"/>
                  <a:gd name="T47" fmla="*/ 202 h 290"/>
                  <a:gd name="T48" fmla="*/ 4 w 348"/>
                  <a:gd name="T49" fmla="*/ 174 h 290"/>
                  <a:gd name="T50" fmla="*/ 0 w 348"/>
                  <a:gd name="T51" fmla="*/ 146 h 290"/>
                  <a:gd name="T52" fmla="*/ 2 w 348"/>
                  <a:gd name="T53" fmla="*/ 130 h 290"/>
                  <a:gd name="T54" fmla="*/ 8 w 348"/>
                  <a:gd name="T55" fmla="*/ 102 h 290"/>
                  <a:gd name="T56" fmla="*/ 22 w 348"/>
                  <a:gd name="T57" fmla="*/ 76 h 290"/>
                  <a:gd name="T58" fmla="*/ 40 w 348"/>
                  <a:gd name="T59" fmla="*/ 52 h 290"/>
                  <a:gd name="T60" fmla="*/ 64 w 348"/>
                  <a:gd name="T61" fmla="*/ 34 h 290"/>
                  <a:gd name="T62" fmla="*/ 92 w 348"/>
                  <a:gd name="T63" fmla="*/ 18 h 290"/>
                  <a:gd name="T64" fmla="*/ 122 w 348"/>
                  <a:gd name="T65" fmla="*/ 6 h 290"/>
                  <a:gd name="T66" fmla="*/ 156 w 348"/>
                  <a:gd name="T67" fmla="*/ 0 h 290"/>
                  <a:gd name="T68" fmla="*/ 174 w 348"/>
                  <a:gd name="T69" fmla="*/ 0 h 29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48"/>
                  <a:gd name="T106" fmla="*/ 0 h 290"/>
                  <a:gd name="T107" fmla="*/ 348 w 348"/>
                  <a:gd name="T108" fmla="*/ 290 h 290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48" h="290">
                    <a:moveTo>
                      <a:pt x="174" y="0"/>
                    </a:moveTo>
                    <a:lnTo>
                      <a:pt x="174" y="0"/>
                    </a:lnTo>
                    <a:lnTo>
                      <a:pt x="192" y="0"/>
                    </a:lnTo>
                    <a:lnTo>
                      <a:pt x="210" y="2"/>
                    </a:lnTo>
                    <a:lnTo>
                      <a:pt x="226" y="6"/>
                    </a:lnTo>
                    <a:lnTo>
                      <a:pt x="242" y="12"/>
                    </a:lnTo>
                    <a:lnTo>
                      <a:pt x="256" y="18"/>
                    </a:lnTo>
                    <a:lnTo>
                      <a:pt x="272" y="24"/>
                    </a:lnTo>
                    <a:lnTo>
                      <a:pt x="284" y="34"/>
                    </a:lnTo>
                    <a:lnTo>
                      <a:pt x="296" y="42"/>
                    </a:lnTo>
                    <a:lnTo>
                      <a:pt x="308" y="52"/>
                    </a:lnTo>
                    <a:lnTo>
                      <a:pt x="318" y="64"/>
                    </a:lnTo>
                    <a:lnTo>
                      <a:pt x="326" y="76"/>
                    </a:lnTo>
                    <a:lnTo>
                      <a:pt x="334" y="88"/>
                    </a:lnTo>
                    <a:lnTo>
                      <a:pt x="340" y="102"/>
                    </a:lnTo>
                    <a:lnTo>
                      <a:pt x="344" y="116"/>
                    </a:lnTo>
                    <a:lnTo>
                      <a:pt x="346" y="130"/>
                    </a:lnTo>
                    <a:lnTo>
                      <a:pt x="348" y="146"/>
                    </a:lnTo>
                    <a:lnTo>
                      <a:pt x="346" y="160"/>
                    </a:lnTo>
                    <a:lnTo>
                      <a:pt x="344" y="174"/>
                    </a:lnTo>
                    <a:lnTo>
                      <a:pt x="340" y="188"/>
                    </a:lnTo>
                    <a:lnTo>
                      <a:pt x="334" y="202"/>
                    </a:lnTo>
                    <a:lnTo>
                      <a:pt x="326" y="214"/>
                    </a:lnTo>
                    <a:lnTo>
                      <a:pt x="318" y="226"/>
                    </a:lnTo>
                    <a:lnTo>
                      <a:pt x="308" y="238"/>
                    </a:lnTo>
                    <a:lnTo>
                      <a:pt x="296" y="248"/>
                    </a:lnTo>
                    <a:lnTo>
                      <a:pt x="284" y="258"/>
                    </a:lnTo>
                    <a:lnTo>
                      <a:pt x="272" y="266"/>
                    </a:lnTo>
                    <a:lnTo>
                      <a:pt x="256" y="274"/>
                    </a:lnTo>
                    <a:lnTo>
                      <a:pt x="242" y="280"/>
                    </a:lnTo>
                    <a:lnTo>
                      <a:pt x="226" y="284"/>
                    </a:lnTo>
                    <a:lnTo>
                      <a:pt x="210" y="288"/>
                    </a:lnTo>
                    <a:lnTo>
                      <a:pt x="192" y="290"/>
                    </a:lnTo>
                    <a:lnTo>
                      <a:pt x="174" y="290"/>
                    </a:lnTo>
                    <a:lnTo>
                      <a:pt x="156" y="290"/>
                    </a:lnTo>
                    <a:lnTo>
                      <a:pt x="140" y="288"/>
                    </a:lnTo>
                    <a:lnTo>
                      <a:pt x="122" y="284"/>
                    </a:lnTo>
                    <a:lnTo>
                      <a:pt x="106" y="280"/>
                    </a:lnTo>
                    <a:lnTo>
                      <a:pt x="92" y="274"/>
                    </a:lnTo>
                    <a:lnTo>
                      <a:pt x="78" y="266"/>
                    </a:lnTo>
                    <a:lnTo>
                      <a:pt x="64" y="258"/>
                    </a:lnTo>
                    <a:lnTo>
                      <a:pt x="52" y="248"/>
                    </a:lnTo>
                    <a:lnTo>
                      <a:pt x="40" y="238"/>
                    </a:lnTo>
                    <a:lnTo>
                      <a:pt x="30" y="226"/>
                    </a:lnTo>
                    <a:lnTo>
                      <a:pt x="22" y="214"/>
                    </a:lnTo>
                    <a:lnTo>
                      <a:pt x="14" y="202"/>
                    </a:lnTo>
                    <a:lnTo>
                      <a:pt x="8" y="188"/>
                    </a:lnTo>
                    <a:lnTo>
                      <a:pt x="4" y="174"/>
                    </a:lnTo>
                    <a:lnTo>
                      <a:pt x="2" y="160"/>
                    </a:lnTo>
                    <a:lnTo>
                      <a:pt x="0" y="146"/>
                    </a:lnTo>
                    <a:lnTo>
                      <a:pt x="2" y="130"/>
                    </a:lnTo>
                    <a:lnTo>
                      <a:pt x="4" y="116"/>
                    </a:lnTo>
                    <a:lnTo>
                      <a:pt x="8" y="102"/>
                    </a:lnTo>
                    <a:lnTo>
                      <a:pt x="14" y="88"/>
                    </a:lnTo>
                    <a:lnTo>
                      <a:pt x="22" y="76"/>
                    </a:lnTo>
                    <a:lnTo>
                      <a:pt x="30" y="64"/>
                    </a:lnTo>
                    <a:lnTo>
                      <a:pt x="40" y="52"/>
                    </a:lnTo>
                    <a:lnTo>
                      <a:pt x="52" y="42"/>
                    </a:lnTo>
                    <a:lnTo>
                      <a:pt x="64" y="34"/>
                    </a:lnTo>
                    <a:lnTo>
                      <a:pt x="78" y="24"/>
                    </a:lnTo>
                    <a:lnTo>
                      <a:pt x="92" y="18"/>
                    </a:lnTo>
                    <a:lnTo>
                      <a:pt x="106" y="12"/>
                    </a:lnTo>
                    <a:lnTo>
                      <a:pt x="122" y="6"/>
                    </a:lnTo>
                    <a:lnTo>
                      <a:pt x="140" y="2"/>
                    </a:lnTo>
                    <a:lnTo>
                      <a:pt x="156" y="0"/>
                    </a:lnTo>
                    <a:lnTo>
                      <a:pt x="174" y="0"/>
                    </a:lnTo>
                    <a:close/>
                  </a:path>
                </a:pathLst>
              </a:custGeom>
              <a:solidFill>
                <a:srgbClr val="FFF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0" name="Freeform 56"/>
              <p:cNvSpPr>
                <a:spLocks/>
              </p:cNvSpPr>
              <p:nvPr/>
            </p:nvSpPr>
            <p:spPr bwMode="auto">
              <a:xfrm>
                <a:off x="2705" y="2000"/>
                <a:ext cx="338" cy="278"/>
              </a:xfrm>
              <a:custGeom>
                <a:avLst/>
                <a:gdLst>
                  <a:gd name="T0" fmla="*/ 170 w 338"/>
                  <a:gd name="T1" fmla="*/ 0 h 278"/>
                  <a:gd name="T2" fmla="*/ 204 w 338"/>
                  <a:gd name="T3" fmla="*/ 2 h 278"/>
                  <a:gd name="T4" fmla="*/ 236 w 338"/>
                  <a:gd name="T5" fmla="*/ 10 h 278"/>
                  <a:gd name="T6" fmla="*/ 264 w 338"/>
                  <a:gd name="T7" fmla="*/ 24 h 278"/>
                  <a:gd name="T8" fmla="*/ 290 w 338"/>
                  <a:gd name="T9" fmla="*/ 40 h 278"/>
                  <a:gd name="T10" fmla="*/ 310 w 338"/>
                  <a:gd name="T11" fmla="*/ 62 h 278"/>
                  <a:gd name="T12" fmla="*/ 326 w 338"/>
                  <a:gd name="T13" fmla="*/ 84 h 278"/>
                  <a:gd name="T14" fmla="*/ 336 w 338"/>
                  <a:gd name="T15" fmla="*/ 112 h 278"/>
                  <a:gd name="T16" fmla="*/ 338 w 338"/>
                  <a:gd name="T17" fmla="*/ 140 h 278"/>
                  <a:gd name="T18" fmla="*/ 338 w 338"/>
                  <a:gd name="T19" fmla="*/ 154 h 278"/>
                  <a:gd name="T20" fmla="*/ 332 w 338"/>
                  <a:gd name="T21" fmla="*/ 180 h 278"/>
                  <a:gd name="T22" fmla="*/ 318 w 338"/>
                  <a:gd name="T23" fmla="*/ 206 h 278"/>
                  <a:gd name="T24" fmla="*/ 300 w 338"/>
                  <a:gd name="T25" fmla="*/ 228 h 278"/>
                  <a:gd name="T26" fmla="*/ 276 w 338"/>
                  <a:gd name="T27" fmla="*/ 246 h 278"/>
                  <a:gd name="T28" fmla="*/ 250 w 338"/>
                  <a:gd name="T29" fmla="*/ 262 h 278"/>
                  <a:gd name="T30" fmla="*/ 220 w 338"/>
                  <a:gd name="T31" fmla="*/ 272 h 278"/>
                  <a:gd name="T32" fmla="*/ 186 w 338"/>
                  <a:gd name="T33" fmla="*/ 278 h 278"/>
                  <a:gd name="T34" fmla="*/ 170 w 338"/>
                  <a:gd name="T35" fmla="*/ 278 h 278"/>
                  <a:gd name="T36" fmla="*/ 136 w 338"/>
                  <a:gd name="T37" fmla="*/ 276 h 278"/>
                  <a:gd name="T38" fmla="*/ 104 w 338"/>
                  <a:gd name="T39" fmla="*/ 268 h 278"/>
                  <a:gd name="T40" fmla="*/ 74 w 338"/>
                  <a:gd name="T41" fmla="*/ 254 h 278"/>
                  <a:gd name="T42" fmla="*/ 50 w 338"/>
                  <a:gd name="T43" fmla="*/ 238 h 278"/>
                  <a:gd name="T44" fmla="*/ 28 w 338"/>
                  <a:gd name="T45" fmla="*/ 216 h 278"/>
                  <a:gd name="T46" fmla="*/ 14 w 338"/>
                  <a:gd name="T47" fmla="*/ 194 h 278"/>
                  <a:gd name="T48" fmla="*/ 4 w 338"/>
                  <a:gd name="T49" fmla="*/ 166 h 278"/>
                  <a:gd name="T50" fmla="*/ 0 w 338"/>
                  <a:gd name="T51" fmla="*/ 140 h 278"/>
                  <a:gd name="T52" fmla="*/ 0 w 338"/>
                  <a:gd name="T53" fmla="*/ 124 h 278"/>
                  <a:gd name="T54" fmla="*/ 8 w 338"/>
                  <a:gd name="T55" fmla="*/ 98 h 278"/>
                  <a:gd name="T56" fmla="*/ 20 w 338"/>
                  <a:gd name="T57" fmla="*/ 72 h 278"/>
                  <a:gd name="T58" fmla="*/ 38 w 338"/>
                  <a:gd name="T59" fmla="*/ 50 h 278"/>
                  <a:gd name="T60" fmla="*/ 62 w 338"/>
                  <a:gd name="T61" fmla="*/ 32 h 278"/>
                  <a:gd name="T62" fmla="*/ 88 w 338"/>
                  <a:gd name="T63" fmla="*/ 16 h 278"/>
                  <a:gd name="T64" fmla="*/ 118 w 338"/>
                  <a:gd name="T65" fmla="*/ 6 h 278"/>
                  <a:gd name="T66" fmla="*/ 152 w 338"/>
                  <a:gd name="T67" fmla="*/ 0 h 278"/>
                  <a:gd name="T68" fmla="*/ 170 w 338"/>
                  <a:gd name="T69" fmla="*/ 0 h 278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38"/>
                  <a:gd name="T106" fmla="*/ 0 h 278"/>
                  <a:gd name="T107" fmla="*/ 338 w 338"/>
                  <a:gd name="T108" fmla="*/ 278 h 278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38" h="278">
                    <a:moveTo>
                      <a:pt x="170" y="0"/>
                    </a:moveTo>
                    <a:lnTo>
                      <a:pt x="170" y="0"/>
                    </a:lnTo>
                    <a:lnTo>
                      <a:pt x="186" y="0"/>
                    </a:lnTo>
                    <a:lnTo>
                      <a:pt x="204" y="2"/>
                    </a:lnTo>
                    <a:lnTo>
                      <a:pt x="220" y="6"/>
                    </a:lnTo>
                    <a:lnTo>
                      <a:pt x="236" y="10"/>
                    </a:lnTo>
                    <a:lnTo>
                      <a:pt x="250" y="16"/>
                    </a:lnTo>
                    <a:lnTo>
                      <a:pt x="264" y="24"/>
                    </a:lnTo>
                    <a:lnTo>
                      <a:pt x="276" y="32"/>
                    </a:lnTo>
                    <a:lnTo>
                      <a:pt x="290" y="40"/>
                    </a:lnTo>
                    <a:lnTo>
                      <a:pt x="300" y="50"/>
                    </a:lnTo>
                    <a:lnTo>
                      <a:pt x="310" y="62"/>
                    </a:lnTo>
                    <a:lnTo>
                      <a:pt x="318" y="72"/>
                    </a:lnTo>
                    <a:lnTo>
                      <a:pt x="326" y="84"/>
                    </a:lnTo>
                    <a:lnTo>
                      <a:pt x="332" y="98"/>
                    </a:lnTo>
                    <a:lnTo>
                      <a:pt x="336" y="112"/>
                    </a:lnTo>
                    <a:lnTo>
                      <a:pt x="338" y="124"/>
                    </a:lnTo>
                    <a:lnTo>
                      <a:pt x="338" y="140"/>
                    </a:lnTo>
                    <a:lnTo>
                      <a:pt x="338" y="154"/>
                    </a:lnTo>
                    <a:lnTo>
                      <a:pt x="336" y="166"/>
                    </a:lnTo>
                    <a:lnTo>
                      <a:pt x="332" y="180"/>
                    </a:lnTo>
                    <a:lnTo>
                      <a:pt x="326" y="194"/>
                    </a:lnTo>
                    <a:lnTo>
                      <a:pt x="318" y="206"/>
                    </a:lnTo>
                    <a:lnTo>
                      <a:pt x="310" y="216"/>
                    </a:lnTo>
                    <a:lnTo>
                      <a:pt x="300" y="228"/>
                    </a:lnTo>
                    <a:lnTo>
                      <a:pt x="290" y="238"/>
                    </a:lnTo>
                    <a:lnTo>
                      <a:pt x="276" y="246"/>
                    </a:lnTo>
                    <a:lnTo>
                      <a:pt x="264" y="254"/>
                    </a:lnTo>
                    <a:lnTo>
                      <a:pt x="250" y="262"/>
                    </a:lnTo>
                    <a:lnTo>
                      <a:pt x="236" y="268"/>
                    </a:lnTo>
                    <a:lnTo>
                      <a:pt x="220" y="272"/>
                    </a:lnTo>
                    <a:lnTo>
                      <a:pt x="204" y="276"/>
                    </a:lnTo>
                    <a:lnTo>
                      <a:pt x="186" y="278"/>
                    </a:lnTo>
                    <a:lnTo>
                      <a:pt x="170" y="278"/>
                    </a:lnTo>
                    <a:lnTo>
                      <a:pt x="152" y="278"/>
                    </a:lnTo>
                    <a:lnTo>
                      <a:pt x="136" y="276"/>
                    </a:lnTo>
                    <a:lnTo>
                      <a:pt x="118" y="272"/>
                    </a:lnTo>
                    <a:lnTo>
                      <a:pt x="104" y="268"/>
                    </a:lnTo>
                    <a:lnTo>
                      <a:pt x="88" y="262"/>
                    </a:lnTo>
                    <a:lnTo>
                      <a:pt x="74" y="254"/>
                    </a:lnTo>
                    <a:lnTo>
                      <a:pt x="62" y="246"/>
                    </a:lnTo>
                    <a:lnTo>
                      <a:pt x="50" y="238"/>
                    </a:lnTo>
                    <a:lnTo>
                      <a:pt x="38" y="228"/>
                    </a:lnTo>
                    <a:lnTo>
                      <a:pt x="28" y="216"/>
                    </a:lnTo>
                    <a:lnTo>
                      <a:pt x="20" y="206"/>
                    </a:lnTo>
                    <a:lnTo>
                      <a:pt x="14" y="194"/>
                    </a:lnTo>
                    <a:lnTo>
                      <a:pt x="8" y="180"/>
                    </a:lnTo>
                    <a:lnTo>
                      <a:pt x="4" y="166"/>
                    </a:lnTo>
                    <a:lnTo>
                      <a:pt x="0" y="154"/>
                    </a:lnTo>
                    <a:lnTo>
                      <a:pt x="0" y="140"/>
                    </a:lnTo>
                    <a:lnTo>
                      <a:pt x="0" y="124"/>
                    </a:lnTo>
                    <a:lnTo>
                      <a:pt x="4" y="112"/>
                    </a:lnTo>
                    <a:lnTo>
                      <a:pt x="8" y="98"/>
                    </a:lnTo>
                    <a:lnTo>
                      <a:pt x="14" y="84"/>
                    </a:lnTo>
                    <a:lnTo>
                      <a:pt x="20" y="72"/>
                    </a:lnTo>
                    <a:lnTo>
                      <a:pt x="28" y="62"/>
                    </a:lnTo>
                    <a:lnTo>
                      <a:pt x="38" y="50"/>
                    </a:lnTo>
                    <a:lnTo>
                      <a:pt x="50" y="40"/>
                    </a:lnTo>
                    <a:lnTo>
                      <a:pt x="62" y="32"/>
                    </a:lnTo>
                    <a:lnTo>
                      <a:pt x="74" y="24"/>
                    </a:lnTo>
                    <a:lnTo>
                      <a:pt x="88" y="16"/>
                    </a:lnTo>
                    <a:lnTo>
                      <a:pt x="104" y="10"/>
                    </a:lnTo>
                    <a:lnTo>
                      <a:pt x="118" y="6"/>
                    </a:lnTo>
                    <a:lnTo>
                      <a:pt x="136" y="2"/>
                    </a:lnTo>
                    <a:lnTo>
                      <a:pt x="152" y="0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FFF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1" name="Freeform 57"/>
              <p:cNvSpPr>
                <a:spLocks/>
              </p:cNvSpPr>
              <p:nvPr/>
            </p:nvSpPr>
            <p:spPr bwMode="auto">
              <a:xfrm>
                <a:off x="2707" y="2006"/>
                <a:ext cx="332" cy="266"/>
              </a:xfrm>
              <a:custGeom>
                <a:avLst/>
                <a:gdLst>
                  <a:gd name="T0" fmla="*/ 166 w 332"/>
                  <a:gd name="T1" fmla="*/ 0 h 266"/>
                  <a:gd name="T2" fmla="*/ 200 w 332"/>
                  <a:gd name="T3" fmla="*/ 2 h 266"/>
                  <a:gd name="T4" fmla="*/ 230 w 332"/>
                  <a:gd name="T5" fmla="*/ 10 h 266"/>
                  <a:gd name="T6" fmla="*/ 258 w 332"/>
                  <a:gd name="T7" fmla="*/ 22 h 266"/>
                  <a:gd name="T8" fmla="*/ 284 w 332"/>
                  <a:gd name="T9" fmla="*/ 38 h 266"/>
                  <a:gd name="T10" fmla="*/ 304 w 332"/>
                  <a:gd name="T11" fmla="*/ 58 h 266"/>
                  <a:gd name="T12" fmla="*/ 318 w 332"/>
                  <a:gd name="T13" fmla="*/ 82 h 266"/>
                  <a:gd name="T14" fmla="*/ 328 w 332"/>
                  <a:gd name="T15" fmla="*/ 106 h 266"/>
                  <a:gd name="T16" fmla="*/ 332 w 332"/>
                  <a:gd name="T17" fmla="*/ 132 h 266"/>
                  <a:gd name="T18" fmla="*/ 330 w 332"/>
                  <a:gd name="T19" fmla="*/ 146 h 266"/>
                  <a:gd name="T20" fmla="*/ 324 w 332"/>
                  <a:gd name="T21" fmla="*/ 172 h 266"/>
                  <a:gd name="T22" fmla="*/ 312 w 332"/>
                  <a:gd name="T23" fmla="*/ 196 h 266"/>
                  <a:gd name="T24" fmla="*/ 294 w 332"/>
                  <a:gd name="T25" fmla="*/ 216 h 266"/>
                  <a:gd name="T26" fmla="*/ 272 w 332"/>
                  <a:gd name="T27" fmla="*/ 234 h 266"/>
                  <a:gd name="T28" fmla="*/ 246 w 332"/>
                  <a:gd name="T29" fmla="*/ 250 h 266"/>
                  <a:gd name="T30" fmla="*/ 216 w 332"/>
                  <a:gd name="T31" fmla="*/ 260 h 266"/>
                  <a:gd name="T32" fmla="*/ 184 w 332"/>
                  <a:gd name="T33" fmla="*/ 264 h 266"/>
                  <a:gd name="T34" fmla="*/ 166 w 332"/>
                  <a:gd name="T35" fmla="*/ 266 h 266"/>
                  <a:gd name="T36" fmla="*/ 134 w 332"/>
                  <a:gd name="T37" fmla="*/ 262 h 266"/>
                  <a:gd name="T38" fmla="*/ 102 w 332"/>
                  <a:gd name="T39" fmla="*/ 254 h 266"/>
                  <a:gd name="T40" fmla="*/ 74 w 332"/>
                  <a:gd name="T41" fmla="*/ 242 h 266"/>
                  <a:gd name="T42" fmla="*/ 50 w 332"/>
                  <a:gd name="T43" fmla="*/ 226 h 266"/>
                  <a:gd name="T44" fmla="*/ 30 w 332"/>
                  <a:gd name="T45" fmla="*/ 206 h 266"/>
                  <a:gd name="T46" fmla="*/ 14 w 332"/>
                  <a:gd name="T47" fmla="*/ 184 h 266"/>
                  <a:gd name="T48" fmla="*/ 4 w 332"/>
                  <a:gd name="T49" fmla="*/ 160 h 266"/>
                  <a:gd name="T50" fmla="*/ 0 w 332"/>
                  <a:gd name="T51" fmla="*/ 132 h 266"/>
                  <a:gd name="T52" fmla="*/ 2 w 332"/>
                  <a:gd name="T53" fmla="*/ 120 h 266"/>
                  <a:gd name="T54" fmla="*/ 8 w 332"/>
                  <a:gd name="T55" fmla="*/ 94 h 266"/>
                  <a:gd name="T56" fmla="*/ 20 w 332"/>
                  <a:gd name="T57" fmla="*/ 70 h 266"/>
                  <a:gd name="T58" fmla="*/ 38 w 332"/>
                  <a:gd name="T59" fmla="*/ 48 h 266"/>
                  <a:gd name="T60" fmla="*/ 62 w 332"/>
                  <a:gd name="T61" fmla="*/ 30 h 266"/>
                  <a:gd name="T62" fmla="*/ 88 w 332"/>
                  <a:gd name="T63" fmla="*/ 16 h 266"/>
                  <a:gd name="T64" fmla="*/ 118 w 332"/>
                  <a:gd name="T65" fmla="*/ 6 h 266"/>
                  <a:gd name="T66" fmla="*/ 150 w 332"/>
                  <a:gd name="T67" fmla="*/ 0 h 266"/>
                  <a:gd name="T68" fmla="*/ 166 w 332"/>
                  <a:gd name="T69" fmla="*/ 0 h 26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32"/>
                  <a:gd name="T106" fmla="*/ 0 h 266"/>
                  <a:gd name="T107" fmla="*/ 332 w 332"/>
                  <a:gd name="T108" fmla="*/ 266 h 26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32" h="266">
                    <a:moveTo>
                      <a:pt x="166" y="0"/>
                    </a:moveTo>
                    <a:lnTo>
                      <a:pt x="166" y="0"/>
                    </a:lnTo>
                    <a:lnTo>
                      <a:pt x="184" y="0"/>
                    </a:lnTo>
                    <a:lnTo>
                      <a:pt x="200" y="2"/>
                    </a:lnTo>
                    <a:lnTo>
                      <a:pt x="216" y="6"/>
                    </a:lnTo>
                    <a:lnTo>
                      <a:pt x="230" y="10"/>
                    </a:lnTo>
                    <a:lnTo>
                      <a:pt x="246" y="16"/>
                    </a:lnTo>
                    <a:lnTo>
                      <a:pt x="258" y="22"/>
                    </a:lnTo>
                    <a:lnTo>
                      <a:pt x="272" y="30"/>
                    </a:lnTo>
                    <a:lnTo>
                      <a:pt x="284" y="38"/>
                    </a:lnTo>
                    <a:lnTo>
                      <a:pt x="294" y="48"/>
                    </a:lnTo>
                    <a:lnTo>
                      <a:pt x="304" y="58"/>
                    </a:lnTo>
                    <a:lnTo>
                      <a:pt x="312" y="70"/>
                    </a:lnTo>
                    <a:lnTo>
                      <a:pt x="318" y="82"/>
                    </a:lnTo>
                    <a:lnTo>
                      <a:pt x="324" y="94"/>
                    </a:lnTo>
                    <a:lnTo>
                      <a:pt x="328" y="106"/>
                    </a:lnTo>
                    <a:lnTo>
                      <a:pt x="330" y="120"/>
                    </a:lnTo>
                    <a:lnTo>
                      <a:pt x="332" y="132"/>
                    </a:lnTo>
                    <a:lnTo>
                      <a:pt x="330" y="146"/>
                    </a:lnTo>
                    <a:lnTo>
                      <a:pt x="328" y="160"/>
                    </a:lnTo>
                    <a:lnTo>
                      <a:pt x="324" y="172"/>
                    </a:lnTo>
                    <a:lnTo>
                      <a:pt x="318" y="184"/>
                    </a:lnTo>
                    <a:lnTo>
                      <a:pt x="312" y="196"/>
                    </a:lnTo>
                    <a:lnTo>
                      <a:pt x="304" y="206"/>
                    </a:lnTo>
                    <a:lnTo>
                      <a:pt x="294" y="216"/>
                    </a:lnTo>
                    <a:lnTo>
                      <a:pt x="284" y="226"/>
                    </a:lnTo>
                    <a:lnTo>
                      <a:pt x="272" y="234"/>
                    </a:lnTo>
                    <a:lnTo>
                      <a:pt x="258" y="242"/>
                    </a:lnTo>
                    <a:lnTo>
                      <a:pt x="246" y="250"/>
                    </a:lnTo>
                    <a:lnTo>
                      <a:pt x="230" y="254"/>
                    </a:lnTo>
                    <a:lnTo>
                      <a:pt x="216" y="260"/>
                    </a:lnTo>
                    <a:lnTo>
                      <a:pt x="200" y="262"/>
                    </a:lnTo>
                    <a:lnTo>
                      <a:pt x="184" y="264"/>
                    </a:lnTo>
                    <a:lnTo>
                      <a:pt x="166" y="266"/>
                    </a:lnTo>
                    <a:lnTo>
                      <a:pt x="150" y="264"/>
                    </a:lnTo>
                    <a:lnTo>
                      <a:pt x="134" y="262"/>
                    </a:lnTo>
                    <a:lnTo>
                      <a:pt x="118" y="260"/>
                    </a:lnTo>
                    <a:lnTo>
                      <a:pt x="102" y="254"/>
                    </a:lnTo>
                    <a:lnTo>
                      <a:pt x="88" y="250"/>
                    </a:lnTo>
                    <a:lnTo>
                      <a:pt x="74" y="242"/>
                    </a:lnTo>
                    <a:lnTo>
                      <a:pt x="62" y="234"/>
                    </a:lnTo>
                    <a:lnTo>
                      <a:pt x="50" y="226"/>
                    </a:lnTo>
                    <a:lnTo>
                      <a:pt x="38" y="216"/>
                    </a:lnTo>
                    <a:lnTo>
                      <a:pt x="30" y="206"/>
                    </a:lnTo>
                    <a:lnTo>
                      <a:pt x="20" y="196"/>
                    </a:lnTo>
                    <a:lnTo>
                      <a:pt x="14" y="184"/>
                    </a:lnTo>
                    <a:lnTo>
                      <a:pt x="8" y="172"/>
                    </a:lnTo>
                    <a:lnTo>
                      <a:pt x="4" y="160"/>
                    </a:lnTo>
                    <a:lnTo>
                      <a:pt x="2" y="146"/>
                    </a:lnTo>
                    <a:lnTo>
                      <a:pt x="0" y="132"/>
                    </a:lnTo>
                    <a:lnTo>
                      <a:pt x="2" y="120"/>
                    </a:lnTo>
                    <a:lnTo>
                      <a:pt x="4" y="106"/>
                    </a:lnTo>
                    <a:lnTo>
                      <a:pt x="8" y="94"/>
                    </a:lnTo>
                    <a:lnTo>
                      <a:pt x="14" y="82"/>
                    </a:lnTo>
                    <a:lnTo>
                      <a:pt x="20" y="70"/>
                    </a:lnTo>
                    <a:lnTo>
                      <a:pt x="30" y="58"/>
                    </a:lnTo>
                    <a:lnTo>
                      <a:pt x="38" y="48"/>
                    </a:lnTo>
                    <a:lnTo>
                      <a:pt x="50" y="38"/>
                    </a:lnTo>
                    <a:lnTo>
                      <a:pt x="62" y="30"/>
                    </a:lnTo>
                    <a:lnTo>
                      <a:pt x="74" y="22"/>
                    </a:lnTo>
                    <a:lnTo>
                      <a:pt x="88" y="16"/>
                    </a:lnTo>
                    <a:lnTo>
                      <a:pt x="102" y="10"/>
                    </a:lnTo>
                    <a:lnTo>
                      <a:pt x="118" y="6"/>
                    </a:lnTo>
                    <a:lnTo>
                      <a:pt x="134" y="2"/>
                    </a:lnTo>
                    <a:lnTo>
                      <a:pt x="150" y="0"/>
                    </a:lnTo>
                    <a:lnTo>
                      <a:pt x="166" y="0"/>
                    </a:lnTo>
                    <a:close/>
                  </a:path>
                </a:pathLst>
              </a:custGeom>
              <a:solidFill>
                <a:srgbClr val="FFF7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2" name="Freeform 58"/>
              <p:cNvSpPr>
                <a:spLocks/>
              </p:cNvSpPr>
              <p:nvPr/>
            </p:nvSpPr>
            <p:spPr bwMode="auto">
              <a:xfrm>
                <a:off x="2711" y="2012"/>
                <a:ext cx="322" cy="252"/>
              </a:xfrm>
              <a:custGeom>
                <a:avLst/>
                <a:gdLst>
                  <a:gd name="T0" fmla="*/ 162 w 322"/>
                  <a:gd name="T1" fmla="*/ 0 h 252"/>
                  <a:gd name="T2" fmla="*/ 194 w 322"/>
                  <a:gd name="T3" fmla="*/ 2 h 252"/>
                  <a:gd name="T4" fmla="*/ 224 w 322"/>
                  <a:gd name="T5" fmla="*/ 10 h 252"/>
                  <a:gd name="T6" fmla="*/ 252 w 322"/>
                  <a:gd name="T7" fmla="*/ 22 h 252"/>
                  <a:gd name="T8" fmla="*/ 276 w 322"/>
                  <a:gd name="T9" fmla="*/ 38 h 252"/>
                  <a:gd name="T10" fmla="*/ 296 w 322"/>
                  <a:gd name="T11" fmla="*/ 56 h 252"/>
                  <a:gd name="T12" fmla="*/ 310 w 322"/>
                  <a:gd name="T13" fmla="*/ 78 h 252"/>
                  <a:gd name="T14" fmla="*/ 320 w 322"/>
                  <a:gd name="T15" fmla="*/ 100 h 252"/>
                  <a:gd name="T16" fmla="*/ 322 w 322"/>
                  <a:gd name="T17" fmla="*/ 126 h 252"/>
                  <a:gd name="T18" fmla="*/ 322 w 322"/>
                  <a:gd name="T19" fmla="*/ 140 h 252"/>
                  <a:gd name="T20" fmla="*/ 316 w 322"/>
                  <a:gd name="T21" fmla="*/ 164 h 252"/>
                  <a:gd name="T22" fmla="*/ 304 w 322"/>
                  <a:gd name="T23" fmla="*/ 186 h 252"/>
                  <a:gd name="T24" fmla="*/ 286 w 322"/>
                  <a:gd name="T25" fmla="*/ 206 h 252"/>
                  <a:gd name="T26" fmla="*/ 264 w 322"/>
                  <a:gd name="T27" fmla="*/ 224 h 252"/>
                  <a:gd name="T28" fmla="*/ 238 w 322"/>
                  <a:gd name="T29" fmla="*/ 238 h 252"/>
                  <a:gd name="T30" fmla="*/ 210 w 322"/>
                  <a:gd name="T31" fmla="*/ 246 h 252"/>
                  <a:gd name="T32" fmla="*/ 178 w 322"/>
                  <a:gd name="T33" fmla="*/ 252 h 252"/>
                  <a:gd name="T34" fmla="*/ 162 w 322"/>
                  <a:gd name="T35" fmla="*/ 252 h 252"/>
                  <a:gd name="T36" fmla="*/ 128 w 322"/>
                  <a:gd name="T37" fmla="*/ 250 h 252"/>
                  <a:gd name="T38" fmla="*/ 98 w 322"/>
                  <a:gd name="T39" fmla="*/ 242 h 252"/>
                  <a:gd name="T40" fmla="*/ 72 w 322"/>
                  <a:gd name="T41" fmla="*/ 230 h 252"/>
                  <a:gd name="T42" fmla="*/ 48 w 322"/>
                  <a:gd name="T43" fmla="*/ 216 h 252"/>
                  <a:gd name="T44" fmla="*/ 28 w 322"/>
                  <a:gd name="T45" fmla="*/ 196 h 252"/>
                  <a:gd name="T46" fmla="*/ 12 w 322"/>
                  <a:gd name="T47" fmla="*/ 176 h 252"/>
                  <a:gd name="T48" fmla="*/ 4 w 322"/>
                  <a:gd name="T49" fmla="*/ 152 h 252"/>
                  <a:gd name="T50" fmla="*/ 0 w 322"/>
                  <a:gd name="T51" fmla="*/ 126 h 252"/>
                  <a:gd name="T52" fmla="*/ 0 w 322"/>
                  <a:gd name="T53" fmla="*/ 114 h 252"/>
                  <a:gd name="T54" fmla="*/ 8 w 322"/>
                  <a:gd name="T55" fmla="*/ 88 h 252"/>
                  <a:gd name="T56" fmla="*/ 20 w 322"/>
                  <a:gd name="T57" fmla="*/ 66 h 252"/>
                  <a:gd name="T58" fmla="*/ 36 w 322"/>
                  <a:gd name="T59" fmla="*/ 46 h 252"/>
                  <a:gd name="T60" fmla="*/ 58 w 322"/>
                  <a:gd name="T61" fmla="*/ 30 h 252"/>
                  <a:gd name="T62" fmla="*/ 84 w 322"/>
                  <a:gd name="T63" fmla="*/ 16 h 252"/>
                  <a:gd name="T64" fmla="*/ 114 w 322"/>
                  <a:gd name="T65" fmla="*/ 6 h 252"/>
                  <a:gd name="T66" fmla="*/ 144 w 322"/>
                  <a:gd name="T67" fmla="*/ 0 h 252"/>
                  <a:gd name="T68" fmla="*/ 162 w 322"/>
                  <a:gd name="T69" fmla="*/ 0 h 25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22"/>
                  <a:gd name="T106" fmla="*/ 0 h 252"/>
                  <a:gd name="T107" fmla="*/ 322 w 322"/>
                  <a:gd name="T108" fmla="*/ 252 h 25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22" h="252">
                    <a:moveTo>
                      <a:pt x="162" y="0"/>
                    </a:moveTo>
                    <a:lnTo>
                      <a:pt x="162" y="0"/>
                    </a:lnTo>
                    <a:lnTo>
                      <a:pt x="178" y="0"/>
                    </a:lnTo>
                    <a:lnTo>
                      <a:pt x="194" y="2"/>
                    </a:lnTo>
                    <a:lnTo>
                      <a:pt x="210" y="6"/>
                    </a:lnTo>
                    <a:lnTo>
                      <a:pt x="224" y="10"/>
                    </a:lnTo>
                    <a:lnTo>
                      <a:pt x="238" y="16"/>
                    </a:lnTo>
                    <a:lnTo>
                      <a:pt x="252" y="22"/>
                    </a:lnTo>
                    <a:lnTo>
                      <a:pt x="264" y="30"/>
                    </a:lnTo>
                    <a:lnTo>
                      <a:pt x="276" y="38"/>
                    </a:lnTo>
                    <a:lnTo>
                      <a:pt x="286" y="46"/>
                    </a:lnTo>
                    <a:lnTo>
                      <a:pt x="296" y="56"/>
                    </a:lnTo>
                    <a:lnTo>
                      <a:pt x="304" y="66"/>
                    </a:lnTo>
                    <a:lnTo>
                      <a:pt x="310" y="78"/>
                    </a:lnTo>
                    <a:lnTo>
                      <a:pt x="316" y="88"/>
                    </a:lnTo>
                    <a:lnTo>
                      <a:pt x="320" y="100"/>
                    </a:lnTo>
                    <a:lnTo>
                      <a:pt x="322" y="114"/>
                    </a:lnTo>
                    <a:lnTo>
                      <a:pt x="322" y="126"/>
                    </a:lnTo>
                    <a:lnTo>
                      <a:pt x="322" y="140"/>
                    </a:lnTo>
                    <a:lnTo>
                      <a:pt x="320" y="152"/>
                    </a:lnTo>
                    <a:lnTo>
                      <a:pt x="316" y="164"/>
                    </a:lnTo>
                    <a:lnTo>
                      <a:pt x="310" y="176"/>
                    </a:lnTo>
                    <a:lnTo>
                      <a:pt x="304" y="186"/>
                    </a:lnTo>
                    <a:lnTo>
                      <a:pt x="296" y="196"/>
                    </a:lnTo>
                    <a:lnTo>
                      <a:pt x="286" y="206"/>
                    </a:lnTo>
                    <a:lnTo>
                      <a:pt x="276" y="216"/>
                    </a:lnTo>
                    <a:lnTo>
                      <a:pt x="264" y="224"/>
                    </a:lnTo>
                    <a:lnTo>
                      <a:pt x="252" y="230"/>
                    </a:lnTo>
                    <a:lnTo>
                      <a:pt x="238" y="238"/>
                    </a:lnTo>
                    <a:lnTo>
                      <a:pt x="224" y="242"/>
                    </a:lnTo>
                    <a:lnTo>
                      <a:pt x="210" y="246"/>
                    </a:lnTo>
                    <a:lnTo>
                      <a:pt x="194" y="250"/>
                    </a:lnTo>
                    <a:lnTo>
                      <a:pt x="178" y="252"/>
                    </a:lnTo>
                    <a:lnTo>
                      <a:pt x="162" y="252"/>
                    </a:lnTo>
                    <a:lnTo>
                      <a:pt x="144" y="252"/>
                    </a:lnTo>
                    <a:lnTo>
                      <a:pt x="128" y="250"/>
                    </a:lnTo>
                    <a:lnTo>
                      <a:pt x="114" y="246"/>
                    </a:lnTo>
                    <a:lnTo>
                      <a:pt x="98" y="242"/>
                    </a:lnTo>
                    <a:lnTo>
                      <a:pt x="84" y="238"/>
                    </a:lnTo>
                    <a:lnTo>
                      <a:pt x="72" y="230"/>
                    </a:lnTo>
                    <a:lnTo>
                      <a:pt x="58" y="224"/>
                    </a:lnTo>
                    <a:lnTo>
                      <a:pt x="48" y="216"/>
                    </a:lnTo>
                    <a:lnTo>
                      <a:pt x="36" y="206"/>
                    </a:lnTo>
                    <a:lnTo>
                      <a:pt x="28" y="196"/>
                    </a:lnTo>
                    <a:lnTo>
                      <a:pt x="20" y="186"/>
                    </a:lnTo>
                    <a:lnTo>
                      <a:pt x="12" y="176"/>
                    </a:lnTo>
                    <a:lnTo>
                      <a:pt x="8" y="164"/>
                    </a:lnTo>
                    <a:lnTo>
                      <a:pt x="4" y="152"/>
                    </a:lnTo>
                    <a:lnTo>
                      <a:pt x="0" y="140"/>
                    </a:lnTo>
                    <a:lnTo>
                      <a:pt x="0" y="126"/>
                    </a:lnTo>
                    <a:lnTo>
                      <a:pt x="0" y="114"/>
                    </a:lnTo>
                    <a:lnTo>
                      <a:pt x="4" y="100"/>
                    </a:lnTo>
                    <a:lnTo>
                      <a:pt x="8" y="88"/>
                    </a:lnTo>
                    <a:lnTo>
                      <a:pt x="12" y="78"/>
                    </a:lnTo>
                    <a:lnTo>
                      <a:pt x="20" y="66"/>
                    </a:lnTo>
                    <a:lnTo>
                      <a:pt x="28" y="56"/>
                    </a:lnTo>
                    <a:lnTo>
                      <a:pt x="36" y="46"/>
                    </a:lnTo>
                    <a:lnTo>
                      <a:pt x="48" y="38"/>
                    </a:lnTo>
                    <a:lnTo>
                      <a:pt x="58" y="30"/>
                    </a:lnTo>
                    <a:lnTo>
                      <a:pt x="72" y="22"/>
                    </a:lnTo>
                    <a:lnTo>
                      <a:pt x="84" y="16"/>
                    </a:lnTo>
                    <a:lnTo>
                      <a:pt x="98" y="10"/>
                    </a:lnTo>
                    <a:lnTo>
                      <a:pt x="114" y="6"/>
                    </a:lnTo>
                    <a:lnTo>
                      <a:pt x="128" y="2"/>
                    </a:lnTo>
                    <a:lnTo>
                      <a:pt x="144" y="0"/>
                    </a:lnTo>
                    <a:lnTo>
                      <a:pt x="162" y="0"/>
                    </a:lnTo>
                    <a:close/>
                  </a:path>
                </a:pathLst>
              </a:custGeom>
              <a:solidFill>
                <a:srgbClr val="FFF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3" name="Freeform 59"/>
              <p:cNvSpPr>
                <a:spLocks/>
              </p:cNvSpPr>
              <p:nvPr/>
            </p:nvSpPr>
            <p:spPr bwMode="auto">
              <a:xfrm>
                <a:off x="2715" y="2018"/>
                <a:ext cx="314" cy="240"/>
              </a:xfrm>
              <a:custGeom>
                <a:avLst/>
                <a:gdLst>
                  <a:gd name="T0" fmla="*/ 156 w 314"/>
                  <a:gd name="T1" fmla="*/ 0 h 240"/>
                  <a:gd name="T2" fmla="*/ 188 w 314"/>
                  <a:gd name="T3" fmla="*/ 2 h 240"/>
                  <a:gd name="T4" fmla="*/ 218 w 314"/>
                  <a:gd name="T5" fmla="*/ 10 h 240"/>
                  <a:gd name="T6" fmla="*/ 256 w 314"/>
                  <a:gd name="T7" fmla="*/ 28 h 240"/>
                  <a:gd name="T8" fmla="*/ 278 w 314"/>
                  <a:gd name="T9" fmla="*/ 44 h 240"/>
                  <a:gd name="T10" fmla="*/ 294 w 314"/>
                  <a:gd name="T11" fmla="*/ 62 h 240"/>
                  <a:gd name="T12" fmla="*/ 306 w 314"/>
                  <a:gd name="T13" fmla="*/ 84 h 240"/>
                  <a:gd name="T14" fmla="*/ 312 w 314"/>
                  <a:gd name="T15" fmla="*/ 108 h 240"/>
                  <a:gd name="T16" fmla="*/ 314 w 314"/>
                  <a:gd name="T17" fmla="*/ 120 h 240"/>
                  <a:gd name="T18" fmla="*/ 310 w 314"/>
                  <a:gd name="T19" fmla="*/ 144 h 240"/>
                  <a:gd name="T20" fmla="*/ 302 w 314"/>
                  <a:gd name="T21" fmla="*/ 166 h 240"/>
                  <a:gd name="T22" fmla="*/ 286 w 314"/>
                  <a:gd name="T23" fmla="*/ 186 h 240"/>
                  <a:gd name="T24" fmla="*/ 268 w 314"/>
                  <a:gd name="T25" fmla="*/ 204 h 240"/>
                  <a:gd name="T26" fmla="*/ 244 w 314"/>
                  <a:gd name="T27" fmla="*/ 220 h 240"/>
                  <a:gd name="T28" fmla="*/ 204 w 314"/>
                  <a:gd name="T29" fmla="*/ 234 h 240"/>
                  <a:gd name="T30" fmla="*/ 172 w 314"/>
                  <a:gd name="T31" fmla="*/ 240 h 240"/>
                  <a:gd name="T32" fmla="*/ 156 w 314"/>
                  <a:gd name="T33" fmla="*/ 240 h 240"/>
                  <a:gd name="T34" fmla="*/ 124 w 314"/>
                  <a:gd name="T35" fmla="*/ 238 h 240"/>
                  <a:gd name="T36" fmla="*/ 96 w 314"/>
                  <a:gd name="T37" fmla="*/ 230 h 240"/>
                  <a:gd name="T38" fmla="*/ 56 w 314"/>
                  <a:gd name="T39" fmla="*/ 212 h 240"/>
                  <a:gd name="T40" fmla="*/ 36 w 314"/>
                  <a:gd name="T41" fmla="*/ 196 h 240"/>
                  <a:gd name="T42" fmla="*/ 18 w 314"/>
                  <a:gd name="T43" fmla="*/ 176 h 240"/>
                  <a:gd name="T44" fmla="*/ 6 w 314"/>
                  <a:gd name="T45" fmla="*/ 156 h 240"/>
                  <a:gd name="T46" fmla="*/ 0 w 314"/>
                  <a:gd name="T47" fmla="*/ 132 h 240"/>
                  <a:gd name="T48" fmla="*/ 0 w 314"/>
                  <a:gd name="T49" fmla="*/ 120 h 240"/>
                  <a:gd name="T50" fmla="*/ 2 w 314"/>
                  <a:gd name="T51" fmla="*/ 96 h 240"/>
                  <a:gd name="T52" fmla="*/ 12 w 314"/>
                  <a:gd name="T53" fmla="*/ 74 h 240"/>
                  <a:gd name="T54" fmla="*/ 26 w 314"/>
                  <a:gd name="T55" fmla="*/ 54 h 240"/>
                  <a:gd name="T56" fmla="*/ 46 w 314"/>
                  <a:gd name="T57" fmla="*/ 36 h 240"/>
                  <a:gd name="T58" fmla="*/ 68 w 314"/>
                  <a:gd name="T59" fmla="*/ 20 h 240"/>
                  <a:gd name="T60" fmla="*/ 110 w 314"/>
                  <a:gd name="T61" fmla="*/ 6 h 240"/>
                  <a:gd name="T62" fmla="*/ 140 w 314"/>
                  <a:gd name="T63" fmla="*/ 0 h 240"/>
                  <a:gd name="T64" fmla="*/ 156 w 314"/>
                  <a:gd name="T65" fmla="*/ 0 h 24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14"/>
                  <a:gd name="T100" fmla="*/ 0 h 240"/>
                  <a:gd name="T101" fmla="*/ 314 w 314"/>
                  <a:gd name="T102" fmla="*/ 240 h 24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14" h="240">
                    <a:moveTo>
                      <a:pt x="156" y="0"/>
                    </a:moveTo>
                    <a:lnTo>
                      <a:pt x="156" y="0"/>
                    </a:lnTo>
                    <a:lnTo>
                      <a:pt x="172" y="0"/>
                    </a:lnTo>
                    <a:lnTo>
                      <a:pt x="188" y="2"/>
                    </a:lnTo>
                    <a:lnTo>
                      <a:pt x="204" y="6"/>
                    </a:lnTo>
                    <a:lnTo>
                      <a:pt x="218" y="10"/>
                    </a:lnTo>
                    <a:lnTo>
                      <a:pt x="244" y="20"/>
                    </a:lnTo>
                    <a:lnTo>
                      <a:pt x="256" y="28"/>
                    </a:lnTo>
                    <a:lnTo>
                      <a:pt x="268" y="36"/>
                    </a:lnTo>
                    <a:lnTo>
                      <a:pt x="278" y="44"/>
                    </a:lnTo>
                    <a:lnTo>
                      <a:pt x="286" y="54"/>
                    </a:lnTo>
                    <a:lnTo>
                      <a:pt x="294" y="62"/>
                    </a:lnTo>
                    <a:lnTo>
                      <a:pt x="302" y="74"/>
                    </a:lnTo>
                    <a:lnTo>
                      <a:pt x="306" y="84"/>
                    </a:lnTo>
                    <a:lnTo>
                      <a:pt x="310" y="96"/>
                    </a:lnTo>
                    <a:lnTo>
                      <a:pt x="312" y="108"/>
                    </a:lnTo>
                    <a:lnTo>
                      <a:pt x="314" y="120"/>
                    </a:lnTo>
                    <a:lnTo>
                      <a:pt x="312" y="132"/>
                    </a:lnTo>
                    <a:lnTo>
                      <a:pt x="310" y="144"/>
                    </a:lnTo>
                    <a:lnTo>
                      <a:pt x="306" y="156"/>
                    </a:lnTo>
                    <a:lnTo>
                      <a:pt x="302" y="166"/>
                    </a:lnTo>
                    <a:lnTo>
                      <a:pt x="294" y="176"/>
                    </a:lnTo>
                    <a:lnTo>
                      <a:pt x="286" y="186"/>
                    </a:lnTo>
                    <a:lnTo>
                      <a:pt x="278" y="196"/>
                    </a:lnTo>
                    <a:lnTo>
                      <a:pt x="268" y="204"/>
                    </a:lnTo>
                    <a:lnTo>
                      <a:pt x="256" y="212"/>
                    </a:lnTo>
                    <a:lnTo>
                      <a:pt x="244" y="220"/>
                    </a:lnTo>
                    <a:lnTo>
                      <a:pt x="218" y="230"/>
                    </a:lnTo>
                    <a:lnTo>
                      <a:pt x="204" y="234"/>
                    </a:lnTo>
                    <a:lnTo>
                      <a:pt x="188" y="238"/>
                    </a:lnTo>
                    <a:lnTo>
                      <a:pt x="172" y="240"/>
                    </a:lnTo>
                    <a:lnTo>
                      <a:pt x="156" y="240"/>
                    </a:lnTo>
                    <a:lnTo>
                      <a:pt x="140" y="240"/>
                    </a:lnTo>
                    <a:lnTo>
                      <a:pt x="124" y="238"/>
                    </a:lnTo>
                    <a:lnTo>
                      <a:pt x="110" y="234"/>
                    </a:lnTo>
                    <a:lnTo>
                      <a:pt x="96" y="230"/>
                    </a:lnTo>
                    <a:lnTo>
                      <a:pt x="68" y="220"/>
                    </a:lnTo>
                    <a:lnTo>
                      <a:pt x="56" y="212"/>
                    </a:lnTo>
                    <a:lnTo>
                      <a:pt x="46" y="204"/>
                    </a:lnTo>
                    <a:lnTo>
                      <a:pt x="36" y="196"/>
                    </a:lnTo>
                    <a:lnTo>
                      <a:pt x="26" y="186"/>
                    </a:lnTo>
                    <a:lnTo>
                      <a:pt x="18" y="176"/>
                    </a:lnTo>
                    <a:lnTo>
                      <a:pt x="12" y="166"/>
                    </a:lnTo>
                    <a:lnTo>
                      <a:pt x="6" y="156"/>
                    </a:lnTo>
                    <a:lnTo>
                      <a:pt x="2" y="144"/>
                    </a:lnTo>
                    <a:lnTo>
                      <a:pt x="0" y="132"/>
                    </a:lnTo>
                    <a:lnTo>
                      <a:pt x="0" y="120"/>
                    </a:lnTo>
                    <a:lnTo>
                      <a:pt x="0" y="108"/>
                    </a:lnTo>
                    <a:lnTo>
                      <a:pt x="2" y="96"/>
                    </a:lnTo>
                    <a:lnTo>
                      <a:pt x="6" y="84"/>
                    </a:lnTo>
                    <a:lnTo>
                      <a:pt x="12" y="74"/>
                    </a:lnTo>
                    <a:lnTo>
                      <a:pt x="18" y="62"/>
                    </a:lnTo>
                    <a:lnTo>
                      <a:pt x="26" y="54"/>
                    </a:lnTo>
                    <a:lnTo>
                      <a:pt x="36" y="44"/>
                    </a:lnTo>
                    <a:lnTo>
                      <a:pt x="46" y="36"/>
                    </a:lnTo>
                    <a:lnTo>
                      <a:pt x="56" y="28"/>
                    </a:lnTo>
                    <a:lnTo>
                      <a:pt x="68" y="20"/>
                    </a:lnTo>
                    <a:lnTo>
                      <a:pt x="96" y="10"/>
                    </a:lnTo>
                    <a:lnTo>
                      <a:pt x="110" y="6"/>
                    </a:lnTo>
                    <a:lnTo>
                      <a:pt x="124" y="2"/>
                    </a:lnTo>
                    <a:lnTo>
                      <a:pt x="140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4" name="Freeform 60"/>
              <p:cNvSpPr>
                <a:spLocks/>
              </p:cNvSpPr>
              <p:nvPr/>
            </p:nvSpPr>
            <p:spPr bwMode="auto">
              <a:xfrm>
                <a:off x="2825" y="2280"/>
                <a:ext cx="120" cy="30"/>
              </a:xfrm>
              <a:custGeom>
                <a:avLst/>
                <a:gdLst>
                  <a:gd name="T0" fmla="*/ 120 w 120"/>
                  <a:gd name="T1" fmla="*/ 8 h 30"/>
                  <a:gd name="T2" fmla="*/ 120 w 120"/>
                  <a:gd name="T3" fmla="*/ 8 h 30"/>
                  <a:gd name="T4" fmla="*/ 110 w 120"/>
                  <a:gd name="T5" fmla="*/ 14 h 30"/>
                  <a:gd name="T6" fmla="*/ 96 w 120"/>
                  <a:gd name="T7" fmla="*/ 22 h 30"/>
                  <a:gd name="T8" fmla="*/ 80 w 120"/>
                  <a:gd name="T9" fmla="*/ 26 h 30"/>
                  <a:gd name="T10" fmla="*/ 62 w 120"/>
                  <a:gd name="T11" fmla="*/ 30 h 30"/>
                  <a:gd name="T12" fmla="*/ 52 w 120"/>
                  <a:gd name="T13" fmla="*/ 30 h 30"/>
                  <a:gd name="T14" fmla="*/ 42 w 120"/>
                  <a:gd name="T15" fmla="*/ 28 h 30"/>
                  <a:gd name="T16" fmla="*/ 32 w 120"/>
                  <a:gd name="T17" fmla="*/ 24 h 30"/>
                  <a:gd name="T18" fmla="*/ 20 w 120"/>
                  <a:gd name="T19" fmla="*/ 18 h 30"/>
                  <a:gd name="T20" fmla="*/ 10 w 120"/>
                  <a:gd name="T21" fmla="*/ 10 h 30"/>
                  <a:gd name="T22" fmla="*/ 0 w 120"/>
                  <a:gd name="T23" fmla="*/ 0 h 30"/>
                  <a:gd name="T24" fmla="*/ 0 w 120"/>
                  <a:gd name="T25" fmla="*/ 0 h 30"/>
                  <a:gd name="T26" fmla="*/ 8 w 120"/>
                  <a:gd name="T27" fmla="*/ 6 h 30"/>
                  <a:gd name="T28" fmla="*/ 16 w 120"/>
                  <a:gd name="T29" fmla="*/ 12 h 30"/>
                  <a:gd name="T30" fmla="*/ 30 w 120"/>
                  <a:gd name="T31" fmla="*/ 18 h 30"/>
                  <a:gd name="T32" fmla="*/ 46 w 120"/>
                  <a:gd name="T33" fmla="*/ 20 h 30"/>
                  <a:gd name="T34" fmla="*/ 68 w 120"/>
                  <a:gd name="T35" fmla="*/ 22 h 30"/>
                  <a:gd name="T36" fmla="*/ 92 w 120"/>
                  <a:gd name="T37" fmla="*/ 18 h 30"/>
                  <a:gd name="T38" fmla="*/ 106 w 120"/>
                  <a:gd name="T39" fmla="*/ 14 h 30"/>
                  <a:gd name="T40" fmla="*/ 120 w 120"/>
                  <a:gd name="T41" fmla="*/ 8 h 30"/>
                  <a:gd name="T42" fmla="*/ 120 w 120"/>
                  <a:gd name="T43" fmla="*/ 8 h 3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20"/>
                  <a:gd name="T67" fmla="*/ 0 h 30"/>
                  <a:gd name="T68" fmla="*/ 120 w 120"/>
                  <a:gd name="T69" fmla="*/ 30 h 30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20" h="30">
                    <a:moveTo>
                      <a:pt x="120" y="8"/>
                    </a:moveTo>
                    <a:lnTo>
                      <a:pt x="120" y="8"/>
                    </a:lnTo>
                    <a:lnTo>
                      <a:pt x="110" y="14"/>
                    </a:lnTo>
                    <a:lnTo>
                      <a:pt x="96" y="22"/>
                    </a:lnTo>
                    <a:lnTo>
                      <a:pt x="80" y="26"/>
                    </a:lnTo>
                    <a:lnTo>
                      <a:pt x="62" y="30"/>
                    </a:lnTo>
                    <a:lnTo>
                      <a:pt x="52" y="30"/>
                    </a:lnTo>
                    <a:lnTo>
                      <a:pt x="42" y="28"/>
                    </a:lnTo>
                    <a:lnTo>
                      <a:pt x="32" y="24"/>
                    </a:lnTo>
                    <a:lnTo>
                      <a:pt x="20" y="18"/>
                    </a:lnTo>
                    <a:lnTo>
                      <a:pt x="10" y="10"/>
                    </a:lnTo>
                    <a:lnTo>
                      <a:pt x="0" y="0"/>
                    </a:lnTo>
                    <a:lnTo>
                      <a:pt x="8" y="6"/>
                    </a:lnTo>
                    <a:lnTo>
                      <a:pt x="16" y="12"/>
                    </a:lnTo>
                    <a:lnTo>
                      <a:pt x="30" y="18"/>
                    </a:lnTo>
                    <a:lnTo>
                      <a:pt x="46" y="20"/>
                    </a:lnTo>
                    <a:lnTo>
                      <a:pt x="68" y="22"/>
                    </a:lnTo>
                    <a:lnTo>
                      <a:pt x="92" y="18"/>
                    </a:lnTo>
                    <a:lnTo>
                      <a:pt x="106" y="14"/>
                    </a:lnTo>
                    <a:lnTo>
                      <a:pt x="120" y="8"/>
                    </a:lnTo>
                    <a:close/>
                  </a:path>
                </a:pathLst>
              </a:custGeom>
              <a:solidFill>
                <a:srgbClr val="FFA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5" name="Freeform 61"/>
              <p:cNvSpPr>
                <a:spLocks/>
              </p:cNvSpPr>
              <p:nvPr/>
            </p:nvSpPr>
            <p:spPr bwMode="auto">
              <a:xfrm>
                <a:off x="2991" y="2102"/>
                <a:ext cx="58" cy="58"/>
              </a:xfrm>
              <a:custGeom>
                <a:avLst/>
                <a:gdLst>
                  <a:gd name="T0" fmla="*/ 58 w 58"/>
                  <a:gd name="T1" fmla="*/ 58 h 58"/>
                  <a:gd name="T2" fmla="*/ 58 w 58"/>
                  <a:gd name="T3" fmla="*/ 58 h 58"/>
                  <a:gd name="T4" fmla="*/ 56 w 58"/>
                  <a:gd name="T5" fmla="*/ 46 h 58"/>
                  <a:gd name="T6" fmla="*/ 54 w 58"/>
                  <a:gd name="T7" fmla="*/ 36 h 58"/>
                  <a:gd name="T8" fmla="*/ 50 w 58"/>
                  <a:gd name="T9" fmla="*/ 24 h 58"/>
                  <a:gd name="T10" fmla="*/ 44 w 58"/>
                  <a:gd name="T11" fmla="*/ 14 h 58"/>
                  <a:gd name="T12" fmla="*/ 38 w 58"/>
                  <a:gd name="T13" fmla="*/ 8 h 58"/>
                  <a:gd name="T14" fmla="*/ 34 w 58"/>
                  <a:gd name="T15" fmla="*/ 4 h 58"/>
                  <a:gd name="T16" fmla="*/ 26 w 58"/>
                  <a:gd name="T17" fmla="*/ 2 h 58"/>
                  <a:gd name="T18" fmla="*/ 18 w 58"/>
                  <a:gd name="T19" fmla="*/ 0 h 58"/>
                  <a:gd name="T20" fmla="*/ 10 w 58"/>
                  <a:gd name="T21" fmla="*/ 0 h 58"/>
                  <a:gd name="T22" fmla="*/ 0 w 58"/>
                  <a:gd name="T23" fmla="*/ 0 h 58"/>
                  <a:gd name="T24" fmla="*/ 0 w 58"/>
                  <a:gd name="T25" fmla="*/ 0 h 58"/>
                  <a:gd name="T26" fmla="*/ 16 w 58"/>
                  <a:gd name="T27" fmla="*/ 4 h 58"/>
                  <a:gd name="T28" fmla="*/ 28 w 58"/>
                  <a:gd name="T29" fmla="*/ 8 h 58"/>
                  <a:gd name="T30" fmla="*/ 36 w 58"/>
                  <a:gd name="T31" fmla="*/ 16 h 58"/>
                  <a:gd name="T32" fmla="*/ 44 w 58"/>
                  <a:gd name="T33" fmla="*/ 24 h 58"/>
                  <a:gd name="T34" fmla="*/ 48 w 58"/>
                  <a:gd name="T35" fmla="*/ 32 h 58"/>
                  <a:gd name="T36" fmla="*/ 52 w 58"/>
                  <a:gd name="T37" fmla="*/ 42 h 58"/>
                  <a:gd name="T38" fmla="*/ 58 w 58"/>
                  <a:gd name="T39" fmla="*/ 58 h 58"/>
                  <a:gd name="T40" fmla="*/ 58 w 58"/>
                  <a:gd name="T41" fmla="*/ 58 h 5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58"/>
                  <a:gd name="T64" fmla="*/ 0 h 58"/>
                  <a:gd name="T65" fmla="*/ 58 w 58"/>
                  <a:gd name="T66" fmla="*/ 58 h 58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58" h="58">
                    <a:moveTo>
                      <a:pt x="58" y="58"/>
                    </a:moveTo>
                    <a:lnTo>
                      <a:pt x="58" y="58"/>
                    </a:lnTo>
                    <a:lnTo>
                      <a:pt x="56" y="46"/>
                    </a:lnTo>
                    <a:lnTo>
                      <a:pt x="54" y="36"/>
                    </a:lnTo>
                    <a:lnTo>
                      <a:pt x="50" y="24"/>
                    </a:lnTo>
                    <a:lnTo>
                      <a:pt x="44" y="14"/>
                    </a:lnTo>
                    <a:lnTo>
                      <a:pt x="38" y="8"/>
                    </a:lnTo>
                    <a:lnTo>
                      <a:pt x="34" y="4"/>
                    </a:lnTo>
                    <a:lnTo>
                      <a:pt x="26" y="2"/>
                    </a:lnTo>
                    <a:lnTo>
                      <a:pt x="18" y="0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16" y="4"/>
                    </a:lnTo>
                    <a:lnTo>
                      <a:pt x="28" y="8"/>
                    </a:lnTo>
                    <a:lnTo>
                      <a:pt x="36" y="16"/>
                    </a:lnTo>
                    <a:lnTo>
                      <a:pt x="44" y="24"/>
                    </a:lnTo>
                    <a:lnTo>
                      <a:pt x="48" y="32"/>
                    </a:lnTo>
                    <a:lnTo>
                      <a:pt x="52" y="42"/>
                    </a:lnTo>
                    <a:lnTo>
                      <a:pt x="58" y="58"/>
                    </a:lnTo>
                    <a:close/>
                  </a:path>
                </a:pathLst>
              </a:custGeom>
              <a:solidFill>
                <a:srgbClr val="FFA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6" name="Freeform 62"/>
              <p:cNvSpPr>
                <a:spLocks/>
              </p:cNvSpPr>
              <p:nvPr/>
            </p:nvSpPr>
            <p:spPr bwMode="auto">
              <a:xfrm>
                <a:off x="2755" y="1912"/>
                <a:ext cx="94" cy="62"/>
              </a:xfrm>
              <a:custGeom>
                <a:avLst/>
                <a:gdLst>
                  <a:gd name="T0" fmla="*/ 94 w 94"/>
                  <a:gd name="T1" fmla="*/ 28 h 62"/>
                  <a:gd name="T2" fmla="*/ 94 w 94"/>
                  <a:gd name="T3" fmla="*/ 28 h 62"/>
                  <a:gd name="T4" fmla="*/ 78 w 94"/>
                  <a:gd name="T5" fmla="*/ 12 h 62"/>
                  <a:gd name="T6" fmla="*/ 78 w 94"/>
                  <a:gd name="T7" fmla="*/ 12 h 62"/>
                  <a:gd name="T8" fmla="*/ 72 w 94"/>
                  <a:gd name="T9" fmla="*/ 6 h 62"/>
                  <a:gd name="T10" fmla="*/ 66 w 94"/>
                  <a:gd name="T11" fmla="*/ 2 h 62"/>
                  <a:gd name="T12" fmla="*/ 62 w 94"/>
                  <a:gd name="T13" fmla="*/ 0 h 62"/>
                  <a:gd name="T14" fmla="*/ 58 w 94"/>
                  <a:gd name="T15" fmla="*/ 0 h 62"/>
                  <a:gd name="T16" fmla="*/ 48 w 94"/>
                  <a:gd name="T17" fmla="*/ 2 h 62"/>
                  <a:gd name="T18" fmla="*/ 40 w 94"/>
                  <a:gd name="T19" fmla="*/ 4 h 62"/>
                  <a:gd name="T20" fmla="*/ 40 w 94"/>
                  <a:gd name="T21" fmla="*/ 4 h 62"/>
                  <a:gd name="T22" fmla="*/ 30 w 94"/>
                  <a:gd name="T23" fmla="*/ 4 h 62"/>
                  <a:gd name="T24" fmla="*/ 18 w 94"/>
                  <a:gd name="T25" fmla="*/ 8 h 62"/>
                  <a:gd name="T26" fmla="*/ 14 w 94"/>
                  <a:gd name="T27" fmla="*/ 12 h 62"/>
                  <a:gd name="T28" fmla="*/ 8 w 94"/>
                  <a:gd name="T29" fmla="*/ 16 h 62"/>
                  <a:gd name="T30" fmla="*/ 6 w 94"/>
                  <a:gd name="T31" fmla="*/ 20 h 62"/>
                  <a:gd name="T32" fmla="*/ 4 w 94"/>
                  <a:gd name="T33" fmla="*/ 28 h 62"/>
                  <a:gd name="T34" fmla="*/ 4 w 94"/>
                  <a:gd name="T35" fmla="*/ 28 h 62"/>
                  <a:gd name="T36" fmla="*/ 0 w 94"/>
                  <a:gd name="T37" fmla="*/ 62 h 62"/>
                  <a:gd name="T38" fmla="*/ 0 w 94"/>
                  <a:gd name="T39" fmla="*/ 62 h 62"/>
                  <a:gd name="T40" fmla="*/ 22 w 94"/>
                  <a:gd name="T41" fmla="*/ 46 h 62"/>
                  <a:gd name="T42" fmla="*/ 40 w 94"/>
                  <a:gd name="T43" fmla="*/ 36 h 62"/>
                  <a:gd name="T44" fmla="*/ 48 w 94"/>
                  <a:gd name="T45" fmla="*/ 32 h 62"/>
                  <a:gd name="T46" fmla="*/ 56 w 94"/>
                  <a:gd name="T47" fmla="*/ 32 h 62"/>
                  <a:gd name="T48" fmla="*/ 56 w 94"/>
                  <a:gd name="T49" fmla="*/ 32 h 62"/>
                  <a:gd name="T50" fmla="*/ 66 w 94"/>
                  <a:gd name="T51" fmla="*/ 34 h 62"/>
                  <a:gd name="T52" fmla="*/ 78 w 94"/>
                  <a:gd name="T53" fmla="*/ 36 h 62"/>
                  <a:gd name="T54" fmla="*/ 88 w 94"/>
                  <a:gd name="T55" fmla="*/ 34 h 62"/>
                  <a:gd name="T56" fmla="*/ 94 w 94"/>
                  <a:gd name="T57" fmla="*/ 28 h 62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94"/>
                  <a:gd name="T88" fmla="*/ 0 h 62"/>
                  <a:gd name="T89" fmla="*/ 94 w 94"/>
                  <a:gd name="T90" fmla="*/ 62 h 62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94" h="62">
                    <a:moveTo>
                      <a:pt x="94" y="28"/>
                    </a:moveTo>
                    <a:lnTo>
                      <a:pt x="94" y="28"/>
                    </a:lnTo>
                    <a:lnTo>
                      <a:pt x="78" y="12"/>
                    </a:lnTo>
                    <a:lnTo>
                      <a:pt x="72" y="6"/>
                    </a:lnTo>
                    <a:lnTo>
                      <a:pt x="66" y="2"/>
                    </a:lnTo>
                    <a:lnTo>
                      <a:pt x="62" y="0"/>
                    </a:lnTo>
                    <a:lnTo>
                      <a:pt x="58" y="0"/>
                    </a:lnTo>
                    <a:lnTo>
                      <a:pt x="48" y="2"/>
                    </a:lnTo>
                    <a:lnTo>
                      <a:pt x="40" y="4"/>
                    </a:lnTo>
                    <a:lnTo>
                      <a:pt x="30" y="4"/>
                    </a:lnTo>
                    <a:lnTo>
                      <a:pt x="18" y="8"/>
                    </a:lnTo>
                    <a:lnTo>
                      <a:pt x="14" y="12"/>
                    </a:lnTo>
                    <a:lnTo>
                      <a:pt x="8" y="16"/>
                    </a:lnTo>
                    <a:lnTo>
                      <a:pt x="6" y="20"/>
                    </a:lnTo>
                    <a:lnTo>
                      <a:pt x="4" y="28"/>
                    </a:lnTo>
                    <a:lnTo>
                      <a:pt x="0" y="62"/>
                    </a:lnTo>
                    <a:lnTo>
                      <a:pt x="22" y="46"/>
                    </a:lnTo>
                    <a:lnTo>
                      <a:pt x="40" y="36"/>
                    </a:lnTo>
                    <a:lnTo>
                      <a:pt x="48" y="32"/>
                    </a:lnTo>
                    <a:lnTo>
                      <a:pt x="56" y="32"/>
                    </a:lnTo>
                    <a:lnTo>
                      <a:pt x="66" y="34"/>
                    </a:lnTo>
                    <a:lnTo>
                      <a:pt x="78" y="36"/>
                    </a:lnTo>
                    <a:lnTo>
                      <a:pt x="88" y="34"/>
                    </a:lnTo>
                    <a:lnTo>
                      <a:pt x="94" y="28"/>
                    </a:lnTo>
                    <a:close/>
                  </a:path>
                </a:pathLst>
              </a:custGeom>
              <a:solidFill>
                <a:srgbClr val="FF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7" name="Freeform 63"/>
              <p:cNvSpPr>
                <a:spLocks/>
              </p:cNvSpPr>
              <p:nvPr/>
            </p:nvSpPr>
            <p:spPr bwMode="auto">
              <a:xfrm>
                <a:off x="2753" y="1904"/>
                <a:ext cx="94" cy="76"/>
              </a:xfrm>
              <a:custGeom>
                <a:avLst/>
                <a:gdLst>
                  <a:gd name="T0" fmla="*/ 2 w 94"/>
                  <a:gd name="T1" fmla="*/ 76 h 76"/>
                  <a:gd name="T2" fmla="*/ 2 w 94"/>
                  <a:gd name="T3" fmla="*/ 76 h 76"/>
                  <a:gd name="T4" fmla="*/ 0 w 94"/>
                  <a:gd name="T5" fmla="*/ 62 h 76"/>
                  <a:gd name="T6" fmla="*/ 0 w 94"/>
                  <a:gd name="T7" fmla="*/ 52 h 76"/>
                  <a:gd name="T8" fmla="*/ 0 w 94"/>
                  <a:gd name="T9" fmla="*/ 38 h 76"/>
                  <a:gd name="T10" fmla="*/ 2 w 94"/>
                  <a:gd name="T11" fmla="*/ 26 h 76"/>
                  <a:gd name="T12" fmla="*/ 8 w 94"/>
                  <a:gd name="T13" fmla="*/ 16 h 76"/>
                  <a:gd name="T14" fmla="*/ 12 w 94"/>
                  <a:gd name="T15" fmla="*/ 10 h 76"/>
                  <a:gd name="T16" fmla="*/ 18 w 94"/>
                  <a:gd name="T17" fmla="*/ 8 h 76"/>
                  <a:gd name="T18" fmla="*/ 26 w 94"/>
                  <a:gd name="T19" fmla="*/ 6 h 76"/>
                  <a:gd name="T20" fmla="*/ 34 w 94"/>
                  <a:gd name="T21" fmla="*/ 4 h 76"/>
                  <a:gd name="T22" fmla="*/ 34 w 94"/>
                  <a:gd name="T23" fmla="*/ 4 h 76"/>
                  <a:gd name="T24" fmla="*/ 46 w 94"/>
                  <a:gd name="T25" fmla="*/ 4 h 76"/>
                  <a:gd name="T26" fmla="*/ 56 w 94"/>
                  <a:gd name="T27" fmla="*/ 6 h 76"/>
                  <a:gd name="T28" fmla="*/ 68 w 94"/>
                  <a:gd name="T29" fmla="*/ 8 h 76"/>
                  <a:gd name="T30" fmla="*/ 72 w 94"/>
                  <a:gd name="T31" fmla="*/ 6 h 76"/>
                  <a:gd name="T32" fmla="*/ 76 w 94"/>
                  <a:gd name="T33" fmla="*/ 4 h 76"/>
                  <a:gd name="T34" fmla="*/ 76 w 94"/>
                  <a:gd name="T35" fmla="*/ 4 h 76"/>
                  <a:gd name="T36" fmla="*/ 84 w 94"/>
                  <a:gd name="T37" fmla="*/ 0 h 76"/>
                  <a:gd name="T38" fmla="*/ 90 w 94"/>
                  <a:gd name="T39" fmla="*/ 0 h 76"/>
                  <a:gd name="T40" fmla="*/ 94 w 94"/>
                  <a:gd name="T41" fmla="*/ 4 h 76"/>
                  <a:gd name="T42" fmla="*/ 94 w 94"/>
                  <a:gd name="T43" fmla="*/ 10 h 76"/>
                  <a:gd name="T44" fmla="*/ 94 w 94"/>
                  <a:gd name="T45" fmla="*/ 18 h 76"/>
                  <a:gd name="T46" fmla="*/ 88 w 94"/>
                  <a:gd name="T47" fmla="*/ 22 h 76"/>
                  <a:gd name="T48" fmla="*/ 82 w 94"/>
                  <a:gd name="T49" fmla="*/ 26 h 76"/>
                  <a:gd name="T50" fmla="*/ 70 w 94"/>
                  <a:gd name="T51" fmla="*/ 24 h 76"/>
                  <a:gd name="T52" fmla="*/ 70 w 94"/>
                  <a:gd name="T53" fmla="*/ 24 h 76"/>
                  <a:gd name="T54" fmla="*/ 52 w 94"/>
                  <a:gd name="T55" fmla="*/ 20 h 76"/>
                  <a:gd name="T56" fmla="*/ 42 w 94"/>
                  <a:gd name="T57" fmla="*/ 20 h 76"/>
                  <a:gd name="T58" fmla="*/ 32 w 94"/>
                  <a:gd name="T59" fmla="*/ 22 h 76"/>
                  <a:gd name="T60" fmla="*/ 24 w 94"/>
                  <a:gd name="T61" fmla="*/ 24 h 76"/>
                  <a:gd name="T62" fmla="*/ 18 w 94"/>
                  <a:gd name="T63" fmla="*/ 28 h 76"/>
                  <a:gd name="T64" fmla="*/ 12 w 94"/>
                  <a:gd name="T65" fmla="*/ 34 h 76"/>
                  <a:gd name="T66" fmla="*/ 8 w 94"/>
                  <a:gd name="T67" fmla="*/ 42 h 76"/>
                  <a:gd name="T68" fmla="*/ 8 w 94"/>
                  <a:gd name="T69" fmla="*/ 42 h 76"/>
                  <a:gd name="T70" fmla="*/ 4 w 94"/>
                  <a:gd name="T71" fmla="*/ 60 h 76"/>
                  <a:gd name="T72" fmla="*/ 2 w 94"/>
                  <a:gd name="T73" fmla="*/ 70 h 76"/>
                  <a:gd name="T74" fmla="*/ 2 w 94"/>
                  <a:gd name="T75" fmla="*/ 76 h 76"/>
                  <a:gd name="T76" fmla="*/ 2 w 94"/>
                  <a:gd name="T77" fmla="*/ 76 h 7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94"/>
                  <a:gd name="T118" fmla="*/ 0 h 76"/>
                  <a:gd name="T119" fmla="*/ 94 w 94"/>
                  <a:gd name="T120" fmla="*/ 76 h 7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94" h="76">
                    <a:moveTo>
                      <a:pt x="2" y="76"/>
                    </a:moveTo>
                    <a:lnTo>
                      <a:pt x="2" y="76"/>
                    </a:lnTo>
                    <a:lnTo>
                      <a:pt x="0" y="62"/>
                    </a:lnTo>
                    <a:lnTo>
                      <a:pt x="0" y="52"/>
                    </a:lnTo>
                    <a:lnTo>
                      <a:pt x="0" y="38"/>
                    </a:lnTo>
                    <a:lnTo>
                      <a:pt x="2" y="26"/>
                    </a:lnTo>
                    <a:lnTo>
                      <a:pt x="8" y="16"/>
                    </a:lnTo>
                    <a:lnTo>
                      <a:pt x="12" y="10"/>
                    </a:lnTo>
                    <a:lnTo>
                      <a:pt x="18" y="8"/>
                    </a:lnTo>
                    <a:lnTo>
                      <a:pt x="26" y="6"/>
                    </a:lnTo>
                    <a:lnTo>
                      <a:pt x="34" y="4"/>
                    </a:lnTo>
                    <a:lnTo>
                      <a:pt x="46" y="4"/>
                    </a:lnTo>
                    <a:lnTo>
                      <a:pt x="56" y="6"/>
                    </a:lnTo>
                    <a:lnTo>
                      <a:pt x="68" y="8"/>
                    </a:lnTo>
                    <a:lnTo>
                      <a:pt x="72" y="6"/>
                    </a:lnTo>
                    <a:lnTo>
                      <a:pt x="76" y="4"/>
                    </a:lnTo>
                    <a:lnTo>
                      <a:pt x="84" y="0"/>
                    </a:lnTo>
                    <a:lnTo>
                      <a:pt x="90" y="0"/>
                    </a:lnTo>
                    <a:lnTo>
                      <a:pt x="94" y="4"/>
                    </a:lnTo>
                    <a:lnTo>
                      <a:pt x="94" y="10"/>
                    </a:lnTo>
                    <a:lnTo>
                      <a:pt x="94" y="18"/>
                    </a:lnTo>
                    <a:lnTo>
                      <a:pt x="88" y="22"/>
                    </a:lnTo>
                    <a:lnTo>
                      <a:pt x="82" y="26"/>
                    </a:lnTo>
                    <a:lnTo>
                      <a:pt x="70" y="24"/>
                    </a:lnTo>
                    <a:lnTo>
                      <a:pt x="52" y="20"/>
                    </a:lnTo>
                    <a:lnTo>
                      <a:pt x="42" y="20"/>
                    </a:lnTo>
                    <a:lnTo>
                      <a:pt x="32" y="22"/>
                    </a:lnTo>
                    <a:lnTo>
                      <a:pt x="24" y="24"/>
                    </a:lnTo>
                    <a:lnTo>
                      <a:pt x="18" y="28"/>
                    </a:lnTo>
                    <a:lnTo>
                      <a:pt x="12" y="34"/>
                    </a:lnTo>
                    <a:lnTo>
                      <a:pt x="8" y="42"/>
                    </a:lnTo>
                    <a:lnTo>
                      <a:pt x="4" y="60"/>
                    </a:lnTo>
                    <a:lnTo>
                      <a:pt x="2" y="70"/>
                    </a:lnTo>
                    <a:lnTo>
                      <a:pt x="2" y="76"/>
                    </a:lnTo>
                    <a:close/>
                  </a:path>
                </a:pathLst>
              </a:custGeom>
              <a:solidFill>
                <a:srgbClr val="FA610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8" name="Freeform 64"/>
              <p:cNvSpPr>
                <a:spLocks/>
              </p:cNvSpPr>
              <p:nvPr/>
            </p:nvSpPr>
            <p:spPr bwMode="auto">
              <a:xfrm>
                <a:off x="2747" y="1926"/>
                <a:ext cx="128" cy="178"/>
              </a:xfrm>
              <a:custGeom>
                <a:avLst/>
                <a:gdLst>
                  <a:gd name="T0" fmla="*/ 46 w 128"/>
                  <a:gd name="T1" fmla="*/ 178 h 178"/>
                  <a:gd name="T2" fmla="*/ 46 w 128"/>
                  <a:gd name="T3" fmla="*/ 178 h 178"/>
                  <a:gd name="T4" fmla="*/ 62 w 128"/>
                  <a:gd name="T5" fmla="*/ 172 h 178"/>
                  <a:gd name="T6" fmla="*/ 78 w 128"/>
                  <a:gd name="T7" fmla="*/ 168 h 178"/>
                  <a:gd name="T8" fmla="*/ 92 w 128"/>
                  <a:gd name="T9" fmla="*/ 168 h 178"/>
                  <a:gd name="T10" fmla="*/ 104 w 128"/>
                  <a:gd name="T11" fmla="*/ 170 h 178"/>
                  <a:gd name="T12" fmla="*/ 104 w 128"/>
                  <a:gd name="T13" fmla="*/ 170 h 178"/>
                  <a:gd name="T14" fmla="*/ 110 w 128"/>
                  <a:gd name="T15" fmla="*/ 162 h 178"/>
                  <a:gd name="T16" fmla="*/ 116 w 128"/>
                  <a:gd name="T17" fmla="*/ 152 h 178"/>
                  <a:gd name="T18" fmla="*/ 120 w 128"/>
                  <a:gd name="T19" fmla="*/ 142 h 178"/>
                  <a:gd name="T20" fmla="*/ 124 w 128"/>
                  <a:gd name="T21" fmla="*/ 130 h 178"/>
                  <a:gd name="T22" fmla="*/ 126 w 128"/>
                  <a:gd name="T23" fmla="*/ 118 h 178"/>
                  <a:gd name="T24" fmla="*/ 128 w 128"/>
                  <a:gd name="T25" fmla="*/ 106 h 178"/>
                  <a:gd name="T26" fmla="*/ 128 w 128"/>
                  <a:gd name="T27" fmla="*/ 92 h 178"/>
                  <a:gd name="T28" fmla="*/ 126 w 128"/>
                  <a:gd name="T29" fmla="*/ 80 h 178"/>
                  <a:gd name="T30" fmla="*/ 126 w 128"/>
                  <a:gd name="T31" fmla="*/ 80 h 178"/>
                  <a:gd name="T32" fmla="*/ 122 w 128"/>
                  <a:gd name="T33" fmla="*/ 62 h 178"/>
                  <a:gd name="T34" fmla="*/ 116 w 128"/>
                  <a:gd name="T35" fmla="*/ 46 h 178"/>
                  <a:gd name="T36" fmla="*/ 108 w 128"/>
                  <a:gd name="T37" fmla="*/ 30 h 178"/>
                  <a:gd name="T38" fmla="*/ 98 w 128"/>
                  <a:gd name="T39" fmla="*/ 18 h 178"/>
                  <a:gd name="T40" fmla="*/ 88 w 128"/>
                  <a:gd name="T41" fmla="*/ 10 h 178"/>
                  <a:gd name="T42" fmla="*/ 76 w 128"/>
                  <a:gd name="T43" fmla="*/ 4 h 178"/>
                  <a:gd name="T44" fmla="*/ 62 w 128"/>
                  <a:gd name="T45" fmla="*/ 0 h 178"/>
                  <a:gd name="T46" fmla="*/ 50 w 128"/>
                  <a:gd name="T47" fmla="*/ 2 h 178"/>
                  <a:gd name="T48" fmla="*/ 50 w 128"/>
                  <a:gd name="T49" fmla="*/ 2 h 178"/>
                  <a:gd name="T50" fmla="*/ 38 w 128"/>
                  <a:gd name="T51" fmla="*/ 6 h 178"/>
                  <a:gd name="T52" fmla="*/ 28 w 128"/>
                  <a:gd name="T53" fmla="*/ 14 h 178"/>
                  <a:gd name="T54" fmla="*/ 18 w 128"/>
                  <a:gd name="T55" fmla="*/ 24 h 178"/>
                  <a:gd name="T56" fmla="*/ 10 w 128"/>
                  <a:gd name="T57" fmla="*/ 38 h 178"/>
                  <a:gd name="T58" fmla="*/ 4 w 128"/>
                  <a:gd name="T59" fmla="*/ 54 h 178"/>
                  <a:gd name="T60" fmla="*/ 2 w 128"/>
                  <a:gd name="T61" fmla="*/ 70 h 178"/>
                  <a:gd name="T62" fmla="*/ 0 w 128"/>
                  <a:gd name="T63" fmla="*/ 88 h 178"/>
                  <a:gd name="T64" fmla="*/ 2 w 128"/>
                  <a:gd name="T65" fmla="*/ 106 h 178"/>
                  <a:gd name="T66" fmla="*/ 2 w 128"/>
                  <a:gd name="T67" fmla="*/ 106 h 178"/>
                  <a:gd name="T68" fmla="*/ 8 w 128"/>
                  <a:gd name="T69" fmla="*/ 130 h 178"/>
                  <a:gd name="T70" fmla="*/ 18 w 128"/>
                  <a:gd name="T71" fmla="*/ 150 h 178"/>
                  <a:gd name="T72" fmla="*/ 30 w 128"/>
                  <a:gd name="T73" fmla="*/ 168 h 178"/>
                  <a:gd name="T74" fmla="*/ 38 w 128"/>
                  <a:gd name="T75" fmla="*/ 174 h 178"/>
                  <a:gd name="T76" fmla="*/ 46 w 128"/>
                  <a:gd name="T77" fmla="*/ 178 h 178"/>
                  <a:gd name="T78" fmla="*/ 46 w 128"/>
                  <a:gd name="T79" fmla="*/ 178 h 178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28"/>
                  <a:gd name="T121" fmla="*/ 0 h 178"/>
                  <a:gd name="T122" fmla="*/ 128 w 128"/>
                  <a:gd name="T123" fmla="*/ 178 h 178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28" h="178">
                    <a:moveTo>
                      <a:pt x="46" y="178"/>
                    </a:moveTo>
                    <a:lnTo>
                      <a:pt x="46" y="178"/>
                    </a:lnTo>
                    <a:lnTo>
                      <a:pt x="62" y="172"/>
                    </a:lnTo>
                    <a:lnTo>
                      <a:pt x="78" y="168"/>
                    </a:lnTo>
                    <a:lnTo>
                      <a:pt x="92" y="168"/>
                    </a:lnTo>
                    <a:lnTo>
                      <a:pt x="104" y="170"/>
                    </a:lnTo>
                    <a:lnTo>
                      <a:pt x="110" y="162"/>
                    </a:lnTo>
                    <a:lnTo>
                      <a:pt x="116" y="152"/>
                    </a:lnTo>
                    <a:lnTo>
                      <a:pt x="120" y="142"/>
                    </a:lnTo>
                    <a:lnTo>
                      <a:pt x="124" y="130"/>
                    </a:lnTo>
                    <a:lnTo>
                      <a:pt x="126" y="118"/>
                    </a:lnTo>
                    <a:lnTo>
                      <a:pt x="128" y="106"/>
                    </a:lnTo>
                    <a:lnTo>
                      <a:pt x="128" y="92"/>
                    </a:lnTo>
                    <a:lnTo>
                      <a:pt x="126" y="80"/>
                    </a:lnTo>
                    <a:lnTo>
                      <a:pt x="122" y="62"/>
                    </a:lnTo>
                    <a:lnTo>
                      <a:pt x="116" y="46"/>
                    </a:lnTo>
                    <a:lnTo>
                      <a:pt x="108" y="30"/>
                    </a:lnTo>
                    <a:lnTo>
                      <a:pt x="98" y="18"/>
                    </a:lnTo>
                    <a:lnTo>
                      <a:pt x="88" y="10"/>
                    </a:lnTo>
                    <a:lnTo>
                      <a:pt x="76" y="4"/>
                    </a:lnTo>
                    <a:lnTo>
                      <a:pt x="62" y="0"/>
                    </a:lnTo>
                    <a:lnTo>
                      <a:pt x="50" y="2"/>
                    </a:lnTo>
                    <a:lnTo>
                      <a:pt x="38" y="6"/>
                    </a:lnTo>
                    <a:lnTo>
                      <a:pt x="28" y="14"/>
                    </a:lnTo>
                    <a:lnTo>
                      <a:pt x="18" y="24"/>
                    </a:lnTo>
                    <a:lnTo>
                      <a:pt x="10" y="38"/>
                    </a:lnTo>
                    <a:lnTo>
                      <a:pt x="4" y="54"/>
                    </a:lnTo>
                    <a:lnTo>
                      <a:pt x="2" y="70"/>
                    </a:lnTo>
                    <a:lnTo>
                      <a:pt x="0" y="88"/>
                    </a:lnTo>
                    <a:lnTo>
                      <a:pt x="2" y="106"/>
                    </a:lnTo>
                    <a:lnTo>
                      <a:pt x="8" y="130"/>
                    </a:lnTo>
                    <a:lnTo>
                      <a:pt x="18" y="150"/>
                    </a:lnTo>
                    <a:lnTo>
                      <a:pt x="30" y="168"/>
                    </a:lnTo>
                    <a:lnTo>
                      <a:pt x="38" y="174"/>
                    </a:lnTo>
                    <a:lnTo>
                      <a:pt x="46" y="178"/>
                    </a:lnTo>
                    <a:close/>
                  </a:path>
                </a:pathLst>
              </a:custGeom>
              <a:solidFill>
                <a:srgbClr val="FF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9" name="Freeform 65"/>
              <p:cNvSpPr>
                <a:spLocks/>
              </p:cNvSpPr>
              <p:nvPr/>
            </p:nvSpPr>
            <p:spPr bwMode="auto">
              <a:xfrm>
                <a:off x="2757" y="1944"/>
                <a:ext cx="108" cy="166"/>
              </a:xfrm>
              <a:custGeom>
                <a:avLst/>
                <a:gdLst>
                  <a:gd name="T0" fmla="*/ 42 w 108"/>
                  <a:gd name="T1" fmla="*/ 2 h 166"/>
                  <a:gd name="T2" fmla="*/ 42 w 108"/>
                  <a:gd name="T3" fmla="*/ 2 h 166"/>
                  <a:gd name="T4" fmla="*/ 52 w 108"/>
                  <a:gd name="T5" fmla="*/ 0 h 166"/>
                  <a:gd name="T6" fmla="*/ 62 w 108"/>
                  <a:gd name="T7" fmla="*/ 4 h 166"/>
                  <a:gd name="T8" fmla="*/ 72 w 108"/>
                  <a:gd name="T9" fmla="*/ 10 h 166"/>
                  <a:gd name="T10" fmla="*/ 82 w 108"/>
                  <a:gd name="T11" fmla="*/ 18 h 166"/>
                  <a:gd name="T12" fmla="*/ 90 w 108"/>
                  <a:gd name="T13" fmla="*/ 28 h 166"/>
                  <a:gd name="T14" fmla="*/ 98 w 108"/>
                  <a:gd name="T15" fmla="*/ 42 h 166"/>
                  <a:gd name="T16" fmla="*/ 102 w 108"/>
                  <a:gd name="T17" fmla="*/ 58 h 166"/>
                  <a:gd name="T18" fmla="*/ 106 w 108"/>
                  <a:gd name="T19" fmla="*/ 74 h 166"/>
                  <a:gd name="T20" fmla="*/ 106 w 108"/>
                  <a:gd name="T21" fmla="*/ 74 h 166"/>
                  <a:gd name="T22" fmla="*/ 108 w 108"/>
                  <a:gd name="T23" fmla="*/ 98 h 166"/>
                  <a:gd name="T24" fmla="*/ 104 w 108"/>
                  <a:gd name="T25" fmla="*/ 122 h 166"/>
                  <a:gd name="T26" fmla="*/ 98 w 108"/>
                  <a:gd name="T27" fmla="*/ 142 h 166"/>
                  <a:gd name="T28" fmla="*/ 94 w 108"/>
                  <a:gd name="T29" fmla="*/ 150 h 166"/>
                  <a:gd name="T30" fmla="*/ 88 w 108"/>
                  <a:gd name="T31" fmla="*/ 158 h 166"/>
                  <a:gd name="T32" fmla="*/ 88 w 108"/>
                  <a:gd name="T33" fmla="*/ 158 h 166"/>
                  <a:gd name="T34" fmla="*/ 78 w 108"/>
                  <a:gd name="T35" fmla="*/ 156 h 166"/>
                  <a:gd name="T36" fmla="*/ 64 w 108"/>
                  <a:gd name="T37" fmla="*/ 156 h 166"/>
                  <a:gd name="T38" fmla="*/ 52 w 108"/>
                  <a:gd name="T39" fmla="*/ 160 h 166"/>
                  <a:gd name="T40" fmla="*/ 38 w 108"/>
                  <a:gd name="T41" fmla="*/ 166 h 166"/>
                  <a:gd name="T42" fmla="*/ 38 w 108"/>
                  <a:gd name="T43" fmla="*/ 166 h 166"/>
                  <a:gd name="T44" fmla="*/ 26 w 108"/>
                  <a:gd name="T45" fmla="*/ 156 h 166"/>
                  <a:gd name="T46" fmla="*/ 14 w 108"/>
                  <a:gd name="T47" fmla="*/ 140 h 166"/>
                  <a:gd name="T48" fmla="*/ 6 w 108"/>
                  <a:gd name="T49" fmla="*/ 122 h 166"/>
                  <a:gd name="T50" fmla="*/ 0 w 108"/>
                  <a:gd name="T51" fmla="*/ 100 h 166"/>
                  <a:gd name="T52" fmla="*/ 0 w 108"/>
                  <a:gd name="T53" fmla="*/ 100 h 166"/>
                  <a:gd name="T54" fmla="*/ 0 w 108"/>
                  <a:gd name="T55" fmla="*/ 82 h 166"/>
                  <a:gd name="T56" fmla="*/ 0 w 108"/>
                  <a:gd name="T57" fmla="*/ 66 h 166"/>
                  <a:gd name="T58" fmla="*/ 4 w 108"/>
                  <a:gd name="T59" fmla="*/ 50 h 166"/>
                  <a:gd name="T60" fmla="*/ 8 w 108"/>
                  <a:gd name="T61" fmla="*/ 36 h 166"/>
                  <a:gd name="T62" fmla="*/ 14 w 108"/>
                  <a:gd name="T63" fmla="*/ 24 h 166"/>
                  <a:gd name="T64" fmla="*/ 22 w 108"/>
                  <a:gd name="T65" fmla="*/ 14 h 166"/>
                  <a:gd name="T66" fmla="*/ 32 w 108"/>
                  <a:gd name="T67" fmla="*/ 6 h 166"/>
                  <a:gd name="T68" fmla="*/ 42 w 108"/>
                  <a:gd name="T69" fmla="*/ 2 h 166"/>
                  <a:gd name="T70" fmla="*/ 42 w 108"/>
                  <a:gd name="T71" fmla="*/ 2 h 16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08"/>
                  <a:gd name="T109" fmla="*/ 0 h 166"/>
                  <a:gd name="T110" fmla="*/ 108 w 108"/>
                  <a:gd name="T111" fmla="*/ 166 h 16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08" h="166">
                    <a:moveTo>
                      <a:pt x="42" y="2"/>
                    </a:moveTo>
                    <a:lnTo>
                      <a:pt x="42" y="2"/>
                    </a:lnTo>
                    <a:lnTo>
                      <a:pt x="52" y="0"/>
                    </a:lnTo>
                    <a:lnTo>
                      <a:pt x="62" y="4"/>
                    </a:lnTo>
                    <a:lnTo>
                      <a:pt x="72" y="10"/>
                    </a:lnTo>
                    <a:lnTo>
                      <a:pt x="82" y="18"/>
                    </a:lnTo>
                    <a:lnTo>
                      <a:pt x="90" y="28"/>
                    </a:lnTo>
                    <a:lnTo>
                      <a:pt x="98" y="42"/>
                    </a:lnTo>
                    <a:lnTo>
                      <a:pt x="102" y="58"/>
                    </a:lnTo>
                    <a:lnTo>
                      <a:pt x="106" y="74"/>
                    </a:lnTo>
                    <a:lnTo>
                      <a:pt x="108" y="98"/>
                    </a:lnTo>
                    <a:lnTo>
                      <a:pt x="104" y="122"/>
                    </a:lnTo>
                    <a:lnTo>
                      <a:pt x="98" y="142"/>
                    </a:lnTo>
                    <a:lnTo>
                      <a:pt x="94" y="150"/>
                    </a:lnTo>
                    <a:lnTo>
                      <a:pt x="88" y="158"/>
                    </a:lnTo>
                    <a:lnTo>
                      <a:pt x="78" y="156"/>
                    </a:lnTo>
                    <a:lnTo>
                      <a:pt x="64" y="156"/>
                    </a:lnTo>
                    <a:lnTo>
                      <a:pt x="52" y="160"/>
                    </a:lnTo>
                    <a:lnTo>
                      <a:pt x="38" y="166"/>
                    </a:lnTo>
                    <a:lnTo>
                      <a:pt x="26" y="156"/>
                    </a:lnTo>
                    <a:lnTo>
                      <a:pt x="14" y="140"/>
                    </a:lnTo>
                    <a:lnTo>
                      <a:pt x="6" y="122"/>
                    </a:lnTo>
                    <a:lnTo>
                      <a:pt x="0" y="100"/>
                    </a:lnTo>
                    <a:lnTo>
                      <a:pt x="0" y="82"/>
                    </a:lnTo>
                    <a:lnTo>
                      <a:pt x="0" y="66"/>
                    </a:lnTo>
                    <a:lnTo>
                      <a:pt x="4" y="50"/>
                    </a:lnTo>
                    <a:lnTo>
                      <a:pt x="8" y="36"/>
                    </a:lnTo>
                    <a:lnTo>
                      <a:pt x="14" y="24"/>
                    </a:lnTo>
                    <a:lnTo>
                      <a:pt x="22" y="14"/>
                    </a:lnTo>
                    <a:lnTo>
                      <a:pt x="32" y="6"/>
                    </a:lnTo>
                    <a:lnTo>
                      <a:pt x="42" y="2"/>
                    </a:lnTo>
                    <a:close/>
                  </a:path>
                </a:pathLst>
              </a:custGeom>
              <a:solidFill>
                <a:srgbClr val="FF7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0" name="Freeform 66"/>
              <p:cNvSpPr>
                <a:spLocks/>
              </p:cNvSpPr>
              <p:nvPr/>
            </p:nvSpPr>
            <p:spPr bwMode="auto">
              <a:xfrm>
                <a:off x="2763" y="1954"/>
                <a:ext cx="94" cy="152"/>
              </a:xfrm>
              <a:custGeom>
                <a:avLst/>
                <a:gdLst>
                  <a:gd name="T0" fmla="*/ 40 w 94"/>
                  <a:gd name="T1" fmla="*/ 0 h 152"/>
                  <a:gd name="T2" fmla="*/ 40 w 94"/>
                  <a:gd name="T3" fmla="*/ 0 h 152"/>
                  <a:gd name="T4" fmla="*/ 48 w 94"/>
                  <a:gd name="T5" fmla="*/ 0 h 152"/>
                  <a:gd name="T6" fmla="*/ 58 w 94"/>
                  <a:gd name="T7" fmla="*/ 4 h 152"/>
                  <a:gd name="T8" fmla="*/ 66 w 94"/>
                  <a:gd name="T9" fmla="*/ 10 h 152"/>
                  <a:gd name="T10" fmla="*/ 74 w 94"/>
                  <a:gd name="T11" fmla="*/ 18 h 152"/>
                  <a:gd name="T12" fmla="*/ 82 w 94"/>
                  <a:gd name="T13" fmla="*/ 30 h 152"/>
                  <a:gd name="T14" fmla="*/ 88 w 94"/>
                  <a:gd name="T15" fmla="*/ 42 h 152"/>
                  <a:gd name="T16" fmla="*/ 92 w 94"/>
                  <a:gd name="T17" fmla="*/ 56 h 152"/>
                  <a:gd name="T18" fmla="*/ 94 w 94"/>
                  <a:gd name="T19" fmla="*/ 72 h 152"/>
                  <a:gd name="T20" fmla="*/ 94 w 94"/>
                  <a:gd name="T21" fmla="*/ 72 h 152"/>
                  <a:gd name="T22" fmla="*/ 94 w 94"/>
                  <a:gd name="T23" fmla="*/ 94 h 152"/>
                  <a:gd name="T24" fmla="*/ 90 w 94"/>
                  <a:gd name="T25" fmla="*/ 116 h 152"/>
                  <a:gd name="T26" fmla="*/ 84 w 94"/>
                  <a:gd name="T27" fmla="*/ 134 h 152"/>
                  <a:gd name="T28" fmla="*/ 78 w 94"/>
                  <a:gd name="T29" fmla="*/ 140 h 152"/>
                  <a:gd name="T30" fmla="*/ 74 w 94"/>
                  <a:gd name="T31" fmla="*/ 146 h 152"/>
                  <a:gd name="T32" fmla="*/ 74 w 94"/>
                  <a:gd name="T33" fmla="*/ 146 h 152"/>
                  <a:gd name="T34" fmla="*/ 58 w 94"/>
                  <a:gd name="T35" fmla="*/ 146 h 152"/>
                  <a:gd name="T36" fmla="*/ 48 w 94"/>
                  <a:gd name="T37" fmla="*/ 148 h 152"/>
                  <a:gd name="T38" fmla="*/ 40 w 94"/>
                  <a:gd name="T39" fmla="*/ 152 h 152"/>
                  <a:gd name="T40" fmla="*/ 40 w 94"/>
                  <a:gd name="T41" fmla="*/ 152 h 152"/>
                  <a:gd name="T42" fmla="*/ 32 w 94"/>
                  <a:gd name="T43" fmla="*/ 148 h 152"/>
                  <a:gd name="T44" fmla="*/ 26 w 94"/>
                  <a:gd name="T45" fmla="*/ 142 h 152"/>
                  <a:gd name="T46" fmla="*/ 20 w 94"/>
                  <a:gd name="T47" fmla="*/ 134 h 152"/>
                  <a:gd name="T48" fmla="*/ 14 w 94"/>
                  <a:gd name="T49" fmla="*/ 126 h 152"/>
                  <a:gd name="T50" fmla="*/ 6 w 94"/>
                  <a:gd name="T51" fmla="*/ 106 h 152"/>
                  <a:gd name="T52" fmla="*/ 2 w 94"/>
                  <a:gd name="T53" fmla="*/ 94 h 152"/>
                  <a:gd name="T54" fmla="*/ 0 w 94"/>
                  <a:gd name="T55" fmla="*/ 82 h 152"/>
                  <a:gd name="T56" fmla="*/ 0 w 94"/>
                  <a:gd name="T57" fmla="*/ 82 h 152"/>
                  <a:gd name="T58" fmla="*/ 0 w 94"/>
                  <a:gd name="T59" fmla="*/ 68 h 152"/>
                  <a:gd name="T60" fmla="*/ 0 w 94"/>
                  <a:gd name="T61" fmla="*/ 52 h 152"/>
                  <a:gd name="T62" fmla="*/ 4 w 94"/>
                  <a:gd name="T63" fmla="*/ 38 h 152"/>
                  <a:gd name="T64" fmla="*/ 8 w 94"/>
                  <a:gd name="T65" fmla="*/ 26 h 152"/>
                  <a:gd name="T66" fmla="*/ 14 w 94"/>
                  <a:gd name="T67" fmla="*/ 16 h 152"/>
                  <a:gd name="T68" fmla="*/ 22 w 94"/>
                  <a:gd name="T69" fmla="*/ 8 h 152"/>
                  <a:gd name="T70" fmla="*/ 30 w 94"/>
                  <a:gd name="T71" fmla="*/ 2 h 152"/>
                  <a:gd name="T72" fmla="*/ 40 w 94"/>
                  <a:gd name="T73" fmla="*/ 0 h 152"/>
                  <a:gd name="T74" fmla="*/ 40 w 94"/>
                  <a:gd name="T75" fmla="*/ 0 h 152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94"/>
                  <a:gd name="T115" fmla="*/ 0 h 152"/>
                  <a:gd name="T116" fmla="*/ 94 w 94"/>
                  <a:gd name="T117" fmla="*/ 152 h 152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94" h="152">
                    <a:moveTo>
                      <a:pt x="40" y="0"/>
                    </a:moveTo>
                    <a:lnTo>
                      <a:pt x="40" y="0"/>
                    </a:lnTo>
                    <a:lnTo>
                      <a:pt x="48" y="0"/>
                    </a:lnTo>
                    <a:lnTo>
                      <a:pt x="58" y="4"/>
                    </a:lnTo>
                    <a:lnTo>
                      <a:pt x="66" y="10"/>
                    </a:lnTo>
                    <a:lnTo>
                      <a:pt x="74" y="18"/>
                    </a:lnTo>
                    <a:lnTo>
                      <a:pt x="82" y="30"/>
                    </a:lnTo>
                    <a:lnTo>
                      <a:pt x="88" y="42"/>
                    </a:lnTo>
                    <a:lnTo>
                      <a:pt x="92" y="56"/>
                    </a:lnTo>
                    <a:lnTo>
                      <a:pt x="94" y="72"/>
                    </a:lnTo>
                    <a:lnTo>
                      <a:pt x="94" y="94"/>
                    </a:lnTo>
                    <a:lnTo>
                      <a:pt x="90" y="116"/>
                    </a:lnTo>
                    <a:lnTo>
                      <a:pt x="84" y="134"/>
                    </a:lnTo>
                    <a:lnTo>
                      <a:pt x="78" y="140"/>
                    </a:lnTo>
                    <a:lnTo>
                      <a:pt x="74" y="146"/>
                    </a:lnTo>
                    <a:lnTo>
                      <a:pt x="58" y="146"/>
                    </a:lnTo>
                    <a:lnTo>
                      <a:pt x="48" y="148"/>
                    </a:lnTo>
                    <a:lnTo>
                      <a:pt x="40" y="152"/>
                    </a:lnTo>
                    <a:lnTo>
                      <a:pt x="32" y="148"/>
                    </a:lnTo>
                    <a:lnTo>
                      <a:pt x="26" y="142"/>
                    </a:lnTo>
                    <a:lnTo>
                      <a:pt x="20" y="134"/>
                    </a:lnTo>
                    <a:lnTo>
                      <a:pt x="14" y="126"/>
                    </a:lnTo>
                    <a:lnTo>
                      <a:pt x="6" y="106"/>
                    </a:lnTo>
                    <a:lnTo>
                      <a:pt x="2" y="94"/>
                    </a:lnTo>
                    <a:lnTo>
                      <a:pt x="0" y="82"/>
                    </a:lnTo>
                    <a:lnTo>
                      <a:pt x="0" y="68"/>
                    </a:lnTo>
                    <a:lnTo>
                      <a:pt x="0" y="52"/>
                    </a:lnTo>
                    <a:lnTo>
                      <a:pt x="4" y="38"/>
                    </a:lnTo>
                    <a:lnTo>
                      <a:pt x="8" y="26"/>
                    </a:lnTo>
                    <a:lnTo>
                      <a:pt x="14" y="16"/>
                    </a:lnTo>
                    <a:lnTo>
                      <a:pt x="22" y="8"/>
                    </a:lnTo>
                    <a:lnTo>
                      <a:pt x="30" y="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1" name="Freeform 67"/>
              <p:cNvSpPr>
                <a:spLocks/>
              </p:cNvSpPr>
              <p:nvPr/>
            </p:nvSpPr>
            <p:spPr bwMode="auto">
              <a:xfrm>
                <a:off x="2763" y="1954"/>
                <a:ext cx="94" cy="92"/>
              </a:xfrm>
              <a:custGeom>
                <a:avLst/>
                <a:gdLst>
                  <a:gd name="T0" fmla="*/ 40 w 94"/>
                  <a:gd name="T1" fmla="*/ 14 h 92"/>
                  <a:gd name="T2" fmla="*/ 40 w 94"/>
                  <a:gd name="T3" fmla="*/ 14 h 92"/>
                  <a:gd name="T4" fmla="*/ 32 w 94"/>
                  <a:gd name="T5" fmla="*/ 16 h 92"/>
                  <a:gd name="T6" fmla="*/ 24 w 94"/>
                  <a:gd name="T7" fmla="*/ 22 h 92"/>
                  <a:gd name="T8" fmla="*/ 16 w 94"/>
                  <a:gd name="T9" fmla="*/ 30 h 92"/>
                  <a:gd name="T10" fmla="*/ 10 w 94"/>
                  <a:gd name="T11" fmla="*/ 38 h 92"/>
                  <a:gd name="T12" fmla="*/ 6 w 94"/>
                  <a:gd name="T13" fmla="*/ 50 h 92"/>
                  <a:gd name="T14" fmla="*/ 4 w 94"/>
                  <a:gd name="T15" fmla="*/ 64 h 92"/>
                  <a:gd name="T16" fmla="*/ 2 w 94"/>
                  <a:gd name="T17" fmla="*/ 78 h 92"/>
                  <a:gd name="T18" fmla="*/ 2 w 94"/>
                  <a:gd name="T19" fmla="*/ 92 h 92"/>
                  <a:gd name="T20" fmla="*/ 2 w 94"/>
                  <a:gd name="T21" fmla="*/ 92 h 92"/>
                  <a:gd name="T22" fmla="*/ 0 w 94"/>
                  <a:gd name="T23" fmla="*/ 82 h 92"/>
                  <a:gd name="T24" fmla="*/ 0 w 94"/>
                  <a:gd name="T25" fmla="*/ 82 h 92"/>
                  <a:gd name="T26" fmla="*/ 0 w 94"/>
                  <a:gd name="T27" fmla="*/ 68 h 92"/>
                  <a:gd name="T28" fmla="*/ 0 w 94"/>
                  <a:gd name="T29" fmla="*/ 52 h 92"/>
                  <a:gd name="T30" fmla="*/ 4 w 94"/>
                  <a:gd name="T31" fmla="*/ 38 h 92"/>
                  <a:gd name="T32" fmla="*/ 8 w 94"/>
                  <a:gd name="T33" fmla="*/ 26 h 92"/>
                  <a:gd name="T34" fmla="*/ 14 w 94"/>
                  <a:gd name="T35" fmla="*/ 16 h 92"/>
                  <a:gd name="T36" fmla="*/ 22 w 94"/>
                  <a:gd name="T37" fmla="*/ 8 h 92"/>
                  <a:gd name="T38" fmla="*/ 30 w 94"/>
                  <a:gd name="T39" fmla="*/ 2 h 92"/>
                  <a:gd name="T40" fmla="*/ 40 w 94"/>
                  <a:gd name="T41" fmla="*/ 0 h 92"/>
                  <a:gd name="T42" fmla="*/ 40 w 94"/>
                  <a:gd name="T43" fmla="*/ 0 h 92"/>
                  <a:gd name="T44" fmla="*/ 48 w 94"/>
                  <a:gd name="T45" fmla="*/ 0 h 92"/>
                  <a:gd name="T46" fmla="*/ 58 w 94"/>
                  <a:gd name="T47" fmla="*/ 4 h 92"/>
                  <a:gd name="T48" fmla="*/ 66 w 94"/>
                  <a:gd name="T49" fmla="*/ 10 h 92"/>
                  <a:gd name="T50" fmla="*/ 74 w 94"/>
                  <a:gd name="T51" fmla="*/ 18 h 92"/>
                  <a:gd name="T52" fmla="*/ 82 w 94"/>
                  <a:gd name="T53" fmla="*/ 30 h 92"/>
                  <a:gd name="T54" fmla="*/ 88 w 94"/>
                  <a:gd name="T55" fmla="*/ 42 h 92"/>
                  <a:gd name="T56" fmla="*/ 92 w 94"/>
                  <a:gd name="T57" fmla="*/ 56 h 92"/>
                  <a:gd name="T58" fmla="*/ 94 w 94"/>
                  <a:gd name="T59" fmla="*/ 72 h 92"/>
                  <a:gd name="T60" fmla="*/ 94 w 94"/>
                  <a:gd name="T61" fmla="*/ 72 h 92"/>
                  <a:gd name="T62" fmla="*/ 94 w 94"/>
                  <a:gd name="T63" fmla="*/ 76 h 92"/>
                  <a:gd name="T64" fmla="*/ 94 w 94"/>
                  <a:gd name="T65" fmla="*/ 76 h 92"/>
                  <a:gd name="T66" fmla="*/ 92 w 94"/>
                  <a:gd name="T67" fmla="*/ 62 h 92"/>
                  <a:gd name="T68" fmla="*/ 86 w 94"/>
                  <a:gd name="T69" fmla="*/ 50 h 92"/>
                  <a:gd name="T70" fmla="*/ 80 w 94"/>
                  <a:gd name="T71" fmla="*/ 38 h 92"/>
                  <a:gd name="T72" fmla="*/ 74 w 94"/>
                  <a:gd name="T73" fmla="*/ 30 h 92"/>
                  <a:gd name="T74" fmla="*/ 66 w 94"/>
                  <a:gd name="T75" fmla="*/ 22 h 92"/>
                  <a:gd name="T76" fmla="*/ 58 w 94"/>
                  <a:gd name="T77" fmla="*/ 16 h 92"/>
                  <a:gd name="T78" fmla="*/ 50 w 94"/>
                  <a:gd name="T79" fmla="*/ 14 h 92"/>
                  <a:gd name="T80" fmla="*/ 40 w 94"/>
                  <a:gd name="T81" fmla="*/ 14 h 92"/>
                  <a:gd name="T82" fmla="*/ 40 w 94"/>
                  <a:gd name="T83" fmla="*/ 14 h 92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94"/>
                  <a:gd name="T127" fmla="*/ 0 h 92"/>
                  <a:gd name="T128" fmla="*/ 94 w 94"/>
                  <a:gd name="T129" fmla="*/ 92 h 92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94" h="92">
                    <a:moveTo>
                      <a:pt x="40" y="14"/>
                    </a:moveTo>
                    <a:lnTo>
                      <a:pt x="40" y="14"/>
                    </a:lnTo>
                    <a:lnTo>
                      <a:pt x="32" y="16"/>
                    </a:lnTo>
                    <a:lnTo>
                      <a:pt x="24" y="22"/>
                    </a:lnTo>
                    <a:lnTo>
                      <a:pt x="16" y="30"/>
                    </a:lnTo>
                    <a:lnTo>
                      <a:pt x="10" y="38"/>
                    </a:lnTo>
                    <a:lnTo>
                      <a:pt x="6" y="50"/>
                    </a:lnTo>
                    <a:lnTo>
                      <a:pt x="4" y="64"/>
                    </a:lnTo>
                    <a:lnTo>
                      <a:pt x="2" y="78"/>
                    </a:lnTo>
                    <a:lnTo>
                      <a:pt x="2" y="92"/>
                    </a:lnTo>
                    <a:lnTo>
                      <a:pt x="0" y="82"/>
                    </a:lnTo>
                    <a:lnTo>
                      <a:pt x="0" y="68"/>
                    </a:lnTo>
                    <a:lnTo>
                      <a:pt x="0" y="52"/>
                    </a:lnTo>
                    <a:lnTo>
                      <a:pt x="4" y="38"/>
                    </a:lnTo>
                    <a:lnTo>
                      <a:pt x="8" y="26"/>
                    </a:lnTo>
                    <a:lnTo>
                      <a:pt x="14" y="16"/>
                    </a:lnTo>
                    <a:lnTo>
                      <a:pt x="22" y="8"/>
                    </a:lnTo>
                    <a:lnTo>
                      <a:pt x="30" y="2"/>
                    </a:lnTo>
                    <a:lnTo>
                      <a:pt x="40" y="0"/>
                    </a:lnTo>
                    <a:lnTo>
                      <a:pt x="48" y="0"/>
                    </a:lnTo>
                    <a:lnTo>
                      <a:pt x="58" y="4"/>
                    </a:lnTo>
                    <a:lnTo>
                      <a:pt x="66" y="10"/>
                    </a:lnTo>
                    <a:lnTo>
                      <a:pt x="74" y="18"/>
                    </a:lnTo>
                    <a:lnTo>
                      <a:pt x="82" y="30"/>
                    </a:lnTo>
                    <a:lnTo>
                      <a:pt x="88" y="42"/>
                    </a:lnTo>
                    <a:lnTo>
                      <a:pt x="92" y="56"/>
                    </a:lnTo>
                    <a:lnTo>
                      <a:pt x="94" y="72"/>
                    </a:lnTo>
                    <a:lnTo>
                      <a:pt x="94" y="76"/>
                    </a:lnTo>
                    <a:lnTo>
                      <a:pt x="92" y="62"/>
                    </a:lnTo>
                    <a:lnTo>
                      <a:pt x="86" y="50"/>
                    </a:lnTo>
                    <a:lnTo>
                      <a:pt x="80" y="38"/>
                    </a:lnTo>
                    <a:lnTo>
                      <a:pt x="74" y="30"/>
                    </a:lnTo>
                    <a:lnTo>
                      <a:pt x="66" y="22"/>
                    </a:lnTo>
                    <a:lnTo>
                      <a:pt x="58" y="16"/>
                    </a:lnTo>
                    <a:lnTo>
                      <a:pt x="50" y="14"/>
                    </a:lnTo>
                    <a:lnTo>
                      <a:pt x="40" y="14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2" name="Freeform 68"/>
              <p:cNvSpPr>
                <a:spLocks/>
              </p:cNvSpPr>
              <p:nvPr/>
            </p:nvSpPr>
            <p:spPr bwMode="auto">
              <a:xfrm>
                <a:off x="2779" y="1976"/>
                <a:ext cx="66" cy="96"/>
              </a:xfrm>
              <a:custGeom>
                <a:avLst/>
                <a:gdLst>
                  <a:gd name="T0" fmla="*/ 0 w 66"/>
                  <a:gd name="T1" fmla="*/ 54 h 96"/>
                  <a:gd name="T2" fmla="*/ 0 w 66"/>
                  <a:gd name="T3" fmla="*/ 54 h 96"/>
                  <a:gd name="T4" fmla="*/ 2 w 66"/>
                  <a:gd name="T5" fmla="*/ 64 h 96"/>
                  <a:gd name="T6" fmla="*/ 4 w 66"/>
                  <a:gd name="T7" fmla="*/ 72 h 96"/>
                  <a:gd name="T8" fmla="*/ 10 w 66"/>
                  <a:gd name="T9" fmla="*/ 80 h 96"/>
                  <a:gd name="T10" fmla="*/ 14 w 66"/>
                  <a:gd name="T11" fmla="*/ 86 h 96"/>
                  <a:gd name="T12" fmla="*/ 20 w 66"/>
                  <a:gd name="T13" fmla="*/ 90 h 96"/>
                  <a:gd name="T14" fmla="*/ 26 w 66"/>
                  <a:gd name="T15" fmla="*/ 94 h 96"/>
                  <a:gd name="T16" fmla="*/ 32 w 66"/>
                  <a:gd name="T17" fmla="*/ 96 h 96"/>
                  <a:gd name="T18" fmla="*/ 38 w 66"/>
                  <a:gd name="T19" fmla="*/ 96 h 96"/>
                  <a:gd name="T20" fmla="*/ 38 w 66"/>
                  <a:gd name="T21" fmla="*/ 96 h 96"/>
                  <a:gd name="T22" fmla="*/ 46 w 66"/>
                  <a:gd name="T23" fmla="*/ 94 h 96"/>
                  <a:gd name="T24" fmla="*/ 52 w 66"/>
                  <a:gd name="T25" fmla="*/ 90 h 96"/>
                  <a:gd name="T26" fmla="*/ 56 w 66"/>
                  <a:gd name="T27" fmla="*/ 84 h 96"/>
                  <a:gd name="T28" fmla="*/ 60 w 66"/>
                  <a:gd name="T29" fmla="*/ 78 h 96"/>
                  <a:gd name="T30" fmla="*/ 62 w 66"/>
                  <a:gd name="T31" fmla="*/ 70 h 96"/>
                  <a:gd name="T32" fmla="*/ 64 w 66"/>
                  <a:gd name="T33" fmla="*/ 62 h 96"/>
                  <a:gd name="T34" fmla="*/ 66 w 66"/>
                  <a:gd name="T35" fmla="*/ 52 h 96"/>
                  <a:gd name="T36" fmla="*/ 64 w 66"/>
                  <a:gd name="T37" fmla="*/ 42 h 96"/>
                  <a:gd name="T38" fmla="*/ 64 w 66"/>
                  <a:gd name="T39" fmla="*/ 42 h 96"/>
                  <a:gd name="T40" fmla="*/ 62 w 66"/>
                  <a:gd name="T41" fmla="*/ 34 h 96"/>
                  <a:gd name="T42" fmla="*/ 60 w 66"/>
                  <a:gd name="T43" fmla="*/ 24 h 96"/>
                  <a:gd name="T44" fmla="*/ 56 w 66"/>
                  <a:gd name="T45" fmla="*/ 18 h 96"/>
                  <a:gd name="T46" fmla="*/ 50 w 66"/>
                  <a:gd name="T47" fmla="*/ 10 h 96"/>
                  <a:gd name="T48" fmla="*/ 44 w 66"/>
                  <a:gd name="T49" fmla="*/ 6 h 96"/>
                  <a:gd name="T50" fmla="*/ 38 w 66"/>
                  <a:gd name="T51" fmla="*/ 2 h 96"/>
                  <a:gd name="T52" fmla="*/ 32 w 66"/>
                  <a:gd name="T53" fmla="*/ 0 h 96"/>
                  <a:gd name="T54" fmla="*/ 26 w 66"/>
                  <a:gd name="T55" fmla="*/ 0 h 96"/>
                  <a:gd name="T56" fmla="*/ 26 w 66"/>
                  <a:gd name="T57" fmla="*/ 0 h 96"/>
                  <a:gd name="T58" fmla="*/ 20 w 66"/>
                  <a:gd name="T59" fmla="*/ 2 h 96"/>
                  <a:gd name="T60" fmla="*/ 14 w 66"/>
                  <a:gd name="T61" fmla="*/ 6 h 96"/>
                  <a:gd name="T62" fmla="*/ 8 w 66"/>
                  <a:gd name="T63" fmla="*/ 12 h 96"/>
                  <a:gd name="T64" fmla="*/ 4 w 66"/>
                  <a:gd name="T65" fmla="*/ 18 h 96"/>
                  <a:gd name="T66" fmla="*/ 2 w 66"/>
                  <a:gd name="T67" fmla="*/ 26 h 96"/>
                  <a:gd name="T68" fmla="*/ 0 w 66"/>
                  <a:gd name="T69" fmla="*/ 34 h 96"/>
                  <a:gd name="T70" fmla="*/ 0 w 66"/>
                  <a:gd name="T71" fmla="*/ 44 h 96"/>
                  <a:gd name="T72" fmla="*/ 0 w 66"/>
                  <a:gd name="T73" fmla="*/ 54 h 96"/>
                  <a:gd name="T74" fmla="*/ 0 w 66"/>
                  <a:gd name="T75" fmla="*/ 54 h 9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66"/>
                  <a:gd name="T115" fmla="*/ 0 h 96"/>
                  <a:gd name="T116" fmla="*/ 66 w 66"/>
                  <a:gd name="T117" fmla="*/ 96 h 9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66" h="96">
                    <a:moveTo>
                      <a:pt x="0" y="54"/>
                    </a:moveTo>
                    <a:lnTo>
                      <a:pt x="0" y="54"/>
                    </a:lnTo>
                    <a:lnTo>
                      <a:pt x="2" y="64"/>
                    </a:lnTo>
                    <a:lnTo>
                      <a:pt x="4" y="72"/>
                    </a:lnTo>
                    <a:lnTo>
                      <a:pt x="10" y="80"/>
                    </a:lnTo>
                    <a:lnTo>
                      <a:pt x="14" y="86"/>
                    </a:lnTo>
                    <a:lnTo>
                      <a:pt x="20" y="90"/>
                    </a:lnTo>
                    <a:lnTo>
                      <a:pt x="26" y="94"/>
                    </a:lnTo>
                    <a:lnTo>
                      <a:pt x="32" y="96"/>
                    </a:lnTo>
                    <a:lnTo>
                      <a:pt x="38" y="96"/>
                    </a:lnTo>
                    <a:lnTo>
                      <a:pt x="46" y="94"/>
                    </a:lnTo>
                    <a:lnTo>
                      <a:pt x="52" y="90"/>
                    </a:lnTo>
                    <a:lnTo>
                      <a:pt x="56" y="84"/>
                    </a:lnTo>
                    <a:lnTo>
                      <a:pt x="60" y="78"/>
                    </a:lnTo>
                    <a:lnTo>
                      <a:pt x="62" y="70"/>
                    </a:lnTo>
                    <a:lnTo>
                      <a:pt x="64" y="62"/>
                    </a:lnTo>
                    <a:lnTo>
                      <a:pt x="66" y="52"/>
                    </a:lnTo>
                    <a:lnTo>
                      <a:pt x="64" y="42"/>
                    </a:lnTo>
                    <a:lnTo>
                      <a:pt x="62" y="34"/>
                    </a:lnTo>
                    <a:lnTo>
                      <a:pt x="60" y="24"/>
                    </a:lnTo>
                    <a:lnTo>
                      <a:pt x="56" y="18"/>
                    </a:lnTo>
                    <a:lnTo>
                      <a:pt x="50" y="10"/>
                    </a:lnTo>
                    <a:lnTo>
                      <a:pt x="44" y="6"/>
                    </a:lnTo>
                    <a:lnTo>
                      <a:pt x="38" y="2"/>
                    </a:lnTo>
                    <a:lnTo>
                      <a:pt x="32" y="0"/>
                    </a:lnTo>
                    <a:lnTo>
                      <a:pt x="26" y="0"/>
                    </a:lnTo>
                    <a:lnTo>
                      <a:pt x="20" y="2"/>
                    </a:lnTo>
                    <a:lnTo>
                      <a:pt x="14" y="6"/>
                    </a:lnTo>
                    <a:lnTo>
                      <a:pt x="8" y="12"/>
                    </a:lnTo>
                    <a:lnTo>
                      <a:pt x="4" y="18"/>
                    </a:lnTo>
                    <a:lnTo>
                      <a:pt x="2" y="26"/>
                    </a:lnTo>
                    <a:lnTo>
                      <a:pt x="0" y="34"/>
                    </a:lnTo>
                    <a:lnTo>
                      <a:pt x="0" y="4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1658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3" name="Freeform 69"/>
              <p:cNvSpPr>
                <a:spLocks/>
              </p:cNvSpPr>
              <p:nvPr/>
            </p:nvSpPr>
            <p:spPr bwMode="auto">
              <a:xfrm>
                <a:off x="2783" y="1984"/>
                <a:ext cx="56" cy="80"/>
              </a:xfrm>
              <a:custGeom>
                <a:avLst/>
                <a:gdLst>
                  <a:gd name="T0" fmla="*/ 0 w 56"/>
                  <a:gd name="T1" fmla="*/ 44 h 80"/>
                  <a:gd name="T2" fmla="*/ 0 w 56"/>
                  <a:gd name="T3" fmla="*/ 44 h 80"/>
                  <a:gd name="T4" fmla="*/ 6 w 56"/>
                  <a:gd name="T5" fmla="*/ 60 h 80"/>
                  <a:gd name="T6" fmla="*/ 12 w 56"/>
                  <a:gd name="T7" fmla="*/ 72 h 80"/>
                  <a:gd name="T8" fmla="*/ 18 w 56"/>
                  <a:gd name="T9" fmla="*/ 76 h 80"/>
                  <a:gd name="T10" fmla="*/ 22 w 56"/>
                  <a:gd name="T11" fmla="*/ 78 h 80"/>
                  <a:gd name="T12" fmla="*/ 28 w 56"/>
                  <a:gd name="T13" fmla="*/ 80 h 80"/>
                  <a:gd name="T14" fmla="*/ 34 w 56"/>
                  <a:gd name="T15" fmla="*/ 80 h 80"/>
                  <a:gd name="T16" fmla="*/ 34 w 56"/>
                  <a:gd name="T17" fmla="*/ 80 h 80"/>
                  <a:gd name="T18" fmla="*/ 40 w 56"/>
                  <a:gd name="T19" fmla="*/ 78 h 80"/>
                  <a:gd name="T20" fmla="*/ 44 w 56"/>
                  <a:gd name="T21" fmla="*/ 76 h 80"/>
                  <a:gd name="T22" fmla="*/ 48 w 56"/>
                  <a:gd name="T23" fmla="*/ 70 h 80"/>
                  <a:gd name="T24" fmla="*/ 52 w 56"/>
                  <a:gd name="T25" fmla="*/ 66 h 80"/>
                  <a:gd name="T26" fmla="*/ 56 w 56"/>
                  <a:gd name="T27" fmla="*/ 52 h 80"/>
                  <a:gd name="T28" fmla="*/ 56 w 56"/>
                  <a:gd name="T29" fmla="*/ 36 h 80"/>
                  <a:gd name="T30" fmla="*/ 56 w 56"/>
                  <a:gd name="T31" fmla="*/ 36 h 80"/>
                  <a:gd name="T32" fmla="*/ 52 w 56"/>
                  <a:gd name="T33" fmla="*/ 20 h 80"/>
                  <a:gd name="T34" fmla="*/ 44 w 56"/>
                  <a:gd name="T35" fmla="*/ 8 h 80"/>
                  <a:gd name="T36" fmla="*/ 38 w 56"/>
                  <a:gd name="T37" fmla="*/ 4 h 80"/>
                  <a:gd name="T38" fmla="*/ 34 w 56"/>
                  <a:gd name="T39" fmla="*/ 2 h 80"/>
                  <a:gd name="T40" fmla="*/ 28 w 56"/>
                  <a:gd name="T41" fmla="*/ 0 h 80"/>
                  <a:gd name="T42" fmla="*/ 22 w 56"/>
                  <a:gd name="T43" fmla="*/ 0 h 80"/>
                  <a:gd name="T44" fmla="*/ 22 w 56"/>
                  <a:gd name="T45" fmla="*/ 0 h 80"/>
                  <a:gd name="T46" fmla="*/ 18 w 56"/>
                  <a:gd name="T47" fmla="*/ 2 h 80"/>
                  <a:gd name="T48" fmla="*/ 12 w 56"/>
                  <a:gd name="T49" fmla="*/ 6 h 80"/>
                  <a:gd name="T50" fmla="*/ 8 w 56"/>
                  <a:gd name="T51" fmla="*/ 10 h 80"/>
                  <a:gd name="T52" fmla="*/ 4 w 56"/>
                  <a:gd name="T53" fmla="*/ 16 h 80"/>
                  <a:gd name="T54" fmla="*/ 0 w 56"/>
                  <a:gd name="T55" fmla="*/ 28 h 80"/>
                  <a:gd name="T56" fmla="*/ 0 w 56"/>
                  <a:gd name="T57" fmla="*/ 44 h 80"/>
                  <a:gd name="T58" fmla="*/ 0 w 56"/>
                  <a:gd name="T59" fmla="*/ 44 h 8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56"/>
                  <a:gd name="T91" fmla="*/ 0 h 80"/>
                  <a:gd name="T92" fmla="*/ 56 w 56"/>
                  <a:gd name="T93" fmla="*/ 80 h 80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56" h="80">
                    <a:moveTo>
                      <a:pt x="0" y="44"/>
                    </a:moveTo>
                    <a:lnTo>
                      <a:pt x="0" y="44"/>
                    </a:lnTo>
                    <a:lnTo>
                      <a:pt x="6" y="60"/>
                    </a:lnTo>
                    <a:lnTo>
                      <a:pt x="12" y="72"/>
                    </a:lnTo>
                    <a:lnTo>
                      <a:pt x="18" y="76"/>
                    </a:lnTo>
                    <a:lnTo>
                      <a:pt x="22" y="78"/>
                    </a:lnTo>
                    <a:lnTo>
                      <a:pt x="28" y="80"/>
                    </a:lnTo>
                    <a:lnTo>
                      <a:pt x="34" y="80"/>
                    </a:lnTo>
                    <a:lnTo>
                      <a:pt x="40" y="78"/>
                    </a:lnTo>
                    <a:lnTo>
                      <a:pt x="44" y="76"/>
                    </a:lnTo>
                    <a:lnTo>
                      <a:pt x="48" y="70"/>
                    </a:lnTo>
                    <a:lnTo>
                      <a:pt x="52" y="66"/>
                    </a:lnTo>
                    <a:lnTo>
                      <a:pt x="56" y="52"/>
                    </a:lnTo>
                    <a:lnTo>
                      <a:pt x="56" y="36"/>
                    </a:lnTo>
                    <a:lnTo>
                      <a:pt x="52" y="20"/>
                    </a:lnTo>
                    <a:lnTo>
                      <a:pt x="44" y="8"/>
                    </a:lnTo>
                    <a:lnTo>
                      <a:pt x="38" y="4"/>
                    </a:lnTo>
                    <a:lnTo>
                      <a:pt x="34" y="2"/>
                    </a:lnTo>
                    <a:lnTo>
                      <a:pt x="28" y="0"/>
                    </a:lnTo>
                    <a:lnTo>
                      <a:pt x="22" y="0"/>
                    </a:lnTo>
                    <a:lnTo>
                      <a:pt x="18" y="2"/>
                    </a:lnTo>
                    <a:lnTo>
                      <a:pt x="12" y="6"/>
                    </a:lnTo>
                    <a:lnTo>
                      <a:pt x="8" y="10"/>
                    </a:lnTo>
                    <a:lnTo>
                      <a:pt x="4" y="16"/>
                    </a:lnTo>
                    <a:lnTo>
                      <a:pt x="0" y="28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22A6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4" name="Freeform 70"/>
              <p:cNvSpPr>
                <a:spLocks/>
              </p:cNvSpPr>
              <p:nvPr/>
            </p:nvSpPr>
            <p:spPr bwMode="auto">
              <a:xfrm>
                <a:off x="2795" y="2002"/>
                <a:ext cx="34" cy="48"/>
              </a:xfrm>
              <a:custGeom>
                <a:avLst/>
                <a:gdLst>
                  <a:gd name="T0" fmla="*/ 0 w 34"/>
                  <a:gd name="T1" fmla="*/ 26 h 48"/>
                  <a:gd name="T2" fmla="*/ 0 w 34"/>
                  <a:gd name="T3" fmla="*/ 26 h 48"/>
                  <a:gd name="T4" fmla="*/ 2 w 34"/>
                  <a:gd name="T5" fmla="*/ 36 h 48"/>
                  <a:gd name="T6" fmla="*/ 6 w 34"/>
                  <a:gd name="T7" fmla="*/ 42 h 48"/>
                  <a:gd name="T8" fmla="*/ 12 w 34"/>
                  <a:gd name="T9" fmla="*/ 46 h 48"/>
                  <a:gd name="T10" fmla="*/ 20 w 34"/>
                  <a:gd name="T11" fmla="*/ 48 h 48"/>
                  <a:gd name="T12" fmla="*/ 20 w 34"/>
                  <a:gd name="T13" fmla="*/ 48 h 48"/>
                  <a:gd name="T14" fmla="*/ 26 w 34"/>
                  <a:gd name="T15" fmla="*/ 44 h 48"/>
                  <a:gd name="T16" fmla="*/ 30 w 34"/>
                  <a:gd name="T17" fmla="*/ 38 h 48"/>
                  <a:gd name="T18" fmla="*/ 34 w 34"/>
                  <a:gd name="T19" fmla="*/ 30 h 48"/>
                  <a:gd name="T20" fmla="*/ 34 w 34"/>
                  <a:gd name="T21" fmla="*/ 20 h 48"/>
                  <a:gd name="T22" fmla="*/ 34 w 34"/>
                  <a:gd name="T23" fmla="*/ 20 h 48"/>
                  <a:gd name="T24" fmla="*/ 30 w 34"/>
                  <a:gd name="T25" fmla="*/ 12 h 48"/>
                  <a:gd name="T26" fmla="*/ 26 w 34"/>
                  <a:gd name="T27" fmla="*/ 6 h 48"/>
                  <a:gd name="T28" fmla="*/ 20 w 34"/>
                  <a:gd name="T29" fmla="*/ 2 h 48"/>
                  <a:gd name="T30" fmla="*/ 14 w 34"/>
                  <a:gd name="T31" fmla="*/ 0 h 48"/>
                  <a:gd name="T32" fmla="*/ 14 w 34"/>
                  <a:gd name="T33" fmla="*/ 0 h 48"/>
                  <a:gd name="T34" fmla="*/ 6 w 34"/>
                  <a:gd name="T35" fmla="*/ 4 h 48"/>
                  <a:gd name="T36" fmla="*/ 2 w 34"/>
                  <a:gd name="T37" fmla="*/ 10 h 48"/>
                  <a:gd name="T38" fmla="*/ 0 w 34"/>
                  <a:gd name="T39" fmla="*/ 18 h 48"/>
                  <a:gd name="T40" fmla="*/ 0 w 34"/>
                  <a:gd name="T41" fmla="*/ 26 h 48"/>
                  <a:gd name="T42" fmla="*/ 0 w 34"/>
                  <a:gd name="T43" fmla="*/ 26 h 4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4"/>
                  <a:gd name="T67" fmla="*/ 0 h 48"/>
                  <a:gd name="T68" fmla="*/ 34 w 34"/>
                  <a:gd name="T69" fmla="*/ 48 h 4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4" h="48">
                    <a:moveTo>
                      <a:pt x="0" y="26"/>
                    </a:moveTo>
                    <a:lnTo>
                      <a:pt x="0" y="26"/>
                    </a:lnTo>
                    <a:lnTo>
                      <a:pt x="2" y="36"/>
                    </a:lnTo>
                    <a:lnTo>
                      <a:pt x="6" y="42"/>
                    </a:lnTo>
                    <a:lnTo>
                      <a:pt x="12" y="46"/>
                    </a:lnTo>
                    <a:lnTo>
                      <a:pt x="20" y="48"/>
                    </a:lnTo>
                    <a:lnTo>
                      <a:pt x="26" y="44"/>
                    </a:lnTo>
                    <a:lnTo>
                      <a:pt x="30" y="38"/>
                    </a:lnTo>
                    <a:lnTo>
                      <a:pt x="34" y="30"/>
                    </a:lnTo>
                    <a:lnTo>
                      <a:pt x="34" y="20"/>
                    </a:lnTo>
                    <a:lnTo>
                      <a:pt x="30" y="12"/>
                    </a:lnTo>
                    <a:lnTo>
                      <a:pt x="26" y="6"/>
                    </a:lnTo>
                    <a:lnTo>
                      <a:pt x="20" y="2"/>
                    </a:lnTo>
                    <a:lnTo>
                      <a:pt x="14" y="0"/>
                    </a:lnTo>
                    <a:lnTo>
                      <a:pt x="6" y="4"/>
                    </a:lnTo>
                    <a:lnTo>
                      <a:pt x="2" y="10"/>
                    </a:lnTo>
                    <a:lnTo>
                      <a:pt x="0" y="18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5" name="Freeform 71"/>
              <p:cNvSpPr>
                <a:spLocks/>
              </p:cNvSpPr>
              <p:nvPr/>
            </p:nvSpPr>
            <p:spPr bwMode="auto">
              <a:xfrm>
                <a:off x="2811" y="2000"/>
                <a:ext cx="14" cy="18"/>
              </a:xfrm>
              <a:custGeom>
                <a:avLst/>
                <a:gdLst>
                  <a:gd name="T0" fmla="*/ 0 w 14"/>
                  <a:gd name="T1" fmla="*/ 8 h 18"/>
                  <a:gd name="T2" fmla="*/ 0 w 14"/>
                  <a:gd name="T3" fmla="*/ 8 h 18"/>
                  <a:gd name="T4" fmla="*/ 2 w 14"/>
                  <a:gd name="T5" fmla="*/ 16 h 18"/>
                  <a:gd name="T6" fmla="*/ 4 w 14"/>
                  <a:gd name="T7" fmla="*/ 18 h 18"/>
                  <a:gd name="T8" fmla="*/ 6 w 14"/>
                  <a:gd name="T9" fmla="*/ 18 h 18"/>
                  <a:gd name="T10" fmla="*/ 6 w 14"/>
                  <a:gd name="T11" fmla="*/ 18 h 18"/>
                  <a:gd name="T12" fmla="*/ 10 w 14"/>
                  <a:gd name="T13" fmla="*/ 16 h 18"/>
                  <a:gd name="T14" fmla="*/ 12 w 14"/>
                  <a:gd name="T15" fmla="*/ 14 h 18"/>
                  <a:gd name="T16" fmla="*/ 14 w 14"/>
                  <a:gd name="T17" fmla="*/ 8 h 18"/>
                  <a:gd name="T18" fmla="*/ 14 w 14"/>
                  <a:gd name="T19" fmla="*/ 8 h 18"/>
                  <a:gd name="T20" fmla="*/ 10 w 14"/>
                  <a:gd name="T21" fmla="*/ 2 h 18"/>
                  <a:gd name="T22" fmla="*/ 8 w 14"/>
                  <a:gd name="T23" fmla="*/ 0 h 18"/>
                  <a:gd name="T24" fmla="*/ 6 w 14"/>
                  <a:gd name="T25" fmla="*/ 0 h 18"/>
                  <a:gd name="T26" fmla="*/ 6 w 14"/>
                  <a:gd name="T27" fmla="*/ 0 h 18"/>
                  <a:gd name="T28" fmla="*/ 4 w 14"/>
                  <a:gd name="T29" fmla="*/ 0 h 18"/>
                  <a:gd name="T30" fmla="*/ 2 w 14"/>
                  <a:gd name="T31" fmla="*/ 2 h 18"/>
                  <a:gd name="T32" fmla="*/ 0 w 14"/>
                  <a:gd name="T33" fmla="*/ 8 h 18"/>
                  <a:gd name="T34" fmla="*/ 0 w 14"/>
                  <a:gd name="T35" fmla="*/ 8 h 1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4"/>
                  <a:gd name="T55" fmla="*/ 0 h 18"/>
                  <a:gd name="T56" fmla="*/ 14 w 14"/>
                  <a:gd name="T57" fmla="*/ 18 h 1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4" h="18">
                    <a:moveTo>
                      <a:pt x="0" y="8"/>
                    </a:moveTo>
                    <a:lnTo>
                      <a:pt x="0" y="8"/>
                    </a:lnTo>
                    <a:lnTo>
                      <a:pt x="2" y="16"/>
                    </a:lnTo>
                    <a:lnTo>
                      <a:pt x="4" y="18"/>
                    </a:lnTo>
                    <a:lnTo>
                      <a:pt x="6" y="18"/>
                    </a:lnTo>
                    <a:lnTo>
                      <a:pt x="10" y="16"/>
                    </a:lnTo>
                    <a:lnTo>
                      <a:pt x="12" y="14"/>
                    </a:lnTo>
                    <a:lnTo>
                      <a:pt x="14" y="8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6" name="Freeform 72"/>
              <p:cNvSpPr>
                <a:spLocks/>
              </p:cNvSpPr>
              <p:nvPr/>
            </p:nvSpPr>
            <p:spPr bwMode="auto">
              <a:xfrm>
                <a:off x="2797" y="2036"/>
                <a:ext cx="8" cy="10"/>
              </a:xfrm>
              <a:custGeom>
                <a:avLst/>
                <a:gdLst>
                  <a:gd name="T0" fmla="*/ 4 w 8"/>
                  <a:gd name="T1" fmla="*/ 0 h 10"/>
                  <a:gd name="T2" fmla="*/ 4 w 8"/>
                  <a:gd name="T3" fmla="*/ 0 h 10"/>
                  <a:gd name="T4" fmla="*/ 2 w 8"/>
                  <a:gd name="T5" fmla="*/ 0 h 10"/>
                  <a:gd name="T6" fmla="*/ 0 w 8"/>
                  <a:gd name="T7" fmla="*/ 4 h 10"/>
                  <a:gd name="T8" fmla="*/ 0 w 8"/>
                  <a:gd name="T9" fmla="*/ 4 h 10"/>
                  <a:gd name="T10" fmla="*/ 0 w 8"/>
                  <a:gd name="T11" fmla="*/ 8 h 10"/>
                  <a:gd name="T12" fmla="*/ 4 w 8"/>
                  <a:gd name="T13" fmla="*/ 10 h 10"/>
                  <a:gd name="T14" fmla="*/ 4 w 8"/>
                  <a:gd name="T15" fmla="*/ 10 h 10"/>
                  <a:gd name="T16" fmla="*/ 6 w 8"/>
                  <a:gd name="T17" fmla="*/ 8 h 10"/>
                  <a:gd name="T18" fmla="*/ 8 w 8"/>
                  <a:gd name="T19" fmla="*/ 6 h 10"/>
                  <a:gd name="T20" fmla="*/ 8 w 8"/>
                  <a:gd name="T21" fmla="*/ 6 h 10"/>
                  <a:gd name="T22" fmla="*/ 8 w 8"/>
                  <a:gd name="T23" fmla="*/ 2 h 10"/>
                  <a:gd name="T24" fmla="*/ 4 w 8"/>
                  <a:gd name="T25" fmla="*/ 0 h 10"/>
                  <a:gd name="T26" fmla="*/ 4 w 8"/>
                  <a:gd name="T27" fmla="*/ 0 h 1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8"/>
                  <a:gd name="T43" fmla="*/ 0 h 10"/>
                  <a:gd name="T44" fmla="*/ 8 w 8"/>
                  <a:gd name="T45" fmla="*/ 10 h 1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8" h="10">
                    <a:moveTo>
                      <a:pt x="4" y="0"/>
                    </a:moveTo>
                    <a:lnTo>
                      <a:pt x="4" y="0"/>
                    </a:lnTo>
                    <a:lnTo>
                      <a:pt x="2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0"/>
                    </a:lnTo>
                    <a:lnTo>
                      <a:pt x="6" y="8"/>
                    </a:lnTo>
                    <a:lnTo>
                      <a:pt x="8" y="6"/>
                    </a:lnTo>
                    <a:lnTo>
                      <a:pt x="8" y="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7" name="Freeform 73"/>
              <p:cNvSpPr>
                <a:spLocks/>
              </p:cNvSpPr>
              <p:nvPr/>
            </p:nvSpPr>
            <p:spPr bwMode="auto">
              <a:xfrm>
                <a:off x="2761" y="2062"/>
                <a:ext cx="116" cy="52"/>
              </a:xfrm>
              <a:custGeom>
                <a:avLst/>
                <a:gdLst>
                  <a:gd name="T0" fmla="*/ 0 w 116"/>
                  <a:gd name="T1" fmla="*/ 36 h 52"/>
                  <a:gd name="T2" fmla="*/ 0 w 116"/>
                  <a:gd name="T3" fmla="*/ 36 h 52"/>
                  <a:gd name="T4" fmla="*/ 0 w 116"/>
                  <a:gd name="T5" fmla="*/ 30 h 52"/>
                  <a:gd name="T6" fmla="*/ 6 w 116"/>
                  <a:gd name="T7" fmla="*/ 20 h 52"/>
                  <a:gd name="T8" fmla="*/ 12 w 116"/>
                  <a:gd name="T9" fmla="*/ 14 h 52"/>
                  <a:gd name="T10" fmla="*/ 20 w 116"/>
                  <a:gd name="T11" fmla="*/ 8 h 52"/>
                  <a:gd name="T12" fmla="*/ 28 w 116"/>
                  <a:gd name="T13" fmla="*/ 4 h 52"/>
                  <a:gd name="T14" fmla="*/ 40 w 116"/>
                  <a:gd name="T15" fmla="*/ 2 h 52"/>
                  <a:gd name="T16" fmla="*/ 40 w 116"/>
                  <a:gd name="T17" fmla="*/ 2 h 52"/>
                  <a:gd name="T18" fmla="*/ 74 w 116"/>
                  <a:gd name="T19" fmla="*/ 0 h 52"/>
                  <a:gd name="T20" fmla="*/ 82 w 116"/>
                  <a:gd name="T21" fmla="*/ 0 h 52"/>
                  <a:gd name="T22" fmla="*/ 90 w 116"/>
                  <a:gd name="T23" fmla="*/ 2 h 52"/>
                  <a:gd name="T24" fmla="*/ 90 w 116"/>
                  <a:gd name="T25" fmla="*/ 2 h 52"/>
                  <a:gd name="T26" fmla="*/ 98 w 116"/>
                  <a:gd name="T27" fmla="*/ 4 h 52"/>
                  <a:gd name="T28" fmla="*/ 106 w 116"/>
                  <a:gd name="T29" fmla="*/ 8 h 52"/>
                  <a:gd name="T30" fmla="*/ 116 w 116"/>
                  <a:gd name="T31" fmla="*/ 12 h 52"/>
                  <a:gd name="T32" fmla="*/ 116 w 116"/>
                  <a:gd name="T33" fmla="*/ 12 h 52"/>
                  <a:gd name="T34" fmla="*/ 112 w 116"/>
                  <a:gd name="T35" fmla="*/ 18 h 52"/>
                  <a:gd name="T36" fmla="*/ 104 w 116"/>
                  <a:gd name="T37" fmla="*/ 28 h 52"/>
                  <a:gd name="T38" fmla="*/ 98 w 116"/>
                  <a:gd name="T39" fmla="*/ 34 h 52"/>
                  <a:gd name="T40" fmla="*/ 92 w 116"/>
                  <a:gd name="T41" fmla="*/ 40 h 52"/>
                  <a:gd name="T42" fmla="*/ 84 w 116"/>
                  <a:gd name="T43" fmla="*/ 46 h 52"/>
                  <a:gd name="T44" fmla="*/ 74 w 116"/>
                  <a:gd name="T45" fmla="*/ 48 h 52"/>
                  <a:gd name="T46" fmla="*/ 74 w 116"/>
                  <a:gd name="T47" fmla="*/ 48 h 52"/>
                  <a:gd name="T48" fmla="*/ 46 w 116"/>
                  <a:gd name="T49" fmla="*/ 52 h 52"/>
                  <a:gd name="T50" fmla="*/ 36 w 116"/>
                  <a:gd name="T51" fmla="*/ 52 h 52"/>
                  <a:gd name="T52" fmla="*/ 26 w 116"/>
                  <a:gd name="T53" fmla="*/ 48 h 52"/>
                  <a:gd name="T54" fmla="*/ 26 w 116"/>
                  <a:gd name="T55" fmla="*/ 48 h 52"/>
                  <a:gd name="T56" fmla="*/ 8 w 116"/>
                  <a:gd name="T57" fmla="*/ 40 h 52"/>
                  <a:gd name="T58" fmla="*/ 0 w 116"/>
                  <a:gd name="T59" fmla="*/ 36 h 52"/>
                  <a:gd name="T60" fmla="*/ 0 w 116"/>
                  <a:gd name="T61" fmla="*/ 36 h 5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16"/>
                  <a:gd name="T94" fmla="*/ 0 h 52"/>
                  <a:gd name="T95" fmla="*/ 116 w 116"/>
                  <a:gd name="T96" fmla="*/ 52 h 5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16" h="52">
                    <a:moveTo>
                      <a:pt x="0" y="36"/>
                    </a:moveTo>
                    <a:lnTo>
                      <a:pt x="0" y="36"/>
                    </a:lnTo>
                    <a:lnTo>
                      <a:pt x="0" y="30"/>
                    </a:lnTo>
                    <a:lnTo>
                      <a:pt x="6" y="20"/>
                    </a:lnTo>
                    <a:lnTo>
                      <a:pt x="12" y="14"/>
                    </a:lnTo>
                    <a:lnTo>
                      <a:pt x="20" y="8"/>
                    </a:lnTo>
                    <a:lnTo>
                      <a:pt x="28" y="4"/>
                    </a:lnTo>
                    <a:lnTo>
                      <a:pt x="40" y="2"/>
                    </a:lnTo>
                    <a:lnTo>
                      <a:pt x="74" y="0"/>
                    </a:lnTo>
                    <a:lnTo>
                      <a:pt x="82" y="0"/>
                    </a:lnTo>
                    <a:lnTo>
                      <a:pt x="90" y="2"/>
                    </a:lnTo>
                    <a:lnTo>
                      <a:pt x="98" y="4"/>
                    </a:lnTo>
                    <a:lnTo>
                      <a:pt x="106" y="8"/>
                    </a:lnTo>
                    <a:lnTo>
                      <a:pt x="116" y="12"/>
                    </a:lnTo>
                    <a:lnTo>
                      <a:pt x="112" y="18"/>
                    </a:lnTo>
                    <a:lnTo>
                      <a:pt x="104" y="28"/>
                    </a:lnTo>
                    <a:lnTo>
                      <a:pt x="98" y="34"/>
                    </a:lnTo>
                    <a:lnTo>
                      <a:pt x="92" y="40"/>
                    </a:lnTo>
                    <a:lnTo>
                      <a:pt x="84" y="46"/>
                    </a:lnTo>
                    <a:lnTo>
                      <a:pt x="74" y="48"/>
                    </a:lnTo>
                    <a:lnTo>
                      <a:pt x="46" y="52"/>
                    </a:lnTo>
                    <a:lnTo>
                      <a:pt x="36" y="52"/>
                    </a:lnTo>
                    <a:lnTo>
                      <a:pt x="26" y="48"/>
                    </a:lnTo>
                    <a:lnTo>
                      <a:pt x="8" y="4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8" name="Freeform 74"/>
              <p:cNvSpPr>
                <a:spLocks/>
              </p:cNvSpPr>
              <p:nvPr/>
            </p:nvSpPr>
            <p:spPr bwMode="auto">
              <a:xfrm>
                <a:off x="2753" y="2058"/>
                <a:ext cx="124" cy="36"/>
              </a:xfrm>
              <a:custGeom>
                <a:avLst/>
                <a:gdLst>
                  <a:gd name="T0" fmla="*/ 124 w 124"/>
                  <a:gd name="T1" fmla="*/ 16 h 36"/>
                  <a:gd name="T2" fmla="*/ 124 w 124"/>
                  <a:gd name="T3" fmla="*/ 16 h 36"/>
                  <a:gd name="T4" fmla="*/ 112 w 124"/>
                  <a:gd name="T5" fmla="*/ 10 h 36"/>
                  <a:gd name="T6" fmla="*/ 98 w 124"/>
                  <a:gd name="T7" fmla="*/ 4 h 36"/>
                  <a:gd name="T8" fmla="*/ 80 w 124"/>
                  <a:gd name="T9" fmla="*/ 0 h 36"/>
                  <a:gd name="T10" fmla="*/ 60 w 124"/>
                  <a:gd name="T11" fmla="*/ 0 h 36"/>
                  <a:gd name="T12" fmla="*/ 50 w 124"/>
                  <a:gd name="T13" fmla="*/ 2 h 36"/>
                  <a:gd name="T14" fmla="*/ 40 w 124"/>
                  <a:gd name="T15" fmla="*/ 4 h 36"/>
                  <a:gd name="T16" fmla="*/ 30 w 124"/>
                  <a:gd name="T17" fmla="*/ 10 h 36"/>
                  <a:gd name="T18" fmla="*/ 20 w 124"/>
                  <a:gd name="T19" fmla="*/ 16 h 36"/>
                  <a:gd name="T20" fmla="*/ 10 w 124"/>
                  <a:gd name="T21" fmla="*/ 24 h 36"/>
                  <a:gd name="T22" fmla="*/ 0 w 124"/>
                  <a:gd name="T23" fmla="*/ 36 h 36"/>
                  <a:gd name="T24" fmla="*/ 0 w 124"/>
                  <a:gd name="T25" fmla="*/ 36 h 36"/>
                  <a:gd name="T26" fmla="*/ 8 w 124"/>
                  <a:gd name="T27" fmla="*/ 28 h 36"/>
                  <a:gd name="T28" fmla="*/ 16 w 124"/>
                  <a:gd name="T29" fmla="*/ 22 h 36"/>
                  <a:gd name="T30" fmla="*/ 30 w 124"/>
                  <a:gd name="T31" fmla="*/ 16 h 36"/>
                  <a:gd name="T32" fmla="*/ 46 w 124"/>
                  <a:gd name="T33" fmla="*/ 10 h 36"/>
                  <a:gd name="T34" fmla="*/ 68 w 124"/>
                  <a:gd name="T35" fmla="*/ 8 h 36"/>
                  <a:gd name="T36" fmla="*/ 94 w 124"/>
                  <a:gd name="T37" fmla="*/ 8 h 36"/>
                  <a:gd name="T38" fmla="*/ 108 w 124"/>
                  <a:gd name="T39" fmla="*/ 12 h 36"/>
                  <a:gd name="T40" fmla="*/ 124 w 124"/>
                  <a:gd name="T41" fmla="*/ 16 h 36"/>
                  <a:gd name="T42" fmla="*/ 124 w 124"/>
                  <a:gd name="T43" fmla="*/ 16 h 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24"/>
                  <a:gd name="T67" fmla="*/ 0 h 36"/>
                  <a:gd name="T68" fmla="*/ 124 w 124"/>
                  <a:gd name="T69" fmla="*/ 36 h 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24" h="36">
                    <a:moveTo>
                      <a:pt x="124" y="16"/>
                    </a:moveTo>
                    <a:lnTo>
                      <a:pt x="124" y="16"/>
                    </a:lnTo>
                    <a:lnTo>
                      <a:pt x="112" y="10"/>
                    </a:lnTo>
                    <a:lnTo>
                      <a:pt x="98" y="4"/>
                    </a:lnTo>
                    <a:lnTo>
                      <a:pt x="80" y="0"/>
                    </a:lnTo>
                    <a:lnTo>
                      <a:pt x="60" y="0"/>
                    </a:lnTo>
                    <a:lnTo>
                      <a:pt x="50" y="2"/>
                    </a:lnTo>
                    <a:lnTo>
                      <a:pt x="40" y="4"/>
                    </a:lnTo>
                    <a:lnTo>
                      <a:pt x="30" y="10"/>
                    </a:lnTo>
                    <a:lnTo>
                      <a:pt x="20" y="16"/>
                    </a:lnTo>
                    <a:lnTo>
                      <a:pt x="10" y="24"/>
                    </a:lnTo>
                    <a:lnTo>
                      <a:pt x="0" y="36"/>
                    </a:lnTo>
                    <a:lnTo>
                      <a:pt x="8" y="28"/>
                    </a:lnTo>
                    <a:lnTo>
                      <a:pt x="16" y="22"/>
                    </a:lnTo>
                    <a:lnTo>
                      <a:pt x="30" y="16"/>
                    </a:lnTo>
                    <a:lnTo>
                      <a:pt x="46" y="10"/>
                    </a:lnTo>
                    <a:lnTo>
                      <a:pt x="68" y="8"/>
                    </a:lnTo>
                    <a:lnTo>
                      <a:pt x="94" y="8"/>
                    </a:lnTo>
                    <a:lnTo>
                      <a:pt x="108" y="12"/>
                    </a:lnTo>
                    <a:lnTo>
                      <a:pt x="124" y="16"/>
                    </a:lnTo>
                    <a:close/>
                  </a:path>
                </a:pathLst>
              </a:custGeom>
              <a:solidFill>
                <a:srgbClr val="FFA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9" name="Freeform 75"/>
              <p:cNvSpPr>
                <a:spLocks/>
              </p:cNvSpPr>
              <p:nvPr/>
            </p:nvSpPr>
            <p:spPr bwMode="auto">
              <a:xfrm>
                <a:off x="2933" y="1912"/>
                <a:ext cx="96" cy="62"/>
              </a:xfrm>
              <a:custGeom>
                <a:avLst/>
                <a:gdLst>
                  <a:gd name="T0" fmla="*/ 0 w 96"/>
                  <a:gd name="T1" fmla="*/ 28 h 62"/>
                  <a:gd name="T2" fmla="*/ 0 w 96"/>
                  <a:gd name="T3" fmla="*/ 28 h 62"/>
                  <a:gd name="T4" fmla="*/ 16 w 96"/>
                  <a:gd name="T5" fmla="*/ 12 h 62"/>
                  <a:gd name="T6" fmla="*/ 16 w 96"/>
                  <a:gd name="T7" fmla="*/ 12 h 62"/>
                  <a:gd name="T8" fmla="*/ 22 w 96"/>
                  <a:gd name="T9" fmla="*/ 6 h 62"/>
                  <a:gd name="T10" fmla="*/ 28 w 96"/>
                  <a:gd name="T11" fmla="*/ 2 h 62"/>
                  <a:gd name="T12" fmla="*/ 32 w 96"/>
                  <a:gd name="T13" fmla="*/ 0 h 62"/>
                  <a:gd name="T14" fmla="*/ 38 w 96"/>
                  <a:gd name="T15" fmla="*/ 0 h 62"/>
                  <a:gd name="T16" fmla="*/ 46 w 96"/>
                  <a:gd name="T17" fmla="*/ 2 h 62"/>
                  <a:gd name="T18" fmla="*/ 56 w 96"/>
                  <a:gd name="T19" fmla="*/ 4 h 62"/>
                  <a:gd name="T20" fmla="*/ 56 w 96"/>
                  <a:gd name="T21" fmla="*/ 4 h 62"/>
                  <a:gd name="T22" fmla="*/ 66 w 96"/>
                  <a:gd name="T23" fmla="*/ 4 h 62"/>
                  <a:gd name="T24" fmla="*/ 76 w 96"/>
                  <a:gd name="T25" fmla="*/ 8 h 62"/>
                  <a:gd name="T26" fmla="*/ 82 w 96"/>
                  <a:gd name="T27" fmla="*/ 12 h 62"/>
                  <a:gd name="T28" fmla="*/ 86 w 96"/>
                  <a:gd name="T29" fmla="*/ 16 h 62"/>
                  <a:gd name="T30" fmla="*/ 90 w 96"/>
                  <a:gd name="T31" fmla="*/ 20 h 62"/>
                  <a:gd name="T32" fmla="*/ 92 w 96"/>
                  <a:gd name="T33" fmla="*/ 28 h 62"/>
                  <a:gd name="T34" fmla="*/ 92 w 96"/>
                  <a:gd name="T35" fmla="*/ 28 h 62"/>
                  <a:gd name="T36" fmla="*/ 96 w 96"/>
                  <a:gd name="T37" fmla="*/ 62 h 62"/>
                  <a:gd name="T38" fmla="*/ 96 w 96"/>
                  <a:gd name="T39" fmla="*/ 62 h 62"/>
                  <a:gd name="T40" fmla="*/ 72 w 96"/>
                  <a:gd name="T41" fmla="*/ 46 h 62"/>
                  <a:gd name="T42" fmla="*/ 54 w 96"/>
                  <a:gd name="T43" fmla="*/ 36 h 62"/>
                  <a:gd name="T44" fmla="*/ 46 w 96"/>
                  <a:gd name="T45" fmla="*/ 32 h 62"/>
                  <a:gd name="T46" fmla="*/ 40 w 96"/>
                  <a:gd name="T47" fmla="*/ 32 h 62"/>
                  <a:gd name="T48" fmla="*/ 40 w 96"/>
                  <a:gd name="T49" fmla="*/ 32 h 62"/>
                  <a:gd name="T50" fmla="*/ 28 w 96"/>
                  <a:gd name="T51" fmla="*/ 34 h 62"/>
                  <a:gd name="T52" fmla="*/ 18 w 96"/>
                  <a:gd name="T53" fmla="*/ 36 h 62"/>
                  <a:gd name="T54" fmla="*/ 6 w 96"/>
                  <a:gd name="T55" fmla="*/ 34 h 62"/>
                  <a:gd name="T56" fmla="*/ 0 w 96"/>
                  <a:gd name="T57" fmla="*/ 28 h 62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96"/>
                  <a:gd name="T88" fmla="*/ 0 h 62"/>
                  <a:gd name="T89" fmla="*/ 96 w 96"/>
                  <a:gd name="T90" fmla="*/ 62 h 62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96" h="62">
                    <a:moveTo>
                      <a:pt x="0" y="28"/>
                    </a:moveTo>
                    <a:lnTo>
                      <a:pt x="0" y="28"/>
                    </a:lnTo>
                    <a:lnTo>
                      <a:pt x="16" y="12"/>
                    </a:lnTo>
                    <a:lnTo>
                      <a:pt x="22" y="6"/>
                    </a:lnTo>
                    <a:lnTo>
                      <a:pt x="28" y="2"/>
                    </a:lnTo>
                    <a:lnTo>
                      <a:pt x="32" y="0"/>
                    </a:lnTo>
                    <a:lnTo>
                      <a:pt x="38" y="0"/>
                    </a:lnTo>
                    <a:lnTo>
                      <a:pt x="46" y="2"/>
                    </a:lnTo>
                    <a:lnTo>
                      <a:pt x="56" y="4"/>
                    </a:lnTo>
                    <a:lnTo>
                      <a:pt x="66" y="4"/>
                    </a:lnTo>
                    <a:lnTo>
                      <a:pt x="76" y="8"/>
                    </a:lnTo>
                    <a:lnTo>
                      <a:pt x="82" y="12"/>
                    </a:lnTo>
                    <a:lnTo>
                      <a:pt x="86" y="16"/>
                    </a:lnTo>
                    <a:lnTo>
                      <a:pt x="90" y="20"/>
                    </a:lnTo>
                    <a:lnTo>
                      <a:pt x="92" y="28"/>
                    </a:lnTo>
                    <a:lnTo>
                      <a:pt x="96" y="62"/>
                    </a:lnTo>
                    <a:lnTo>
                      <a:pt x="72" y="46"/>
                    </a:lnTo>
                    <a:lnTo>
                      <a:pt x="54" y="36"/>
                    </a:lnTo>
                    <a:lnTo>
                      <a:pt x="46" y="32"/>
                    </a:lnTo>
                    <a:lnTo>
                      <a:pt x="40" y="32"/>
                    </a:lnTo>
                    <a:lnTo>
                      <a:pt x="28" y="34"/>
                    </a:lnTo>
                    <a:lnTo>
                      <a:pt x="18" y="36"/>
                    </a:lnTo>
                    <a:lnTo>
                      <a:pt x="6" y="34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FF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0" name="Freeform 76"/>
              <p:cNvSpPr>
                <a:spLocks/>
              </p:cNvSpPr>
              <p:nvPr/>
            </p:nvSpPr>
            <p:spPr bwMode="auto">
              <a:xfrm>
                <a:off x="2907" y="1926"/>
                <a:ext cx="128" cy="178"/>
              </a:xfrm>
              <a:custGeom>
                <a:avLst/>
                <a:gdLst>
                  <a:gd name="T0" fmla="*/ 84 w 128"/>
                  <a:gd name="T1" fmla="*/ 178 h 178"/>
                  <a:gd name="T2" fmla="*/ 84 w 128"/>
                  <a:gd name="T3" fmla="*/ 178 h 178"/>
                  <a:gd name="T4" fmla="*/ 68 w 128"/>
                  <a:gd name="T5" fmla="*/ 172 h 178"/>
                  <a:gd name="T6" fmla="*/ 52 w 128"/>
                  <a:gd name="T7" fmla="*/ 168 h 178"/>
                  <a:gd name="T8" fmla="*/ 36 w 128"/>
                  <a:gd name="T9" fmla="*/ 168 h 178"/>
                  <a:gd name="T10" fmla="*/ 24 w 128"/>
                  <a:gd name="T11" fmla="*/ 170 h 178"/>
                  <a:gd name="T12" fmla="*/ 24 w 128"/>
                  <a:gd name="T13" fmla="*/ 170 h 178"/>
                  <a:gd name="T14" fmla="*/ 18 w 128"/>
                  <a:gd name="T15" fmla="*/ 162 h 178"/>
                  <a:gd name="T16" fmla="*/ 12 w 128"/>
                  <a:gd name="T17" fmla="*/ 152 h 178"/>
                  <a:gd name="T18" fmla="*/ 8 w 128"/>
                  <a:gd name="T19" fmla="*/ 142 h 178"/>
                  <a:gd name="T20" fmla="*/ 4 w 128"/>
                  <a:gd name="T21" fmla="*/ 130 h 178"/>
                  <a:gd name="T22" fmla="*/ 2 w 128"/>
                  <a:gd name="T23" fmla="*/ 118 h 178"/>
                  <a:gd name="T24" fmla="*/ 0 w 128"/>
                  <a:gd name="T25" fmla="*/ 106 h 178"/>
                  <a:gd name="T26" fmla="*/ 0 w 128"/>
                  <a:gd name="T27" fmla="*/ 92 h 178"/>
                  <a:gd name="T28" fmla="*/ 2 w 128"/>
                  <a:gd name="T29" fmla="*/ 80 h 178"/>
                  <a:gd name="T30" fmla="*/ 2 w 128"/>
                  <a:gd name="T31" fmla="*/ 80 h 178"/>
                  <a:gd name="T32" fmla="*/ 6 w 128"/>
                  <a:gd name="T33" fmla="*/ 62 h 178"/>
                  <a:gd name="T34" fmla="*/ 12 w 128"/>
                  <a:gd name="T35" fmla="*/ 46 h 178"/>
                  <a:gd name="T36" fmla="*/ 20 w 128"/>
                  <a:gd name="T37" fmla="*/ 30 h 178"/>
                  <a:gd name="T38" fmla="*/ 30 w 128"/>
                  <a:gd name="T39" fmla="*/ 18 h 178"/>
                  <a:gd name="T40" fmla="*/ 42 w 128"/>
                  <a:gd name="T41" fmla="*/ 10 h 178"/>
                  <a:gd name="T42" fmla="*/ 54 w 128"/>
                  <a:gd name="T43" fmla="*/ 4 h 178"/>
                  <a:gd name="T44" fmla="*/ 66 w 128"/>
                  <a:gd name="T45" fmla="*/ 0 h 178"/>
                  <a:gd name="T46" fmla="*/ 78 w 128"/>
                  <a:gd name="T47" fmla="*/ 2 h 178"/>
                  <a:gd name="T48" fmla="*/ 78 w 128"/>
                  <a:gd name="T49" fmla="*/ 2 h 178"/>
                  <a:gd name="T50" fmla="*/ 90 w 128"/>
                  <a:gd name="T51" fmla="*/ 6 h 178"/>
                  <a:gd name="T52" fmla="*/ 102 w 128"/>
                  <a:gd name="T53" fmla="*/ 14 h 178"/>
                  <a:gd name="T54" fmla="*/ 110 w 128"/>
                  <a:gd name="T55" fmla="*/ 24 h 178"/>
                  <a:gd name="T56" fmla="*/ 118 w 128"/>
                  <a:gd name="T57" fmla="*/ 38 h 178"/>
                  <a:gd name="T58" fmla="*/ 124 w 128"/>
                  <a:gd name="T59" fmla="*/ 54 h 178"/>
                  <a:gd name="T60" fmla="*/ 126 w 128"/>
                  <a:gd name="T61" fmla="*/ 70 h 178"/>
                  <a:gd name="T62" fmla="*/ 128 w 128"/>
                  <a:gd name="T63" fmla="*/ 88 h 178"/>
                  <a:gd name="T64" fmla="*/ 126 w 128"/>
                  <a:gd name="T65" fmla="*/ 106 h 178"/>
                  <a:gd name="T66" fmla="*/ 126 w 128"/>
                  <a:gd name="T67" fmla="*/ 106 h 178"/>
                  <a:gd name="T68" fmla="*/ 120 w 128"/>
                  <a:gd name="T69" fmla="*/ 130 h 178"/>
                  <a:gd name="T70" fmla="*/ 110 w 128"/>
                  <a:gd name="T71" fmla="*/ 150 h 178"/>
                  <a:gd name="T72" fmla="*/ 98 w 128"/>
                  <a:gd name="T73" fmla="*/ 168 h 178"/>
                  <a:gd name="T74" fmla="*/ 90 w 128"/>
                  <a:gd name="T75" fmla="*/ 174 h 178"/>
                  <a:gd name="T76" fmla="*/ 84 w 128"/>
                  <a:gd name="T77" fmla="*/ 178 h 178"/>
                  <a:gd name="T78" fmla="*/ 84 w 128"/>
                  <a:gd name="T79" fmla="*/ 178 h 178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28"/>
                  <a:gd name="T121" fmla="*/ 0 h 178"/>
                  <a:gd name="T122" fmla="*/ 128 w 128"/>
                  <a:gd name="T123" fmla="*/ 178 h 178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28" h="178">
                    <a:moveTo>
                      <a:pt x="84" y="178"/>
                    </a:moveTo>
                    <a:lnTo>
                      <a:pt x="84" y="178"/>
                    </a:lnTo>
                    <a:lnTo>
                      <a:pt x="68" y="172"/>
                    </a:lnTo>
                    <a:lnTo>
                      <a:pt x="52" y="168"/>
                    </a:lnTo>
                    <a:lnTo>
                      <a:pt x="36" y="168"/>
                    </a:lnTo>
                    <a:lnTo>
                      <a:pt x="24" y="170"/>
                    </a:lnTo>
                    <a:lnTo>
                      <a:pt x="18" y="162"/>
                    </a:lnTo>
                    <a:lnTo>
                      <a:pt x="12" y="152"/>
                    </a:lnTo>
                    <a:lnTo>
                      <a:pt x="8" y="142"/>
                    </a:lnTo>
                    <a:lnTo>
                      <a:pt x="4" y="130"/>
                    </a:lnTo>
                    <a:lnTo>
                      <a:pt x="2" y="118"/>
                    </a:lnTo>
                    <a:lnTo>
                      <a:pt x="0" y="106"/>
                    </a:lnTo>
                    <a:lnTo>
                      <a:pt x="0" y="92"/>
                    </a:lnTo>
                    <a:lnTo>
                      <a:pt x="2" y="80"/>
                    </a:lnTo>
                    <a:lnTo>
                      <a:pt x="6" y="62"/>
                    </a:lnTo>
                    <a:lnTo>
                      <a:pt x="12" y="46"/>
                    </a:lnTo>
                    <a:lnTo>
                      <a:pt x="20" y="30"/>
                    </a:lnTo>
                    <a:lnTo>
                      <a:pt x="30" y="18"/>
                    </a:lnTo>
                    <a:lnTo>
                      <a:pt x="42" y="10"/>
                    </a:lnTo>
                    <a:lnTo>
                      <a:pt x="54" y="4"/>
                    </a:lnTo>
                    <a:lnTo>
                      <a:pt x="66" y="0"/>
                    </a:lnTo>
                    <a:lnTo>
                      <a:pt x="78" y="2"/>
                    </a:lnTo>
                    <a:lnTo>
                      <a:pt x="90" y="6"/>
                    </a:lnTo>
                    <a:lnTo>
                      <a:pt x="102" y="14"/>
                    </a:lnTo>
                    <a:lnTo>
                      <a:pt x="110" y="24"/>
                    </a:lnTo>
                    <a:lnTo>
                      <a:pt x="118" y="38"/>
                    </a:lnTo>
                    <a:lnTo>
                      <a:pt x="124" y="54"/>
                    </a:lnTo>
                    <a:lnTo>
                      <a:pt x="126" y="70"/>
                    </a:lnTo>
                    <a:lnTo>
                      <a:pt x="128" y="88"/>
                    </a:lnTo>
                    <a:lnTo>
                      <a:pt x="126" y="106"/>
                    </a:lnTo>
                    <a:lnTo>
                      <a:pt x="120" y="130"/>
                    </a:lnTo>
                    <a:lnTo>
                      <a:pt x="110" y="150"/>
                    </a:lnTo>
                    <a:lnTo>
                      <a:pt x="98" y="168"/>
                    </a:lnTo>
                    <a:lnTo>
                      <a:pt x="90" y="174"/>
                    </a:lnTo>
                    <a:lnTo>
                      <a:pt x="84" y="178"/>
                    </a:lnTo>
                    <a:close/>
                  </a:path>
                </a:pathLst>
              </a:custGeom>
              <a:solidFill>
                <a:srgbClr val="FF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1" name="Freeform 77"/>
              <p:cNvSpPr>
                <a:spLocks/>
              </p:cNvSpPr>
              <p:nvPr/>
            </p:nvSpPr>
            <p:spPr bwMode="auto">
              <a:xfrm>
                <a:off x="2917" y="1944"/>
                <a:ext cx="108" cy="166"/>
              </a:xfrm>
              <a:custGeom>
                <a:avLst/>
                <a:gdLst>
                  <a:gd name="T0" fmla="*/ 66 w 108"/>
                  <a:gd name="T1" fmla="*/ 2 h 166"/>
                  <a:gd name="T2" fmla="*/ 66 w 108"/>
                  <a:gd name="T3" fmla="*/ 2 h 166"/>
                  <a:gd name="T4" fmla="*/ 56 w 108"/>
                  <a:gd name="T5" fmla="*/ 0 h 166"/>
                  <a:gd name="T6" fmla="*/ 46 w 108"/>
                  <a:gd name="T7" fmla="*/ 4 h 166"/>
                  <a:gd name="T8" fmla="*/ 36 w 108"/>
                  <a:gd name="T9" fmla="*/ 10 h 166"/>
                  <a:gd name="T10" fmla="*/ 26 w 108"/>
                  <a:gd name="T11" fmla="*/ 18 h 166"/>
                  <a:gd name="T12" fmla="*/ 18 w 108"/>
                  <a:gd name="T13" fmla="*/ 28 h 166"/>
                  <a:gd name="T14" fmla="*/ 10 w 108"/>
                  <a:gd name="T15" fmla="*/ 42 h 166"/>
                  <a:gd name="T16" fmla="*/ 6 w 108"/>
                  <a:gd name="T17" fmla="*/ 58 h 166"/>
                  <a:gd name="T18" fmla="*/ 2 w 108"/>
                  <a:gd name="T19" fmla="*/ 74 h 166"/>
                  <a:gd name="T20" fmla="*/ 2 w 108"/>
                  <a:gd name="T21" fmla="*/ 74 h 166"/>
                  <a:gd name="T22" fmla="*/ 0 w 108"/>
                  <a:gd name="T23" fmla="*/ 98 h 166"/>
                  <a:gd name="T24" fmla="*/ 4 w 108"/>
                  <a:gd name="T25" fmla="*/ 122 h 166"/>
                  <a:gd name="T26" fmla="*/ 10 w 108"/>
                  <a:gd name="T27" fmla="*/ 142 h 166"/>
                  <a:gd name="T28" fmla="*/ 16 w 108"/>
                  <a:gd name="T29" fmla="*/ 150 h 166"/>
                  <a:gd name="T30" fmla="*/ 20 w 108"/>
                  <a:gd name="T31" fmla="*/ 158 h 166"/>
                  <a:gd name="T32" fmla="*/ 20 w 108"/>
                  <a:gd name="T33" fmla="*/ 158 h 166"/>
                  <a:gd name="T34" fmla="*/ 32 w 108"/>
                  <a:gd name="T35" fmla="*/ 156 h 166"/>
                  <a:gd name="T36" fmla="*/ 44 w 108"/>
                  <a:gd name="T37" fmla="*/ 156 h 166"/>
                  <a:gd name="T38" fmla="*/ 58 w 108"/>
                  <a:gd name="T39" fmla="*/ 160 h 166"/>
                  <a:gd name="T40" fmla="*/ 70 w 108"/>
                  <a:gd name="T41" fmla="*/ 166 h 166"/>
                  <a:gd name="T42" fmla="*/ 70 w 108"/>
                  <a:gd name="T43" fmla="*/ 166 h 166"/>
                  <a:gd name="T44" fmla="*/ 84 w 108"/>
                  <a:gd name="T45" fmla="*/ 156 h 166"/>
                  <a:gd name="T46" fmla="*/ 94 w 108"/>
                  <a:gd name="T47" fmla="*/ 140 h 166"/>
                  <a:gd name="T48" fmla="*/ 102 w 108"/>
                  <a:gd name="T49" fmla="*/ 122 h 166"/>
                  <a:gd name="T50" fmla="*/ 108 w 108"/>
                  <a:gd name="T51" fmla="*/ 100 h 166"/>
                  <a:gd name="T52" fmla="*/ 108 w 108"/>
                  <a:gd name="T53" fmla="*/ 100 h 166"/>
                  <a:gd name="T54" fmla="*/ 108 w 108"/>
                  <a:gd name="T55" fmla="*/ 82 h 166"/>
                  <a:gd name="T56" fmla="*/ 108 w 108"/>
                  <a:gd name="T57" fmla="*/ 66 h 166"/>
                  <a:gd name="T58" fmla="*/ 106 w 108"/>
                  <a:gd name="T59" fmla="*/ 50 h 166"/>
                  <a:gd name="T60" fmla="*/ 100 w 108"/>
                  <a:gd name="T61" fmla="*/ 36 h 166"/>
                  <a:gd name="T62" fmla="*/ 94 w 108"/>
                  <a:gd name="T63" fmla="*/ 24 h 166"/>
                  <a:gd name="T64" fmla="*/ 86 w 108"/>
                  <a:gd name="T65" fmla="*/ 14 h 166"/>
                  <a:gd name="T66" fmla="*/ 78 w 108"/>
                  <a:gd name="T67" fmla="*/ 6 h 166"/>
                  <a:gd name="T68" fmla="*/ 66 w 108"/>
                  <a:gd name="T69" fmla="*/ 2 h 166"/>
                  <a:gd name="T70" fmla="*/ 66 w 108"/>
                  <a:gd name="T71" fmla="*/ 2 h 16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08"/>
                  <a:gd name="T109" fmla="*/ 0 h 166"/>
                  <a:gd name="T110" fmla="*/ 108 w 108"/>
                  <a:gd name="T111" fmla="*/ 166 h 16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08" h="166">
                    <a:moveTo>
                      <a:pt x="66" y="2"/>
                    </a:moveTo>
                    <a:lnTo>
                      <a:pt x="66" y="2"/>
                    </a:lnTo>
                    <a:lnTo>
                      <a:pt x="56" y="0"/>
                    </a:lnTo>
                    <a:lnTo>
                      <a:pt x="46" y="4"/>
                    </a:lnTo>
                    <a:lnTo>
                      <a:pt x="36" y="10"/>
                    </a:lnTo>
                    <a:lnTo>
                      <a:pt x="26" y="18"/>
                    </a:lnTo>
                    <a:lnTo>
                      <a:pt x="18" y="28"/>
                    </a:lnTo>
                    <a:lnTo>
                      <a:pt x="10" y="42"/>
                    </a:lnTo>
                    <a:lnTo>
                      <a:pt x="6" y="58"/>
                    </a:lnTo>
                    <a:lnTo>
                      <a:pt x="2" y="74"/>
                    </a:lnTo>
                    <a:lnTo>
                      <a:pt x="0" y="98"/>
                    </a:lnTo>
                    <a:lnTo>
                      <a:pt x="4" y="122"/>
                    </a:lnTo>
                    <a:lnTo>
                      <a:pt x="10" y="142"/>
                    </a:lnTo>
                    <a:lnTo>
                      <a:pt x="16" y="150"/>
                    </a:lnTo>
                    <a:lnTo>
                      <a:pt x="20" y="158"/>
                    </a:lnTo>
                    <a:lnTo>
                      <a:pt x="32" y="156"/>
                    </a:lnTo>
                    <a:lnTo>
                      <a:pt x="44" y="156"/>
                    </a:lnTo>
                    <a:lnTo>
                      <a:pt x="58" y="160"/>
                    </a:lnTo>
                    <a:lnTo>
                      <a:pt x="70" y="166"/>
                    </a:lnTo>
                    <a:lnTo>
                      <a:pt x="84" y="156"/>
                    </a:lnTo>
                    <a:lnTo>
                      <a:pt x="94" y="140"/>
                    </a:lnTo>
                    <a:lnTo>
                      <a:pt x="102" y="122"/>
                    </a:lnTo>
                    <a:lnTo>
                      <a:pt x="108" y="100"/>
                    </a:lnTo>
                    <a:lnTo>
                      <a:pt x="108" y="82"/>
                    </a:lnTo>
                    <a:lnTo>
                      <a:pt x="108" y="66"/>
                    </a:lnTo>
                    <a:lnTo>
                      <a:pt x="106" y="50"/>
                    </a:lnTo>
                    <a:lnTo>
                      <a:pt x="100" y="36"/>
                    </a:lnTo>
                    <a:lnTo>
                      <a:pt x="94" y="24"/>
                    </a:lnTo>
                    <a:lnTo>
                      <a:pt x="86" y="14"/>
                    </a:lnTo>
                    <a:lnTo>
                      <a:pt x="78" y="6"/>
                    </a:lnTo>
                    <a:lnTo>
                      <a:pt x="66" y="2"/>
                    </a:lnTo>
                    <a:close/>
                  </a:path>
                </a:pathLst>
              </a:custGeom>
              <a:solidFill>
                <a:srgbClr val="FF7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2" name="Freeform 78"/>
              <p:cNvSpPr>
                <a:spLocks/>
              </p:cNvSpPr>
              <p:nvPr/>
            </p:nvSpPr>
            <p:spPr bwMode="auto">
              <a:xfrm>
                <a:off x="2925" y="1954"/>
                <a:ext cx="94" cy="152"/>
              </a:xfrm>
              <a:custGeom>
                <a:avLst/>
                <a:gdLst>
                  <a:gd name="T0" fmla="*/ 56 w 94"/>
                  <a:gd name="T1" fmla="*/ 0 h 152"/>
                  <a:gd name="T2" fmla="*/ 56 w 94"/>
                  <a:gd name="T3" fmla="*/ 0 h 152"/>
                  <a:gd name="T4" fmla="*/ 46 w 94"/>
                  <a:gd name="T5" fmla="*/ 0 h 152"/>
                  <a:gd name="T6" fmla="*/ 36 w 94"/>
                  <a:gd name="T7" fmla="*/ 4 h 152"/>
                  <a:gd name="T8" fmla="*/ 28 w 94"/>
                  <a:gd name="T9" fmla="*/ 10 h 152"/>
                  <a:gd name="T10" fmla="*/ 20 w 94"/>
                  <a:gd name="T11" fmla="*/ 18 h 152"/>
                  <a:gd name="T12" fmla="*/ 12 w 94"/>
                  <a:gd name="T13" fmla="*/ 30 h 152"/>
                  <a:gd name="T14" fmla="*/ 8 w 94"/>
                  <a:gd name="T15" fmla="*/ 42 h 152"/>
                  <a:gd name="T16" fmla="*/ 2 w 94"/>
                  <a:gd name="T17" fmla="*/ 56 h 152"/>
                  <a:gd name="T18" fmla="*/ 0 w 94"/>
                  <a:gd name="T19" fmla="*/ 72 h 152"/>
                  <a:gd name="T20" fmla="*/ 0 w 94"/>
                  <a:gd name="T21" fmla="*/ 72 h 152"/>
                  <a:gd name="T22" fmla="*/ 0 w 94"/>
                  <a:gd name="T23" fmla="*/ 94 h 152"/>
                  <a:gd name="T24" fmla="*/ 4 w 94"/>
                  <a:gd name="T25" fmla="*/ 116 h 152"/>
                  <a:gd name="T26" fmla="*/ 10 w 94"/>
                  <a:gd name="T27" fmla="*/ 134 h 152"/>
                  <a:gd name="T28" fmla="*/ 16 w 94"/>
                  <a:gd name="T29" fmla="*/ 140 h 152"/>
                  <a:gd name="T30" fmla="*/ 22 w 94"/>
                  <a:gd name="T31" fmla="*/ 146 h 152"/>
                  <a:gd name="T32" fmla="*/ 22 w 94"/>
                  <a:gd name="T33" fmla="*/ 146 h 152"/>
                  <a:gd name="T34" fmla="*/ 38 w 94"/>
                  <a:gd name="T35" fmla="*/ 146 h 152"/>
                  <a:gd name="T36" fmla="*/ 46 w 94"/>
                  <a:gd name="T37" fmla="*/ 148 h 152"/>
                  <a:gd name="T38" fmla="*/ 54 w 94"/>
                  <a:gd name="T39" fmla="*/ 152 h 152"/>
                  <a:gd name="T40" fmla="*/ 54 w 94"/>
                  <a:gd name="T41" fmla="*/ 152 h 152"/>
                  <a:gd name="T42" fmla="*/ 62 w 94"/>
                  <a:gd name="T43" fmla="*/ 148 h 152"/>
                  <a:gd name="T44" fmla="*/ 68 w 94"/>
                  <a:gd name="T45" fmla="*/ 142 h 152"/>
                  <a:gd name="T46" fmla="*/ 74 w 94"/>
                  <a:gd name="T47" fmla="*/ 134 h 152"/>
                  <a:gd name="T48" fmla="*/ 80 w 94"/>
                  <a:gd name="T49" fmla="*/ 126 h 152"/>
                  <a:gd name="T50" fmla="*/ 90 w 94"/>
                  <a:gd name="T51" fmla="*/ 106 h 152"/>
                  <a:gd name="T52" fmla="*/ 92 w 94"/>
                  <a:gd name="T53" fmla="*/ 94 h 152"/>
                  <a:gd name="T54" fmla="*/ 94 w 94"/>
                  <a:gd name="T55" fmla="*/ 82 h 152"/>
                  <a:gd name="T56" fmla="*/ 94 w 94"/>
                  <a:gd name="T57" fmla="*/ 82 h 152"/>
                  <a:gd name="T58" fmla="*/ 94 w 94"/>
                  <a:gd name="T59" fmla="*/ 68 h 152"/>
                  <a:gd name="T60" fmla="*/ 94 w 94"/>
                  <a:gd name="T61" fmla="*/ 52 h 152"/>
                  <a:gd name="T62" fmla="*/ 90 w 94"/>
                  <a:gd name="T63" fmla="*/ 38 h 152"/>
                  <a:gd name="T64" fmla="*/ 86 w 94"/>
                  <a:gd name="T65" fmla="*/ 26 h 152"/>
                  <a:gd name="T66" fmla="*/ 80 w 94"/>
                  <a:gd name="T67" fmla="*/ 16 h 152"/>
                  <a:gd name="T68" fmla="*/ 72 w 94"/>
                  <a:gd name="T69" fmla="*/ 8 h 152"/>
                  <a:gd name="T70" fmla="*/ 64 w 94"/>
                  <a:gd name="T71" fmla="*/ 2 h 152"/>
                  <a:gd name="T72" fmla="*/ 56 w 94"/>
                  <a:gd name="T73" fmla="*/ 0 h 152"/>
                  <a:gd name="T74" fmla="*/ 56 w 94"/>
                  <a:gd name="T75" fmla="*/ 0 h 152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94"/>
                  <a:gd name="T115" fmla="*/ 0 h 152"/>
                  <a:gd name="T116" fmla="*/ 94 w 94"/>
                  <a:gd name="T117" fmla="*/ 152 h 152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94" h="152">
                    <a:moveTo>
                      <a:pt x="56" y="0"/>
                    </a:moveTo>
                    <a:lnTo>
                      <a:pt x="56" y="0"/>
                    </a:lnTo>
                    <a:lnTo>
                      <a:pt x="46" y="0"/>
                    </a:lnTo>
                    <a:lnTo>
                      <a:pt x="36" y="4"/>
                    </a:lnTo>
                    <a:lnTo>
                      <a:pt x="28" y="10"/>
                    </a:lnTo>
                    <a:lnTo>
                      <a:pt x="20" y="18"/>
                    </a:lnTo>
                    <a:lnTo>
                      <a:pt x="12" y="30"/>
                    </a:lnTo>
                    <a:lnTo>
                      <a:pt x="8" y="42"/>
                    </a:lnTo>
                    <a:lnTo>
                      <a:pt x="2" y="56"/>
                    </a:lnTo>
                    <a:lnTo>
                      <a:pt x="0" y="72"/>
                    </a:lnTo>
                    <a:lnTo>
                      <a:pt x="0" y="94"/>
                    </a:lnTo>
                    <a:lnTo>
                      <a:pt x="4" y="116"/>
                    </a:lnTo>
                    <a:lnTo>
                      <a:pt x="10" y="134"/>
                    </a:lnTo>
                    <a:lnTo>
                      <a:pt x="16" y="140"/>
                    </a:lnTo>
                    <a:lnTo>
                      <a:pt x="22" y="146"/>
                    </a:lnTo>
                    <a:lnTo>
                      <a:pt x="38" y="146"/>
                    </a:lnTo>
                    <a:lnTo>
                      <a:pt x="46" y="148"/>
                    </a:lnTo>
                    <a:lnTo>
                      <a:pt x="54" y="152"/>
                    </a:lnTo>
                    <a:lnTo>
                      <a:pt x="62" y="148"/>
                    </a:lnTo>
                    <a:lnTo>
                      <a:pt x="68" y="142"/>
                    </a:lnTo>
                    <a:lnTo>
                      <a:pt x="74" y="134"/>
                    </a:lnTo>
                    <a:lnTo>
                      <a:pt x="80" y="126"/>
                    </a:lnTo>
                    <a:lnTo>
                      <a:pt x="90" y="106"/>
                    </a:lnTo>
                    <a:lnTo>
                      <a:pt x="92" y="94"/>
                    </a:lnTo>
                    <a:lnTo>
                      <a:pt x="94" y="82"/>
                    </a:lnTo>
                    <a:lnTo>
                      <a:pt x="94" y="68"/>
                    </a:lnTo>
                    <a:lnTo>
                      <a:pt x="94" y="52"/>
                    </a:lnTo>
                    <a:lnTo>
                      <a:pt x="90" y="38"/>
                    </a:lnTo>
                    <a:lnTo>
                      <a:pt x="86" y="26"/>
                    </a:lnTo>
                    <a:lnTo>
                      <a:pt x="80" y="16"/>
                    </a:lnTo>
                    <a:lnTo>
                      <a:pt x="72" y="8"/>
                    </a:lnTo>
                    <a:lnTo>
                      <a:pt x="64" y="2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3" name="Freeform 79"/>
              <p:cNvSpPr>
                <a:spLocks/>
              </p:cNvSpPr>
              <p:nvPr/>
            </p:nvSpPr>
            <p:spPr bwMode="auto">
              <a:xfrm>
                <a:off x="2925" y="1954"/>
                <a:ext cx="94" cy="92"/>
              </a:xfrm>
              <a:custGeom>
                <a:avLst/>
                <a:gdLst>
                  <a:gd name="T0" fmla="*/ 54 w 94"/>
                  <a:gd name="T1" fmla="*/ 14 h 92"/>
                  <a:gd name="T2" fmla="*/ 54 w 94"/>
                  <a:gd name="T3" fmla="*/ 14 h 92"/>
                  <a:gd name="T4" fmla="*/ 62 w 94"/>
                  <a:gd name="T5" fmla="*/ 16 h 92"/>
                  <a:gd name="T6" fmla="*/ 70 w 94"/>
                  <a:gd name="T7" fmla="*/ 22 h 92"/>
                  <a:gd name="T8" fmla="*/ 78 w 94"/>
                  <a:gd name="T9" fmla="*/ 30 h 92"/>
                  <a:gd name="T10" fmla="*/ 84 w 94"/>
                  <a:gd name="T11" fmla="*/ 38 h 92"/>
                  <a:gd name="T12" fmla="*/ 88 w 94"/>
                  <a:gd name="T13" fmla="*/ 50 h 92"/>
                  <a:gd name="T14" fmla="*/ 92 w 94"/>
                  <a:gd name="T15" fmla="*/ 64 h 92"/>
                  <a:gd name="T16" fmla="*/ 92 w 94"/>
                  <a:gd name="T17" fmla="*/ 78 h 92"/>
                  <a:gd name="T18" fmla="*/ 92 w 94"/>
                  <a:gd name="T19" fmla="*/ 92 h 92"/>
                  <a:gd name="T20" fmla="*/ 92 w 94"/>
                  <a:gd name="T21" fmla="*/ 92 h 92"/>
                  <a:gd name="T22" fmla="*/ 94 w 94"/>
                  <a:gd name="T23" fmla="*/ 82 h 92"/>
                  <a:gd name="T24" fmla="*/ 94 w 94"/>
                  <a:gd name="T25" fmla="*/ 82 h 92"/>
                  <a:gd name="T26" fmla="*/ 94 w 94"/>
                  <a:gd name="T27" fmla="*/ 68 h 92"/>
                  <a:gd name="T28" fmla="*/ 94 w 94"/>
                  <a:gd name="T29" fmla="*/ 52 h 92"/>
                  <a:gd name="T30" fmla="*/ 90 w 94"/>
                  <a:gd name="T31" fmla="*/ 38 h 92"/>
                  <a:gd name="T32" fmla="*/ 86 w 94"/>
                  <a:gd name="T33" fmla="*/ 26 h 92"/>
                  <a:gd name="T34" fmla="*/ 80 w 94"/>
                  <a:gd name="T35" fmla="*/ 16 h 92"/>
                  <a:gd name="T36" fmla="*/ 72 w 94"/>
                  <a:gd name="T37" fmla="*/ 8 h 92"/>
                  <a:gd name="T38" fmla="*/ 64 w 94"/>
                  <a:gd name="T39" fmla="*/ 2 h 92"/>
                  <a:gd name="T40" fmla="*/ 56 w 94"/>
                  <a:gd name="T41" fmla="*/ 0 h 92"/>
                  <a:gd name="T42" fmla="*/ 56 w 94"/>
                  <a:gd name="T43" fmla="*/ 0 h 92"/>
                  <a:gd name="T44" fmla="*/ 46 w 94"/>
                  <a:gd name="T45" fmla="*/ 0 h 92"/>
                  <a:gd name="T46" fmla="*/ 36 w 94"/>
                  <a:gd name="T47" fmla="*/ 4 h 92"/>
                  <a:gd name="T48" fmla="*/ 28 w 94"/>
                  <a:gd name="T49" fmla="*/ 10 h 92"/>
                  <a:gd name="T50" fmla="*/ 20 w 94"/>
                  <a:gd name="T51" fmla="*/ 18 h 92"/>
                  <a:gd name="T52" fmla="*/ 12 w 94"/>
                  <a:gd name="T53" fmla="*/ 30 h 92"/>
                  <a:gd name="T54" fmla="*/ 8 w 94"/>
                  <a:gd name="T55" fmla="*/ 42 h 92"/>
                  <a:gd name="T56" fmla="*/ 2 w 94"/>
                  <a:gd name="T57" fmla="*/ 56 h 92"/>
                  <a:gd name="T58" fmla="*/ 0 w 94"/>
                  <a:gd name="T59" fmla="*/ 72 h 92"/>
                  <a:gd name="T60" fmla="*/ 0 w 94"/>
                  <a:gd name="T61" fmla="*/ 72 h 92"/>
                  <a:gd name="T62" fmla="*/ 0 w 94"/>
                  <a:gd name="T63" fmla="*/ 76 h 92"/>
                  <a:gd name="T64" fmla="*/ 0 w 94"/>
                  <a:gd name="T65" fmla="*/ 76 h 92"/>
                  <a:gd name="T66" fmla="*/ 4 w 94"/>
                  <a:gd name="T67" fmla="*/ 62 h 92"/>
                  <a:gd name="T68" fmla="*/ 8 w 94"/>
                  <a:gd name="T69" fmla="*/ 50 h 92"/>
                  <a:gd name="T70" fmla="*/ 14 w 94"/>
                  <a:gd name="T71" fmla="*/ 38 h 92"/>
                  <a:gd name="T72" fmla="*/ 20 w 94"/>
                  <a:gd name="T73" fmla="*/ 30 h 92"/>
                  <a:gd name="T74" fmla="*/ 28 w 94"/>
                  <a:gd name="T75" fmla="*/ 22 h 92"/>
                  <a:gd name="T76" fmla="*/ 36 w 94"/>
                  <a:gd name="T77" fmla="*/ 16 h 92"/>
                  <a:gd name="T78" fmla="*/ 44 w 94"/>
                  <a:gd name="T79" fmla="*/ 14 h 92"/>
                  <a:gd name="T80" fmla="*/ 54 w 94"/>
                  <a:gd name="T81" fmla="*/ 14 h 92"/>
                  <a:gd name="T82" fmla="*/ 54 w 94"/>
                  <a:gd name="T83" fmla="*/ 14 h 92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94"/>
                  <a:gd name="T127" fmla="*/ 0 h 92"/>
                  <a:gd name="T128" fmla="*/ 94 w 94"/>
                  <a:gd name="T129" fmla="*/ 92 h 92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94" h="92">
                    <a:moveTo>
                      <a:pt x="54" y="14"/>
                    </a:moveTo>
                    <a:lnTo>
                      <a:pt x="54" y="14"/>
                    </a:lnTo>
                    <a:lnTo>
                      <a:pt x="62" y="16"/>
                    </a:lnTo>
                    <a:lnTo>
                      <a:pt x="70" y="22"/>
                    </a:lnTo>
                    <a:lnTo>
                      <a:pt x="78" y="30"/>
                    </a:lnTo>
                    <a:lnTo>
                      <a:pt x="84" y="38"/>
                    </a:lnTo>
                    <a:lnTo>
                      <a:pt x="88" y="50"/>
                    </a:lnTo>
                    <a:lnTo>
                      <a:pt x="92" y="64"/>
                    </a:lnTo>
                    <a:lnTo>
                      <a:pt x="92" y="78"/>
                    </a:lnTo>
                    <a:lnTo>
                      <a:pt x="92" y="92"/>
                    </a:lnTo>
                    <a:lnTo>
                      <a:pt x="94" y="82"/>
                    </a:lnTo>
                    <a:lnTo>
                      <a:pt x="94" y="68"/>
                    </a:lnTo>
                    <a:lnTo>
                      <a:pt x="94" y="52"/>
                    </a:lnTo>
                    <a:lnTo>
                      <a:pt x="90" y="38"/>
                    </a:lnTo>
                    <a:lnTo>
                      <a:pt x="86" y="26"/>
                    </a:lnTo>
                    <a:lnTo>
                      <a:pt x="80" y="16"/>
                    </a:lnTo>
                    <a:lnTo>
                      <a:pt x="72" y="8"/>
                    </a:lnTo>
                    <a:lnTo>
                      <a:pt x="64" y="2"/>
                    </a:lnTo>
                    <a:lnTo>
                      <a:pt x="56" y="0"/>
                    </a:lnTo>
                    <a:lnTo>
                      <a:pt x="46" y="0"/>
                    </a:lnTo>
                    <a:lnTo>
                      <a:pt x="36" y="4"/>
                    </a:lnTo>
                    <a:lnTo>
                      <a:pt x="28" y="10"/>
                    </a:lnTo>
                    <a:lnTo>
                      <a:pt x="20" y="18"/>
                    </a:lnTo>
                    <a:lnTo>
                      <a:pt x="12" y="30"/>
                    </a:lnTo>
                    <a:lnTo>
                      <a:pt x="8" y="42"/>
                    </a:lnTo>
                    <a:lnTo>
                      <a:pt x="2" y="56"/>
                    </a:lnTo>
                    <a:lnTo>
                      <a:pt x="0" y="72"/>
                    </a:lnTo>
                    <a:lnTo>
                      <a:pt x="0" y="76"/>
                    </a:lnTo>
                    <a:lnTo>
                      <a:pt x="4" y="62"/>
                    </a:lnTo>
                    <a:lnTo>
                      <a:pt x="8" y="50"/>
                    </a:lnTo>
                    <a:lnTo>
                      <a:pt x="14" y="38"/>
                    </a:lnTo>
                    <a:lnTo>
                      <a:pt x="20" y="30"/>
                    </a:lnTo>
                    <a:lnTo>
                      <a:pt x="28" y="22"/>
                    </a:lnTo>
                    <a:lnTo>
                      <a:pt x="36" y="16"/>
                    </a:lnTo>
                    <a:lnTo>
                      <a:pt x="44" y="14"/>
                    </a:lnTo>
                    <a:lnTo>
                      <a:pt x="54" y="14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4" name="Freeform 80"/>
              <p:cNvSpPr>
                <a:spLocks/>
              </p:cNvSpPr>
              <p:nvPr/>
            </p:nvSpPr>
            <p:spPr bwMode="auto">
              <a:xfrm>
                <a:off x="2939" y="1976"/>
                <a:ext cx="66" cy="96"/>
              </a:xfrm>
              <a:custGeom>
                <a:avLst/>
                <a:gdLst>
                  <a:gd name="T0" fmla="*/ 64 w 66"/>
                  <a:gd name="T1" fmla="*/ 54 h 96"/>
                  <a:gd name="T2" fmla="*/ 64 w 66"/>
                  <a:gd name="T3" fmla="*/ 54 h 96"/>
                  <a:gd name="T4" fmla="*/ 62 w 66"/>
                  <a:gd name="T5" fmla="*/ 64 h 96"/>
                  <a:gd name="T6" fmla="*/ 60 w 66"/>
                  <a:gd name="T7" fmla="*/ 72 h 96"/>
                  <a:gd name="T8" fmla="*/ 56 w 66"/>
                  <a:gd name="T9" fmla="*/ 80 h 96"/>
                  <a:gd name="T10" fmla="*/ 50 w 66"/>
                  <a:gd name="T11" fmla="*/ 86 h 96"/>
                  <a:gd name="T12" fmla="*/ 44 w 66"/>
                  <a:gd name="T13" fmla="*/ 90 h 96"/>
                  <a:gd name="T14" fmla="*/ 38 w 66"/>
                  <a:gd name="T15" fmla="*/ 94 h 96"/>
                  <a:gd name="T16" fmla="*/ 32 w 66"/>
                  <a:gd name="T17" fmla="*/ 96 h 96"/>
                  <a:gd name="T18" fmla="*/ 26 w 66"/>
                  <a:gd name="T19" fmla="*/ 96 h 96"/>
                  <a:gd name="T20" fmla="*/ 26 w 66"/>
                  <a:gd name="T21" fmla="*/ 96 h 96"/>
                  <a:gd name="T22" fmla="*/ 20 w 66"/>
                  <a:gd name="T23" fmla="*/ 94 h 96"/>
                  <a:gd name="T24" fmla="*/ 14 w 66"/>
                  <a:gd name="T25" fmla="*/ 90 h 96"/>
                  <a:gd name="T26" fmla="*/ 8 w 66"/>
                  <a:gd name="T27" fmla="*/ 84 h 96"/>
                  <a:gd name="T28" fmla="*/ 4 w 66"/>
                  <a:gd name="T29" fmla="*/ 78 h 96"/>
                  <a:gd name="T30" fmla="*/ 2 w 66"/>
                  <a:gd name="T31" fmla="*/ 70 h 96"/>
                  <a:gd name="T32" fmla="*/ 0 w 66"/>
                  <a:gd name="T33" fmla="*/ 62 h 96"/>
                  <a:gd name="T34" fmla="*/ 0 w 66"/>
                  <a:gd name="T35" fmla="*/ 52 h 96"/>
                  <a:gd name="T36" fmla="*/ 0 w 66"/>
                  <a:gd name="T37" fmla="*/ 42 h 96"/>
                  <a:gd name="T38" fmla="*/ 0 w 66"/>
                  <a:gd name="T39" fmla="*/ 42 h 96"/>
                  <a:gd name="T40" fmla="*/ 2 w 66"/>
                  <a:gd name="T41" fmla="*/ 34 h 96"/>
                  <a:gd name="T42" fmla="*/ 4 w 66"/>
                  <a:gd name="T43" fmla="*/ 24 h 96"/>
                  <a:gd name="T44" fmla="*/ 10 w 66"/>
                  <a:gd name="T45" fmla="*/ 18 h 96"/>
                  <a:gd name="T46" fmla="*/ 14 w 66"/>
                  <a:gd name="T47" fmla="*/ 10 h 96"/>
                  <a:gd name="T48" fmla="*/ 20 w 66"/>
                  <a:gd name="T49" fmla="*/ 6 h 96"/>
                  <a:gd name="T50" fmla="*/ 26 w 66"/>
                  <a:gd name="T51" fmla="*/ 2 h 96"/>
                  <a:gd name="T52" fmla="*/ 32 w 66"/>
                  <a:gd name="T53" fmla="*/ 0 h 96"/>
                  <a:gd name="T54" fmla="*/ 38 w 66"/>
                  <a:gd name="T55" fmla="*/ 0 h 96"/>
                  <a:gd name="T56" fmla="*/ 38 w 66"/>
                  <a:gd name="T57" fmla="*/ 0 h 96"/>
                  <a:gd name="T58" fmla="*/ 46 w 66"/>
                  <a:gd name="T59" fmla="*/ 2 h 96"/>
                  <a:gd name="T60" fmla="*/ 52 w 66"/>
                  <a:gd name="T61" fmla="*/ 6 h 96"/>
                  <a:gd name="T62" fmla="*/ 56 w 66"/>
                  <a:gd name="T63" fmla="*/ 12 h 96"/>
                  <a:gd name="T64" fmla="*/ 60 w 66"/>
                  <a:gd name="T65" fmla="*/ 18 h 96"/>
                  <a:gd name="T66" fmla="*/ 62 w 66"/>
                  <a:gd name="T67" fmla="*/ 26 h 96"/>
                  <a:gd name="T68" fmla="*/ 64 w 66"/>
                  <a:gd name="T69" fmla="*/ 34 h 96"/>
                  <a:gd name="T70" fmla="*/ 66 w 66"/>
                  <a:gd name="T71" fmla="*/ 44 h 96"/>
                  <a:gd name="T72" fmla="*/ 64 w 66"/>
                  <a:gd name="T73" fmla="*/ 54 h 96"/>
                  <a:gd name="T74" fmla="*/ 64 w 66"/>
                  <a:gd name="T75" fmla="*/ 54 h 9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66"/>
                  <a:gd name="T115" fmla="*/ 0 h 96"/>
                  <a:gd name="T116" fmla="*/ 66 w 66"/>
                  <a:gd name="T117" fmla="*/ 96 h 9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66" h="96">
                    <a:moveTo>
                      <a:pt x="64" y="54"/>
                    </a:moveTo>
                    <a:lnTo>
                      <a:pt x="64" y="54"/>
                    </a:lnTo>
                    <a:lnTo>
                      <a:pt x="62" y="64"/>
                    </a:lnTo>
                    <a:lnTo>
                      <a:pt x="60" y="72"/>
                    </a:lnTo>
                    <a:lnTo>
                      <a:pt x="56" y="80"/>
                    </a:lnTo>
                    <a:lnTo>
                      <a:pt x="50" y="86"/>
                    </a:lnTo>
                    <a:lnTo>
                      <a:pt x="44" y="90"/>
                    </a:lnTo>
                    <a:lnTo>
                      <a:pt x="38" y="94"/>
                    </a:lnTo>
                    <a:lnTo>
                      <a:pt x="32" y="96"/>
                    </a:lnTo>
                    <a:lnTo>
                      <a:pt x="26" y="96"/>
                    </a:lnTo>
                    <a:lnTo>
                      <a:pt x="20" y="94"/>
                    </a:lnTo>
                    <a:lnTo>
                      <a:pt x="14" y="90"/>
                    </a:lnTo>
                    <a:lnTo>
                      <a:pt x="8" y="84"/>
                    </a:lnTo>
                    <a:lnTo>
                      <a:pt x="4" y="78"/>
                    </a:lnTo>
                    <a:lnTo>
                      <a:pt x="2" y="70"/>
                    </a:lnTo>
                    <a:lnTo>
                      <a:pt x="0" y="62"/>
                    </a:lnTo>
                    <a:lnTo>
                      <a:pt x="0" y="52"/>
                    </a:lnTo>
                    <a:lnTo>
                      <a:pt x="0" y="42"/>
                    </a:lnTo>
                    <a:lnTo>
                      <a:pt x="2" y="34"/>
                    </a:lnTo>
                    <a:lnTo>
                      <a:pt x="4" y="24"/>
                    </a:lnTo>
                    <a:lnTo>
                      <a:pt x="10" y="18"/>
                    </a:lnTo>
                    <a:lnTo>
                      <a:pt x="14" y="10"/>
                    </a:lnTo>
                    <a:lnTo>
                      <a:pt x="20" y="6"/>
                    </a:lnTo>
                    <a:lnTo>
                      <a:pt x="26" y="2"/>
                    </a:lnTo>
                    <a:lnTo>
                      <a:pt x="32" y="0"/>
                    </a:lnTo>
                    <a:lnTo>
                      <a:pt x="38" y="0"/>
                    </a:lnTo>
                    <a:lnTo>
                      <a:pt x="46" y="2"/>
                    </a:lnTo>
                    <a:lnTo>
                      <a:pt x="52" y="6"/>
                    </a:lnTo>
                    <a:lnTo>
                      <a:pt x="56" y="12"/>
                    </a:lnTo>
                    <a:lnTo>
                      <a:pt x="60" y="18"/>
                    </a:lnTo>
                    <a:lnTo>
                      <a:pt x="62" y="26"/>
                    </a:lnTo>
                    <a:lnTo>
                      <a:pt x="64" y="34"/>
                    </a:lnTo>
                    <a:lnTo>
                      <a:pt x="66" y="44"/>
                    </a:lnTo>
                    <a:lnTo>
                      <a:pt x="64" y="54"/>
                    </a:lnTo>
                    <a:close/>
                  </a:path>
                </a:pathLst>
              </a:custGeom>
              <a:solidFill>
                <a:srgbClr val="1658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5" name="Freeform 81"/>
              <p:cNvSpPr>
                <a:spLocks/>
              </p:cNvSpPr>
              <p:nvPr/>
            </p:nvSpPr>
            <p:spPr bwMode="auto">
              <a:xfrm>
                <a:off x="2943" y="1984"/>
                <a:ext cx="56" cy="80"/>
              </a:xfrm>
              <a:custGeom>
                <a:avLst/>
                <a:gdLst>
                  <a:gd name="T0" fmla="*/ 56 w 56"/>
                  <a:gd name="T1" fmla="*/ 44 h 80"/>
                  <a:gd name="T2" fmla="*/ 56 w 56"/>
                  <a:gd name="T3" fmla="*/ 44 h 80"/>
                  <a:gd name="T4" fmla="*/ 52 w 56"/>
                  <a:gd name="T5" fmla="*/ 60 h 80"/>
                  <a:gd name="T6" fmla="*/ 44 w 56"/>
                  <a:gd name="T7" fmla="*/ 72 h 80"/>
                  <a:gd name="T8" fmla="*/ 38 w 56"/>
                  <a:gd name="T9" fmla="*/ 76 h 80"/>
                  <a:gd name="T10" fmla="*/ 34 w 56"/>
                  <a:gd name="T11" fmla="*/ 78 h 80"/>
                  <a:gd name="T12" fmla="*/ 28 w 56"/>
                  <a:gd name="T13" fmla="*/ 80 h 80"/>
                  <a:gd name="T14" fmla="*/ 22 w 56"/>
                  <a:gd name="T15" fmla="*/ 80 h 80"/>
                  <a:gd name="T16" fmla="*/ 22 w 56"/>
                  <a:gd name="T17" fmla="*/ 80 h 80"/>
                  <a:gd name="T18" fmla="*/ 18 w 56"/>
                  <a:gd name="T19" fmla="*/ 78 h 80"/>
                  <a:gd name="T20" fmla="*/ 12 w 56"/>
                  <a:gd name="T21" fmla="*/ 76 h 80"/>
                  <a:gd name="T22" fmla="*/ 8 w 56"/>
                  <a:gd name="T23" fmla="*/ 70 h 80"/>
                  <a:gd name="T24" fmla="*/ 4 w 56"/>
                  <a:gd name="T25" fmla="*/ 66 h 80"/>
                  <a:gd name="T26" fmla="*/ 0 w 56"/>
                  <a:gd name="T27" fmla="*/ 52 h 80"/>
                  <a:gd name="T28" fmla="*/ 0 w 56"/>
                  <a:gd name="T29" fmla="*/ 36 h 80"/>
                  <a:gd name="T30" fmla="*/ 0 w 56"/>
                  <a:gd name="T31" fmla="*/ 36 h 80"/>
                  <a:gd name="T32" fmla="*/ 6 w 56"/>
                  <a:gd name="T33" fmla="*/ 20 h 80"/>
                  <a:gd name="T34" fmla="*/ 12 w 56"/>
                  <a:gd name="T35" fmla="*/ 8 h 80"/>
                  <a:gd name="T36" fmla="*/ 18 w 56"/>
                  <a:gd name="T37" fmla="*/ 4 h 80"/>
                  <a:gd name="T38" fmla="*/ 22 w 56"/>
                  <a:gd name="T39" fmla="*/ 2 h 80"/>
                  <a:gd name="T40" fmla="*/ 28 w 56"/>
                  <a:gd name="T41" fmla="*/ 0 h 80"/>
                  <a:gd name="T42" fmla="*/ 34 w 56"/>
                  <a:gd name="T43" fmla="*/ 0 h 80"/>
                  <a:gd name="T44" fmla="*/ 34 w 56"/>
                  <a:gd name="T45" fmla="*/ 0 h 80"/>
                  <a:gd name="T46" fmla="*/ 40 w 56"/>
                  <a:gd name="T47" fmla="*/ 2 h 80"/>
                  <a:gd name="T48" fmla="*/ 44 w 56"/>
                  <a:gd name="T49" fmla="*/ 6 h 80"/>
                  <a:gd name="T50" fmla="*/ 48 w 56"/>
                  <a:gd name="T51" fmla="*/ 10 h 80"/>
                  <a:gd name="T52" fmla="*/ 52 w 56"/>
                  <a:gd name="T53" fmla="*/ 16 h 80"/>
                  <a:gd name="T54" fmla="*/ 56 w 56"/>
                  <a:gd name="T55" fmla="*/ 28 h 80"/>
                  <a:gd name="T56" fmla="*/ 56 w 56"/>
                  <a:gd name="T57" fmla="*/ 44 h 80"/>
                  <a:gd name="T58" fmla="*/ 56 w 56"/>
                  <a:gd name="T59" fmla="*/ 44 h 8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56"/>
                  <a:gd name="T91" fmla="*/ 0 h 80"/>
                  <a:gd name="T92" fmla="*/ 56 w 56"/>
                  <a:gd name="T93" fmla="*/ 80 h 80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56" h="80">
                    <a:moveTo>
                      <a:pt x="56" y="44"/>
                    </a:moveTo>
                    <a:lnTo>
                      <a:pt x="56" y="44"/>
                    </a:lnTo>
                    <a:lnTo>
                      <a:pt x="52" y="60"/>
                    </a:lnTo>
                    <a:lnTo>
                      <a:pt x="44" y="72"/>
                    </a:lnTo>
                    <a:lnTo>
                      <a:pt x="38" y="76"/>
                    </a:lnTo>
                    <a:lnTo>
                      <a:pt x="34" y="78"/>
                    </a:lnTo>
                    <a:lnTo>
                      <a:pt x="28" y="80"/>
                    </a:lnTo>
                    <a:lnTo>
                      <a:pt x="22" y="80"/>
                    </a:lnTo>
                    <a:lnTo>
                      <a:pt x="18" y="78"/>
                    </a:lnTo>
                    <a:lnTo>
                      <a:pt x="12" y="76"/>
                    </a:lnTo>
                    <a:lnTo>
                      <a:pt x="8" y="70"/>
                    </a:lnTo>
                    <a:lnTo>
                      <a:pt x="4" y="66"/>
                    </a:lnTo>
                    <a:lnTo>
                      <a:pt x="0" y="52"/>
                    </a:lnTo>
                    <a:lnTo>
                      <a:pt x="0" y="36"/>
                    </a:lnTo>
                    <a:lnTo>
                      <a:pt x="6" y="20"/>
                    </a:lnTo>
                    <a:lnTo>
                      <a:pt x="12" y="8"/>
                    </a:lnTo>
                    <a:lnTo>
                      <a:pt x="18" y="4"/>
                    </a:lnTo>
                    <a:lnTo>
                      <a:pt x="22" y="2"/>
                    </a:lnTo>
                    <a:lnTo>
                      <a:pt x="28" y="0"/>
                    </a:lnTo>
                    <a:lnTo>
                      <a:pt x="34" y="0"/>
                    </a:lnTo>
                    <a:lnTo>
                      <a:pt x="40" y="2"/>
                    </a:lnTo>
                    <a:lnTo>
                      <a:pt x="44" y="6"/>
                    </a:lnTo>
                    <a:lnTo>
                      <a:pt x="48" y="10"/>
                    </a:lnTo>
                    <a:lnTo>
                      <a:pt x="52" y="16"/>
                    </a:lnTo>
                    <a:lnTo>
                      <a:pt x="56" y="28"/>
                    </a:lnTo>
                    <a:lnTo>
                      <a:pt x="56" y="44"/>
                    </a:lnTo>
                    <a:close/>
                  </a:path>
                </a:pathLst>
              </a:custGeom>
              <a:solidFill>
                <a:srgbClr val="22A6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6" name="Freeform 82"/>
              <p:cNvSpPr>
                <a:spLocks/>
              </p:cNvSpPr>
              <p:nvPr/>
            </p:nvSpPr>
            <p:spPr bwMode="auto">
              <a:xfrm>
                <a:off x="2955" y="2002"/>
                <a:ext cx="32" cy="48"/>
              </a:xfrm>
              <a:custGeom>
                <a:avLst/>
                <a:gdLst>
                  <a:gd name="T0" fmla="*/ 32 w 32"/>
                  <a:gd name="T1" fmla="*/ 26 h 48"/>
                  <a:gd name="T2" fmla="*/ 32 w 32"/>
                  <a:gd name="T3" fmla="*/ 26 h 48"/>
                  <a:gd name="T4" fmla="*/ 30 w 32"/>
                  <a:gd name="T5" fmla="*/ 36 h 48"/>
                  <a:gd name="T6" fmla="*/ 26 w 32"/>
                  <a:gd name="T7" fmla="*/ 42 h 48"/>
                  <a:gd name="T8" fmla="*/ 20 w 32"/>
                  <a:gd name="T9" fmla="*/ 46 h 48"/>
                  <a:gd name="T10" fmla="*/ 12 w 32"/>
                  <a:gd name="T11" fmla="*/ 48 h 48"/>
                  <a:gd name="T12" fmla="*/ 12 w 32"/>
                  <a:gd name="T13" fmla="*/ 48 h 48"/>
                  <a:gd name="T14" fmla="*/ 6 w 32"/>
                  <a:gd name="T15" fmla="*/ 44 h 48"/>
                  <a:gd name="T16" fmla="*/ 2 w 32"/>
                  <a:gd name="T17" fmla="*/ 38 h 48"/>
                  <a:gd name="T18" fmla="*/ 0 w 32"/>
                  <a:gd name="T19" fmla="*/ 30 h 48"/>
                  <a:gd name="T20" fmla="*/ 0 w 32"/>
                  <a:gd name="T21" fmla="*/ 20 h 48"/>
                  <a:gd name="T22" fmla="*/ 0 w 32"/>
                  <a:gd name="T23" fmla="*/ 20 h 48"/>
                  <a:gd name="T24" fmla="*/ 2 w 32"/>
                  <a:gd name="T25" fmla="*/ 12 h 48"/>
                  <a:gd name="T26" fmla="*/ 6 w 32"/>
                  <a:gd name="T27" fmla="*/ 6 h 48"/>
                  <a:gd name="T28" fmla="*/ 12 w 32"/>
                  <a:gd name="T29" fmla="*/ 2 h 48"/>
                  <a:gd name="T30" fmla="*/ 20 w 32"/>
                  <a:gd name="T31" fmla="*/ 0 h 48"/>
                  <a:gd name="T32" fmla="*/ 20 w 32"/>
                  <a:gd name="T33" fmla="*/ 0 h 48"/>
                  <a:gd name="T34" fmla="*/ 26 w 32"/>
                  <a:gd name="T35" fmla="*/ 4 h 48"/>
                  <a:gd name="T36" fmla="*/ 30 w 32"/>
                  <a:gd name="T37" fmla="*/ 10 h 48"/>
                  <a:gd name="T38" fmla="*/ 32 w 32"/>
                  <a:gd name="T39" fmla="*/ 18 h 48"/>
                  <a:gd name="T40" fmla="*/ 32 w 32"/>
                  <a:gd name="T41" fmla="*/ 26 h 48"/>
                  <a:gd name="T42" fmla="*/ 32 w 32"/>
                  <a:gd name="T43" fmla="*/ 26 h 4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2"/>
                  <a:gd name="T67" fmla="*/ 0 h 48"/>
                  <a:gd name="T68" fmla="*/ 32 w 32"/>
                  <a:gd name="T69" fmla="*/ 48 h 4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2" h="48">
                    <a:moveTo>
                      <a:pt x="32" y="26"/>
                    </a:moveTo>
                    <a:lnTo>
                      <a:pt x="32" y="26"/>
                    </a:lnTo>
                    <a:lnTo>
                      <a:pt x="30" y="36"/>
                    </a:lnTo>
                    <a:lnTo>
                      <a:pt x="26" y="42"/>
                    </a:lnTo>
                    <a:lnTo>
                      <a:pt x="20" y="46"/>
                    </a:lnTo>
                    <a:lnTo>
                      <a:pt x="12" y="48"/>
                    </a:lnTo>
                    <a:lnTo>
                      <a:pt x="6" y="44"/>
                    </a:lnTo>
                    <a:lnTo>
                      <a:pt x="2" y="38"/>
                    </a:lnTo>
                    <a:lnTo>
                      <a:pt x="0" y="30"/>
                    </a:lnTo>
                    <a:lnTo>
                      <a:pt x="0" y="20"/>
                    </a:lnTo>
                    <a:lnTo>
                      <a:pt x="2" y="12"/>
                    </a:lnTo>
                    <a:lnTo>
                      <a:pt x="6" y="6"/>
                    </a:lnTo>
                    <a:lnTo>
                      <a:pt x="12" y="2"/>
                    </a:lnTo>
                    <a:lnTo>
                      <a:pt x="20" y="0"/>
                    </a:lnTo>
                    <a:lnTo>
                      <a:pt x="26" y="4"/>
                    </a:lnTo>
                    <a:lnTo>
                      <a:pt x="30" y="10"/>
                    </a:lnTo>
                    <a:lnTo>
                      <a:pt x="32" y="18"/>
                    </a:lnTo>
                    <a:lnTo>
                      <a:pt x="32" y="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7" name="Freeform 83"/>
              <p:cNvSpPr>
                <a:spLocks/>
              </p:cNvSpPr>
              <p:nvPr/>
            </p:nvSpPr>
            <p:spPr bwMode="auto">
              <a:xfrm>
                <a:off x="2959" y="2000"/>
                <a:ext cx="12" cy="18"/>
              </a:xfrm>
              <a:custGeom>
                <a:avLst/>
                <a:gdLst>
                  <a:gd name="T0" fmla="*/ 12 w 12"/>
                  <a:gd name="T1" fmla="*/ 8 h 18"/>
                  <a:gd name="T2" fmla="*/ 12 w 12"/>
                  <a:gd name="T3" fmla="*/ 8 h 18"/>
                  <a:gd name="T4" fmla="*/ 10 w 12"/>
                  <a:gd name="T5" fmla="*/ 16 h 18"/>
                  <a:gd name="T6" fmla="*/ 8 w 12"/>
                  <a:gd name="T7" fmla="*/ 18 h 18"/>
                  <a:gd name="T8" fmla="*/ 6 w 12"/>
                  <a:gd name="T9" fmla="*/ 18 h 18"/>
                  <a:gd name="T10" fmla="*/ 6 w 12"/>
                  <a:gd name="T11" fmla="*/ 18 h 18"/>
                  <a:gd name="T12" fmla="*/ 4 w 12"/>
                  <a:gd name="T13" fmla="*/ 16 h 18"/>
                  <a:gd name="T14" fmla="*/ 2 w 12"/>
                  <a:gd name="T15" fmla="*/ 14 h 18"/>
                  <a:gd name="T16" fmla="*/ 0 w 12"/>
                  <a:gd name="T17" fmla="*/ 8 h 18"/>
                  <a:gd name="T18" fmla="*/ 0 w 12"/>
                  <a:gd name="T19" fmla="*/ 8 h 18"/>
                  <a:gd name="T20" fmla="*/ 2 w 12"/>
                  <a:gd name="T21" fmla="*/ 2 h 18"/>
                  <a:gd name="T22" fmla="*/ 4 w 12"/>
                  <a:gd name="T23" fmla="*/ 0 h 18"/>
                  <a:gd name="T24" fmla="*/ 6 w 12"/>
                  <a:gd name="T25" fmla="*/ 0 h 18"/>
                  <a:gd name="T26" fmla="*/ 6 w 12"/>
                  <a:gd name="T27" fmla="*/ 0 h 18"/>
                  <a:gd name="T28" fmla="*/ 8 w 12"/>
                  <a:gd name="T29" fmla="*/ 0 h 18"/>
                  <a:gd name="T30" fmla="*/ 10 w 12"/>
                  <a:gd name="T31" fmla="*/ 2 h 18"/>
                  <a:gd name="T32" fmla="*/ 12 w 12"/>
                  <a:gd name="T33" fmla="*/ 8 h 18"/>
                  <a:gd name="T34" fmla="*/ 12 w 12"/>
                  <a:gd name="T35" fmla="*/ 8 h 1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2"/>
                  <a:gd name="T55" fmla="*/ 0 h 18"/>
                  <a:gd name="T56" fmla="*/ 12 w 12"/>
                  <a:gd name="T57" fmla="*/ 18 h 1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2" h="18">
                    <a:moveTo>
                      <a:pt x="12" y="8"/>
                    </a:moveTo>
                    <a:lnTo>
                      <a:pt x="12" y="8"/>
                    </a:lnTo>
                    <a:lnTo>
                      <a:pt x="10" y="16"/>
                    </a:lnTo>
                    <a:lnTo>
                      <a:pt x="8" y="18"/>
                    </a:lnTo>
                    <a:lnTo>
                      <a:pt x="6" y="18"/>
                    </a:lnTo>
                    <a:lnTo>
                      <a:pt x="4" y="16"/>
                    </a:lnTo>
                    <a:lnTo>
                      <a:pt x="2" y="14"/>
                    </a:lnTo>
                    <a:lnTo>
                      <a:pt x="0" y="8"/>
                    </a:lnTo>
                    <a:lnTo>
                      <a:pt x="2" y="2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0" y="2"/>
                    </a:lnTo>
                    <a:lnTo>
                      <a:pt x="12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8" name="Freeform 84"/>
              <p:cNvSpPr>
                <a:spLocks/>
              </p:cNvSpPr>
              <p:nvPr/>
            </p:nvSpPr>
            <p:spPr bwMode="auto">
              <a:xfrm>
                <a:off x="2977" y="2036"/>
                <a:ext cx="8" cy="10"/>
              </a:xfrm>
              <a:custGeom>
                <a:avLst/>
                <a:gdLst>
                  <a:gd name="T0" fmla="*/ 4 w 8"/>
                  <a:gd name="T1" fmla="*/ 0 h 10"/>
                  <a:gd name="T2" fmla="*/ 4 w 8"/>
                  <a:gd name="T3" fmla="*/ 0 h 10"/>
                  <a:gd name="T4" fmla="*/ 8 w 8"/>
                  <a:gd name="T5" fmla="*/ 0 h 10"/>
                  <a:gd name="T6" fmla="*/ 8 w 8"/>
                  <a:gd name="T7" fmla="*/ 4 h 10"/>
                  <a:gd name="T8" fmla="*/ 8 w 8"/>
                  <a:gd name="T9" fmla="*/ 4 h 10"/>
                  <a:gd name="T10" fmla="*/ 8 w 8"/>
                  <a:gd name="T11" fmla="*/ 8 h 10"/>
                  <a:gd name="T12" fmla="*/ 4 w 8"/>
                  <a:gd name="T13" fmla="*/ 10 h 10"/>
                  <a:gd name="T14" fmla="*/ 4 w 8"/>
                  <a:gd name="T15" fmla="*/ 10 h 10"/>
                  <a:gd name="T16" fmla="*/ 2 w 8"/>
                  <a:gd name="T17" fmla="*/ 8 h 10"/>
                  <a:gd name="T18" fmla="*/ 0 w 8"/>
                  <a:gd name="T19" fmla="*/ 6 h 10"/>
                  <a:gd name="T20" fmla="*/ 0 w 8"/>
                  <a:gd name="T21" fmla="*/ 6 h 10"/>
                  <a:gd name="T22" fmla="*/ 2 w 8"/>
                  <a:gd name="T23" fmla="*/ 2 h 10"/>
                  <a:gd name="T24" fmla="*/ 4 w 8"/>
                  <a:gd name="T25" fmla="*/ 0 h 10"/>
                  <a:gd name="T26" fmla="*/ 4 w 8"/>
                  <a:gd name="T27" fmla="*/ 0 h 1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8"/>
                  <a:gd name="T43" fmla="*/ 0 h 10"/>
                  <a:gd name="T44" fmla="*/ 8 w 8"/>
                  <a:gd name="T45" fmla="*/ 10 h 1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8" h="10">
                    <a:moveTo>
                      <a:pt x="4" y="0"/>
                    </a:moveTo>
                    <a:lnTo>
                      <a:pt x="4" y="0"/>
                    </a:lnTo>
                    <a:lnTo>
                      <a:pt x="8" y="0"/>
                    </a:lnTo>
                    <a:lnTo>
                      <a:pt x="8" y="4"/>
                    </a:lnTo>
                    <a:lnTo>
                      <a:pt x="8" y="8"/>
                    </a:lnTo>
                    <a:lnTo>
                      <a:pt x="4" y="10"/>
                    </a:lnTo>
                    <a:lnTo>
                      <a:pt x="2" y="8"/>
                    </a:lnTo>
                    <a:lnTo>
                      <a:pt x="0" y="6"/>
                    </a:lnTo>
                    <a:lnTo>
                      <a:pt x="2" y="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9" name="Freeform 85"/>
              <p:cNvSpPr>
                <a:spLocks/>
              </p:cNvSpPr>
              <p:nvPr/>
            </p:nvSpPr>
            <p:spPr bwMode="auto">
              <a:xfrm>
                <a:off x="2907" y="2062"/>
                <a:ext cx="114" cy="52"/>
              </a:xfrm>
              <a:custGeom>
                <a:avLst/>
                <a:gdLst>
                  <a:gd name="T0" fmla="*/ 114 w 114"/>
                  <a:gd name="T1" fmla="*/ 36 h 52"/>
                  <a:gd name="T2" fmla="*/ 114 w 114"/>
                  <a:gd name="T3" fmla="*/ 36 h 52"/>
                  <a:gd name="T4" fmla="*/ 114 w 114"/>
                  <a:gd name="T5" fmla="*/ 30 h 52"/>
                  <a:gd name="T6" fmla="*/ 108 w 114"/>
                  <a:gd name="T7" fmla="*/ 20 h 52"/>
                  <a:gd name="T8" fmla="*/ 102 w 114"/>
                  <a:gd name="T9" fmla="*/ 14 h 52"/>
                  <a:gd name="T10" fmla="*/ 94 w 114"/>
                  <a:gd name="T11" fmla="*/ 8 h 52"/>
                  <a:gd name="T12" fmla="*/ 86 w 114"/>
                  <a:gd name="T13" fmla="*/ 4 h 52"/>
                  <a:gd name="T14" fmla="*/ 74 w 114"/>
                  <a:gd name="T15" fmla="*/ 2 h 52"/>
                  <a:gd name="T16" fmla="*/ 74 w 114"/>
                  <a:gd name="T17" fmla="*/ 2 h 52"/>
                  <a:gd name="T18" fmla="*/ 42 w 114"/>
                  <a:gd name="T19" fmla="*/ 0 h 52"/>
                  <a:gd name="T20" fmla="*/ 34 w 114"/>
                  <a:gd name="T21" fmla="*/ 0 h 52"/>
                  <a:gd name="T22" fmla="*/ 26 w 114"/>
                  <a:gd name="T23" fmla="*/ 2 h 52"/>
                  <a:gd name="T24" fmla="*/ 26 w 114"/>
                  <a:gd name="T25" fmla="*/ 2 h 52"/>
                  <a:gd name="T26" fmla="*/ 16 w 114"/>
                  <a:gd name="T27" fmla="*/ 4 h 52"/>
                  <a:gd name="T28" fmla="*/ 8 w 114"/>
                  <a:gd name="T29" fmla="*/ 8 h 52"/>
                  <a:gd name="T30" fmla="*/ 0 w 114"/>
                  <a:gd name="T31" fmla="*/ 12 h 52"/>
                  <a:gd name="T32" fmla="*/ 0 w 114"/>
                  <a:gd name="T33" fmla="*/ 12 h 52"/>
                  <a:gd name="T34" fmla="*/ 2 w 114"/>
                  <a:gd name="T35" fmla="*/ 18 h 52"/>
                  <a:gd name="T36" fmla="*/ 10 w 114"/>
                  <a:gd name="T37" fmla="*/ 28 h 52"/>
                  <a:gd name="T38" fmla="*/ 16 w 114"/>
                  <a:gd name="T39" fmla="*/ 34 h 52"/>
                  <a:gd name="T40" fmla="*/ 22 w 114"/>
                  <a:gd name="T41" fmla="*/ 40 h 52"/>
                  <a:gd name="T42" fmla="*/ 30 w 114"/>
                  <a:gd name="T43" fmla="*/ 46 h 52"/>
                  <a:gd name="T44" fmla="*/ 40 w 114"/>
                  <a:gd name="T45" fmla="*/ 48 h 52"/>
                  <a:gd name="T46" fmla="*/ 40 w 114"/>
                  <a:gd name="T47" fmla="*/ 48 h 52"/>
                  <a:gd name="T48" fmla="*/ 68 w 114"/>
                  <a:gd name="T49" fmla="*/ 52 h 52"/>
                  <a:gd name="T50" fmla="*/ 78 w 114"/>
                  <a:gd name="T51" fmla="*/ 52 h 52"/>
                  <a:gd name="T52" fmla="*/ 88 w 114"/>
                  <a:gd name="T53" fmla="*/ 48 h 52"/>
                  <a:gd name="T54" fmla="*/ 88 w 114"/>
                  <a:gd name="T55" fmla="*/ 48 h 52"/>
                  <a:gd name="T56" fmla="*/ 106 w 114"/>
                  <a:gd name="T57" fmla="*/ 40 h 52"/>
                  <a:gd name="T58" fmla="*/ 114 w 114"/>
                  <a:gd name="T59" fmla="*/ 36 h 52"/>
                  <a:gd name="T60" fmla="*/ 114 w 114"/>
                  <a:gd name="T61" fmla="*/ 36 h 5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14"/>
                  <a:gd name="T94" fmla="*/ 0 h 52"/>
                  <a:gd name="T95" fmla="*/ 114 w 114"/>
                  <a:gd name="T96" fmla="*/ 52 h 5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14" h="52">
                    <a:moveTo>
                      <a:pt x="114" y="36"/>
                    </a:moveTo>
                    <a:lnTo>
                      <a:pt x="114" y="36"/>
                    </a:lnTo>
                    <a:lnTo>
                      <a:pt x="114" y="30"/>
                    </a:lnTo>
                    <a:lnTo>
                      <a:pt x="108" y="20"/>
                    </a:lnTo>
                    <a:lnTo>
                      <a:pt x="102" y="14"/>
                    </a:lnTo>
                    <a:lnTo>
                      <a:pt x="94" y="8"/>
                    </a:lnTo>
                    <a:lnTo>
                      <a:pt x="86" y="4"/>
                    </a:lnTo>
                    <a:lnTo>
                      <a:pt x="74" y="2"/>
                    </a:lnTo>
                    <a:lnTo>
                      <a:pt x="42" y="0"/>
                    </a:lnTo>
                    <a:lnTo>
                      <a:pt x="34" y="0"/>
                    </a:lnTo>
                    <a:lnTo>
                      <a:pt x="26" y="2"/>
                    </a:lnTo>
                    <a:lnTo>
                      <a:pt x="16" y="4"/>
                    </a:lnTo>
                    <a:lnTo>
                      <a:pt x="8" y="8"/>
                    </a:lnTo>
                    <a:lnTo>
                      <a:pt x="0" y="12"/>
                    </a:lnTo>
                    <a:lnTo>
                      <a:pt x="2" y="18"/>
                    </a:lnTo>
                    <a:lnTo>
                      <a:pt x="10" y="28"/>
                    </a:lnTo>
                    <a:lnTo>
                      <a:pt x="16" y="34"/>
                    </a:lnTo>
                    <a:lnTo>
                      <a:pt x="22" y="40"/>
                    </a:lnTo>
                    <a:lnTo>
                      <a:pt x="30" y="46"/>
                    </a:lnTo>
                    <a:lnTo>
                      <a:pt x="40" y="48"/>
                    </a:lnTo>
                    <a:lnTo>
                      <a:pt x="68" y="52"/>
                    </a:lnTo>
                    <a:lnTo>
                      <a:pt x="78" y="52"/>
                    </a:lnTo>
                    <a:lnTo>
                      <a:pt x="88" y="48"/>
                    </a:lnTo>
                    <a:lnTo>
                      <a:pt x="106" y="40"/>
                    </a:lnTo>
                    <a:lnTo>
                      <a:pt x="114" y="36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0" name="Freeform 86"/>
              <p:cNvSpPr>
                <a:spLocks/>
              </p:cNvSpPr>
              <p:nvPr/>
            </p:nvSpPr>
            <p:spPr bwMode="auto">
              <a:xfrm>
                <a:off x="2905" y="2058"/>
                <a:ext cx="124" cy="36"/>
              </a:xfrm>
              <a:custGeom>
                <a:avLst/>
                <a:gdLst>
                  <a:gd name="T0" fmla="*/ 0 w 124"/>
                  <a:gd name="T1" fmla="*/ 16 h 36"/>
                  <a:gd name="T2" fmla="*/ 0 w 124"/>
                  <a:gd name="T3" fmla="*/ 16 h 36"/>
                  <a:gd name="T4" fmla="*/ 14 w 124"/>
                  <a:gd name="T5" fmla="*/ 10 h 36"/>
                  <a:gd name="T6" fmla="*/ 28 w 124"/>
                  <a:gd name="T7" fmla="*/ 4 h 36"/>
                  <a:gd name="T8" fmla="*/ 44 w 124"/>
                  <a:gd name="T9" fmla="*/ 0 h 36"/>
                  <a:gd name="T10" fmla="*/ 64 w 124"/>
                  <a:gd name="T11" fmla="*/ 0 h 36"/>
                  <a:gd name="T12" fmla="*/ 74 w 124"/>
                  <a:gd name="T13" fmla="*/ 2 h 36"/>
                  <a:gd name="T14" fmla="*/ 84 w 124"/>
                  <a:gd name="T15" fmla="*/ 4 h 36"/>
                  <a:gd name="T16" fmla="*/ 94 w 124"/>
                  <a:gd name="T17" fmla="*/ 10 h 36"/>
                  <a:gd name="T18" fmla="*/ 104 w 124"/>
                  <a:gd name="T19" fmla="*/ 16 h 36"/>
                  <a:gd name="T20" fmla="*/ 114 w 124"/>
                  <a:gd name="T21" fmla="*/ 24 h 36"/>
                  <a:gd name="T22" fmla="*/ 124 w 124"/>
                  <a:gd name="T23" fmla="*/ 36 h 36"/>
                  <a:gd name="T24" fmla="*/ 124 w 124"/>
                  <a:gd name="T25" fmla="*/ 36 h 36"/>
                  <a:gd name="T26" fmla="*/ 118 w 124"/>
                  <a:gd name="T27" fmla="*/ 28 h 36"/>
                  <a:gd name="T28" fmla="*/ 108 w 124"/>
                  <a:gd name="T29" fmla="*/ 22 h 36"/>
                  <a:gd name="T30" fmla="*/ 96 w 124"/>
                  <a:gd name="T31" fmla="*/ 16 h 36"/>
                  <a:gd name="T32" fmla="*/ 78 w 124"/>
                  <a:gd name="T33" fmla="*/ 10 h 36"/>
                  <a:gd name="T34" fmla="*/ 58 w 124"/>
                  <a:gd name="T35" fmla="*/ 8 h 36"/>
                  <a:gd name="T36" fmla="*/ 32 w 124"/>
                  <a:gd name="T37" fmla="*/ 8 h 36"/>
                  <a:gd name="T38" fmla="*/ 16 w 124"/>
                  <a:gd name="T39" fmla="*/ 12 h 36"/>
                  <a:gd name="T40" fmla="*/ 0 w 124"/>
                  <a:gd name="T41" fmla="*/ 16 h 36"/>
                  <a:gd name="T42" fmla="*/ 0 w 124"/>
                  <a:gd name="T43" fmla="*/ 16 h 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24"/>
                  <a:gd name="T67" fmla="*/ 0 h 36"/>
                  <a:gd name="T68" fmla="*/ 124 w 124"/>
                  <a:gd name="T69" fmla="*/ 36 h 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24" h="36">
                    <a:moveTo>
                      <a:pt x="0" y="16"/>
                    </a:moveTo>
                    <a:lnTo>
                      <a:pt x="0" y="16"/>
                    </a:lnTo>
                    <a:lnTo>
                      <a:pt x="14" y="10"/>
                    </a:lnTo>
                    <a:lnTo>
                      <a:pt x="28" y="4"/>
                    </a:lnTo>
                    <a:lnTo>
                      <a:pt x="44" y="0"/>
                    </a:lnTo>
                    <a:lnTo>
                      <a:pt x="64" y="0"/>
                    </a:lnTo>
                    <a:lnTo>
                      <a:pt x="74" y="2"/>
                    </a:lnTo>
                    <a:lnTo>
                      <a:pt x="84" y="4"/>
                    </a:lnTo>
                    <a:lnTo>
                      <a:pt x="94" y="10"/>
                    </a:lnTo>
                    <a:lnTo>
                      <a:pt x="104" y="16"/>
                    </a:lnTo>
                    <a:lnTo>
                      <a:pt x="114" y="24"/>
                    </a:lnTo>
                    <a:lnTo>
                      <a:pt x="124" y="36"/>
                    </a:lnTo>
                    <a:lnTo>
                      <a:pt x="118" y="28"/>
                    </a:lnTo>
                    <a:lnTo>
                      <a:pt x="108" y="22"/>
                    </a:lnTo>
                    <a:lnTo>
                      <a:pt x="96" y="16"/>
                    </a:lnTo>
                    <a:lnTo>
                      <a:pt x="78" y="10"/>
                    </a:lnTo>
                    <a:lnTo>
                      <a:pt x="58" y="8"/>
                    </a:lnTo>
                    <a:lnTo>
                      <a:pt x="32" y="8"/>
                    </a:lnTo>
                    <a:lnTo>
                      <a:pt x="16" y="12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FFA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1" name="Freeform 87"/>
              <p:cNvSpPr>
                <a:spLocks/>
              </p:cNvSpPr>
              <p:nvPr/>
            </p:nvSpPr>
            <p:spPr bwMode="auto">
              <a:xfrm>
                <a:off x="2729" y="2104"/>
                <a:ext cx="58" cy="58"/>
              </a:xfrm>
              <a:custGeom>
                <a:avLst/>
                <a:gdLst>
                  <a:gd name="T0" fmla="*/ 0 w 58"/>
                  <a:gd name="T1" fmla="*/ 58 h 58"/>
                  <a:gd name="T2" fmla="*/ 0 w 58"/>
                  <a:gd name="T3" fmla="*/ 58 h 58"/>
                  <a:gd name="T4" fmla="*/ 2 w 58"/>
                  <a:gd name="T5" fmla="*/ 48 h 58"/>
                  <a:gd name="T6" fmla="*/ 4 w 58"/>
                  <a:gd name="T7" fmla="*/ 36 h 58"/>
                  <a:gd name="T8" fmla="*/ 8 w 58"/>
                  <a:gd name="T9" fmla="*/ 26 h 58"/>
                  <a:gd name="T10" fmla="*/ 14 w 58"/>
                  <a:gd name="T11" fmla="*/ 14 h 58"/>
                  <a:gd name="T12" fmla="*/ 18 w 58"/>
                  <a:gd name="T13" fmla="*/ 10 h 58"/>
                  <a:gd name="T14" fmla="*/ 24 w 58"/>
                  <a:gd name="T15" fmla="*/ 6 h 58"/>
                  <a:gd name="T16" fmla="*/ 32 w 58"/>
                  <a:gd name="T17" fmla="*/ 2 h 58"/>
                  <a:gd name="T18" fmla="*/ 38 w 58"/>
                  <a:gd name="T19" fmla="*/ 0 h 58"/>
                  <a:gd name="T20" fmla="*/ 48 w 58"/>
                  <a:gd name="T21" fmla="*/ 0 h 58"/>
                  <a:gd name="T22" fmla="*/ 58 w 58"/>
                  <a:gd name="T23" fmla="*/ 2 h 58"/>
                  <a:gd name="T24" fmla="*/ 58 w 58"/>
                  <a:gd name="T25" fmla="*/ 2 h 58"/>
                  <a:gd name="T26" fmla="*/ 42 w 58"/>
                  <a:gd name="T27" fmla="*/ 4 h 58"/>
                  <a:gd name="T28" fmla="*/ 30 w 58"/>
                  <a:gd name="T29" fmla="*/ 10 h 58"/>
                  <a:gd name="T30" fmla="*/ 22 w 58"/>
                  <a:gd name="T31" fmla="*/ 16 h 58"/>
                  <a:gd name="T32" fmla="*/ 14 w 58"/>
                  <a:gd name="T33" fmla="*/ 24 h 58"/>
                  <a:gd name="T34" fmla="*/ 10 w 58"/>
                  <a:gd name="T35" fmla="*/ 34 h 58"/>
                  <a:gd name="T36" fmla="*/ 6 w 58"/>
                  <a:gd name="T37" fmla="*/ 42 h 58"/>
                  <a:gd name="T38" fmla="*/ 0 w 58"/>
                  <a:gd name="T39" fmla="*/ 58 h 58"/>
                  <a:gd name="T40" fmla="*/ 0 w 58"/>
                  <a:gd name="T41" fmla="*/ 58 h 5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58"/>
                  <a:gd name="T64" fmla="*/ 0 h 58"/>
                  <a:gd name="T65" fmla="*/ 58 w 58"/>
                  <a:gd name="T66" fmla="*/ 58 h 58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58" h="58">
                    <a:moveTo>
                      <a:pt x="0" y="58"/>
                    </a:moveTo>
                    <a:lnTo>
                      <a:pt x="0" y="58"/>
                    </a:lnTo>
                    <a:lnTo>
                      <a:pt x="2" y="48"/>
                    </a:lnTo>
                    <a:lnTo>
                      <a:pt x="4" y="36"/>
                    </a:lnTo>
                    <a:lnTo>
                      <a:pt x="8" y="26"/>
                    </a:lnTo>
                    <a:lnTo>
                      <a:pt x="14" y="14"/>
                    </a:lnTo>
                    <a:lnTo>
                      <a:pt x="18" y="10"/>
                    </a:lnTo>
                    <a:lnTo>
                      <a:pt x="24" y="6"/>
                    </a:lnTo>
                    <a:lnTo>
                      <a:pt x="32" y="2"/>
                    </a:lnTo>
                    <a:lnTo>
                      <a:pt x="38" y="0"/>
                    </a:lnTo>
                    <a:lnTo>
                      <a:pt x="48" y="0"/>
                    </a:lnTo>
                    <a:lnTo>
                      <a:pt x="58" y="2"/>
                    </a:lnTo>
                    <a:lnTo>
                      <a:pt x="42" y="4"/>
                    </a:lnTo>
                    <a:lnTo>
                      <a:pt x="30" y="10"/>
                    </a:lnTo>
                    <a:lnTo>
                      <a:pt x="22" y="16"/>
                    </a:lnTo>
                    <a:lnTo>
                      <a:pt x="14" y="24"/>
                    </a:lnTo>
                    <a:lnTo>
                      <a:pt x="10" y="34"/>
                    </a:lnTo>
                    <a:lnTo>
                      <a:pt x="6" y="42"/>
                    </a:lnTo>
                    <a:lnTo>
                      <a:pt x="0" y="58"/>
                    </a:lnTo>
                    <a:close/>
                  </a:path>
                </a:pathLst>
              </a:custGeom>
              <a:solidFill>
                <a:srgbClr val="FFA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2" name="Freeform 88"/>
              <p:cNvSpPr>
                <a:spLocks/>
              </p:cNvSpPr>
              <p:nvPr/>
            </p:nvSpPr>
            <p:spPr bwMode="auto">
              <a:xfrm>
                <a:off x="2745" y="2108"/>
                <a:ext cx="284" cy="168"/>
              </a:xfrm>
              <a:custGeom>
                <a:avLst/>
                <a:gdLst>
                  <a:gd name="T0" fmla="*/ 182 w 284"/>
                  <a:gd name="T1" fmla="*/ 60 h 168"/>
                  <a:gd name="T2" fmla="*/ 164 w 284"/>
                  <a:gd name="T3" fmla="*/ 62 h 168"/>
                  <a:gd name="T4" fmla="*/ 110 w 284"/>
                  <a:gd name="T5" fmla="*/ 48 h 168"/>
                  <a:gd name="T6" fmla="*/ 104 w 284"/>
                  <a:gd name="T7" fmla="*/ 46 h 168"/>
                  <a:gd name="T8" fmla="*/ 82 w 284"/>
                  <a:gd name="T9" fmla="*/ 50 h 168"/>
                  <a:gd name="T10" fmla="*/ 70 w 284"/>
                  <a:gd name="T11" fmla="*/ 52 h 168"/>
                  <a:gd name="T12" fmla="*/ 60 w 284"/>
                  <a:gd name="T13" fmla="*/ 46 h 168"/>
                  <a:gd name="T14" fmla="*/ 48 w 284"/>
                  <a:gd name="T15" fmla="*/ 32 h 168"/>
                  <a:gd name="T16" fmla="*/ 32 w 284"/>
                  <a:gd name="T17" fmla="*/ 16 h 168"/>
                  <a:gd name="T18" fmla="*/ 16 w 284"/>
                  <a:gd name="T19" fmla="*/ 12 h 168"/>
                  <a:gd name="T20" fmla="*/ 8 w 284"/>
                  <a:gd name="T21" fmla="*/ 14 h 168"/>
                  <a:gd name="T22" fmla="*/ 0 w 284"/>
                  <a:gd name="T23" fmla="*/ 24 h 168"/>
                  <a:gd name="T24" fmla="*/ 0 w 284"/>
                  <a:gd name="T25" fmla="*/ 38 h 168"/>
                  <a:gd name="T26" fmla="*/ 4 w 284"/>
                  <a:gd name="T27" fmla="*/ 64 h 168"/>
                  <a:gd name="T28" fmla="*/ 8 w 284"/>
                  <a:gd name="T29" fmla="*/ 78 h 168"/>
                  <a:gd name="T30" fmla="*/ 26 w 284"/>
                  <a:gd name="T31" fmla="*/ 114 h 168"/>
                  <a:gd name="T32" fmla="*/ 56 w 284"/>
                  <a:gd name="T33" fmla="*/ 142 h 168"/>
                  <a:gd name="T34" fmla="*/ 94 w 284"/>
                  <a:gd name="T35" fmla="*/ 160 h 168"/>
                  <a:gd name="T36" fmla="*/ 138 w 284"/>
                  <a:gd name="T37" fmla="*/ 168 h 168"/>
                  <a:gd name="T38" fmla="*/ 162 w 284"/>
                  <a:gd name="T39" fmla="*/ 166 h 168"/>
                  <a:gd name="T40" fmla="*/ 206 w 284"/>
                  <a:gd name="T41" fmla="*/ 154 h 168"/>
                  <a:gd name="T42" fmla="*/ 242 w 284"/>
                  <a:gd name="T43" fmla="*/ 130 h 168"/>
                  <a:gd name="T44" fmla="*/ 268 w 284"/>
                  <a:gd name="T45" fmla="*/ 94 h 168"/>
                  <a:gd name="T46" fmla="*/ 278 w 284"/>
                  <a:gd name="T47" fmla="*/ 72 h 168"/>
                  <a:gd name="T48" fmla="*/ 284 w 284"/>
                  <a:gd name="T49" fmla="*/ 42 h 168"/>
                  <a:gd name="T50" fmla="*/ 280 w 284"/>
                  <a:gd name="T51" fmla="*/ 14 h 168"/>
                  <a:gd name="T52" fmla="*/ 276 w 284"/>
                  <a:gd name="T53" fmla="*/ 6 h 168"/>
                  <a:gd name="T54" fmla="*/ 266 w 284"/>
                  <a:gd name="T55" fmla="*/ 0 h 168"/>
                  <a:gd name="T56" fmla="*/ 254 w 284"/>
                  <a:gd name="T57" fmla="*/ 2 h 168"/>
                  <a:gd name="T58" fmla="*/ 234 w 284"/>
                  <a:gd name="T59" fmla="*/ 16 h 168"/>
                  <a:gd name="T60" fmla="*/ 194 w 284"/>
                  <a:gd name="T61" fmla="*/ 54 h 168"/>
                  <a:gd name="T62" fmla="*/ 184 w 284"/>
                  <a:gd name="T63" fmla="*/ 60 h 168"/>
                  <a:gd name="T64" fmla="*/ 182 w 284"/>
                  <a:gd name="T65" fmla="*/ 60 h 16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84"/>
                  <a:gd name="T100" fmla="*/ 0 h 168"/>
                  <a:gd name="T101" fmla="*/ 284 w 284"/>
                  <a:gd name="T102" fmla="*/ 168 h 16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84" h="168">
                    <a:moveTo>
                      <a:pt x="182" y="60"/>
                    </a:moveTo>
                    <a:lnTo>
                      <a:pt x="182" y="60"/>
                    </a:lnTo>
                    <a:lnTo>
                      <a:pt x="172" y="62"/>
                    </a:lnTo>
                    <a:lnTo>
                      <a:pt x="164" y="62"/>
                    </a:lnTo>
                    <a:lnTo>
                      <a:pt x="146" y="58"/>
                    </a:lnTo>
                    <a:lnTo>
                      <a:pt x="110" y="48"/>
                    </a:lnTo>
                    <a:lnTo>
                      <a:pt x="104" y="46"/>
                    </a:lnTo>
                    <a:lnTo>
                      <a:pt x="96" y="48"/>
                    </a:lnTo>
                    <a:lnTo>
                      <a:pt x="82" y="50"/>
                    </a:lnTo>
                    <a:lnTo>
                      <a:pt x="76" y="52"/>
                    </a:lnTo>
                    <a:lnTo>
                      <a:pt x="70" y="52"/>
                    </a:lnTo>
                    <a:lnTo>
                      <a:pt x="64" y="50"/>
                    </a:lnTo>
                    <a:lnTo>
                      <a:pt x="60" y="46"/>
                    </a:lnTo>
                    <a:lnTo>
                      <a:pt x="48" y="32"/>
                    </a:lnTo>
                    <a:lnTo>
                      <a:pt x="40" y="24"/>
                    </a:lnTo>
                    <a:lnTo>
                      <a:pt x="32" y="16"/>
                    </a:lnTo>
                    <a:lnTo>
                      <a:pt x="24" y="12"/>
                    </a:lnTo>
                    <a:lnTo>
                      <a:pt x="16" y="12"/>
                    </a:lnTo>
                    <a:lnTo>
                      <a:pt x="12" y="12"/>
                    </a:lnTo>
                    <a:lnTo>
                      <a:pt x="8" y="14"/>
                    </a:lnTo>
                    <a:lnTo>
                      <a:pt x="4" y="18"/>
                    </a:lnTo>
                    <a:lnTo>
                      <a:pt x="0" y="24"/>
                    </a:lnTo>
                    <a:lnTo>
                      <a:pt x="0" y="38"/>
                    </a:lnTo>
                    <a:lnTo>
                      <a:pt x="2" y="52"/>
                    </a:lnTo>
                    <a:lnTo>
                      <a:pt x="4" y="64"/>
                    </a:lnTo>
                    <a:lnTo>
                      <a:pt x="8" y="78"/>
                    </a:lnTo>
                    <a:lnTo>
                      <a:pt x="16" y="96"/>
                    </a:lnTo>
                    <a:lnTo>
                      <a:pt x="26" y="114"/>
                    </a:lnTo>
                    <a:lnTo>
                      <a:pt x="40" y="130"/>
                    </a:lnTo>
                    <a:lnTo>
                      <a:pt x="56" y="142"/>
                    </a:lnTo>
                    <a:lnTo>
                      <a:pt x="74" y="152"/>
                    </a:lnTo>
                    <a:lnTo>
                      <a:pt x="94" y="160"/>
                    </a:lnTo>
                    <a:lnTo>
                      <a:pt x="116" y="166"/>
                    </a:lnTo>
                    <a:lnTo>
                      <a:pt x="138" y="168"/>
                    </a:lnTo>
                    <a:lnTo>
                      <a:pt x="162" y="166"/>
                    </a:lnTo>
                    <a:lnTo>
                      <a:pt x="184" y="162"/>
                    </a:lnTo>
                    <a:lnTo>
                      <a:pt x="206" y="154"/>
                    </a:lnTo>
                    <a:lnTo>
                      <a:pt x="224" y="144"/>
                    </a:lnTo>
                    <a:lnTo>
                      <a:pt x="242" y="130"/>
                    </a:lnTo>
                    <a:lnTo>
                      <a:pt x="256" y="112"/>
                    </a:lnTo>
                    <a:lnTo>
                      <a:pt x="268" y="94"/>
                    </a:lnTo>
                    <a:lnTo>
                      <a:pt x="278" y="72"/>
                    </a:lnTo>
                    <a:lnTo>
                      <a:pt x="282" y="58"/>
                    </a:lnTo>
                    <a:lnTo>
                      <a:pt x="284" y="42"/>
                    </a:lnTo>
                    <a:lnTo>
                      <a:pt x="284" y="26"/>
                    </a:lnTo>
                    <a:lnTo>
                      <a:pt x="280" y="14"/>
                    </a:lnTo>
                    <a:lnTo>
                      <a:pt x="276" y="6"/>
                    </a:lnTo>
                    <a:lnTo>
                      <a:pt x="270" y="2"/>
                    </a:lnTo>
                    <a:lnTo>
                      <a:pt x="266" y="0"/>
                    </a:lnTo>
                    <a:lnTo>
                      <a:pt x="260" y="0"/>
                    </a:lnTo>
                    <a:lnTo>
                      <a:pt x="254" y="2"/>
                    </a:lnTo>
                    <a:lnTo>
                      <a:pt x="246" y="6"/>
                    </a:lnTo>
                    <a:lnTo>
                      <a:pt x="234" y="16"/>
                    </a:lnTo>
                    <a:lnTo>
                      <a:pt x="206" y="42"/>
                    </a:lnTo>
                    <a:lnTo>
                      <a:pt x="194" y="54"/>
                    </a:lnTo>
                    <a:lnTo>
                      <a:pt x="184" y="60"/>
                    </a:lnTo>
                    <a:lnTo>
                      <a:pt x="182" y="60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3" name="Freeform 89"/>
              <p:cNvSpPr>
                <a:spLocks/>
              </p:cNvSpPr>
              <p:nvPr/>
            </p:nvSpPr>
            <p:spPr bwMode="auto">
              <a:xfrm>
                <a:off x="2749" y="2118"/>
                <a:ext cx="274" cy="138"/>
              </a:xfrm>
              <a:custGeom>
                <a:avLst/>
                <a:gdLst>
                  <a:gd name="T0" fmla="*/ 182 w 274"/>
                  <a:gd name="T1" fmla="*/ 56 h 138"/>
                  <a:gd name="T2" fmla="*/ 162 w 274"/>
                  <a:gd name="T3" fmla="*/ 58 h 138"/>
                  <a:gd name="T4" fmla="*/ 144 w 274"/>
                  <a:gd name="T5" fmla="*/ 56 h 138"/>
                  <a:gd name="T6" fmla="*/ 112 w 274"/>
                  <a:gd name="T7" fmla="*/ 48 h 138"/>
                  <a:gd name="T8" fmla="*/ 96 w 274"/>
                  <a:gd name="T9" fmla="*/ 42 h 138"/>
                  <a:gd name="T10" fmla="*/ 90 w 274"/>
                  <a:gd name="T11" fmla="*/ 44 h 138"/>
                  <a:gd name="T12" fmla="*/ 70 w 274"/>
                  <a:gd name="T13" fmla="*/ 50 h 138"/>
                  <a:gd name="T14" fmla="*/ 60 w 274"/>
                  <a:gd name="T15" fmla="*/ 48 h 138"/>
                  <a:gd name="T16" fmla="*/ 50 w 274"/>
                  <a:gd name="T17" fmla="*/ 40 h 138"/>
                  <a:gd name="T18" fmla="*/ 34 w 274"/>
                  <a:gd name="T19" fmla="*/ 20 h 138"/>
                  <a:gd name="T20" fmla="*/ 20 w 274"/>
                  <a:gd name="T21" fmla="*/ 10 h 138"/>
                  <a:gd name="T22" fmla="*/ 10 w 274"/>
                  <a:gd name="T23" fmla="*/ 8 h 138"/>
                  <a:gd name="T24" fmla="*/ 4 w 274"/>
                  <a:gd name="T25" fmla="*/ 10 h 138"/>
                  <a:gd name="T26" fmla="*/ 0 w 274"/>
                  <a:gd name="T27" fmla="*/ 16 h 138"/>
                  <a:gd name="T28" fmla="*/ 0 w 274"/>
                  <a:gd name="T29" fmla="*/ 28 h 138"/>
                  <a:gd name="T30" fmla="*/ 8 w 274"/>
                  <a:gd name="T31" fmla="*/ 60 h 138"/>
                  <a:gd name="T32" fmla="*/ 22 w 274"/>
                  <a:gd name="T33" fmla="*/ 84 h 138"/>
                  <a:gd name="T34" fmla="*/ 44 w 274"/>
                  <a:gd name="T35" fmla="*/ 108 h 138"/>
                  <a:gd name="T36" fmla="*/ 60 w 274"/>
                  <a:gd name="T37" fmla="*/ 118 h 138"/>
                  <a:gd name="T38" fmla="*/ 96 w 274"/>
                  <a:gd name="T39" fmla="*/ 132 h 138"/>
                  <a:gd name="T40" fmla="*/ 136 w 274"/>
                  <a:gd name="T41" fmla="*/ 138 h 138"/>
                  <a:gd name="T42" fmla="*/ 174 w 274"/>
                  <a:gd name="T43" fmla="*/ 136 h 138"/>
                  <a:gd name="T44" fmla="*/ 206 w 274"/>
                  <a:gd name="T45" fmla="*/ 128 h 138"/>
                  <a:gd name="T46" fmla="*/ 220 w 274"/>
                  <a:gd name="T47" fmla="*/ 120 h 138"/>
                  <a:gd name="T48" fmla="*/ 244 w 274"/>
                  <a:gd name="T49" fmla="*/ 102 h 138"/>
                  <a:gd name="T50" fmla="*/ 260 w 274"/>
                  <a:gd name="T51" fmla="*/ 80 h 138"/>
                  <a:gd name="T52" fmla="*/ 270 w 274"/>
                  <a:gd name="T53" fmla="*/ 56 h 138"/>
                  <a:gd name="T54" fmla="*/ 274 w 274"/>
                  <a:gd name="T55" fmla="*/ 34 h 138"/>
                  <a:gd name="T56" fmla="*/ 272 w 274"/>
                  <a:gd name="T57" fmla="*/ 14 h 138"/>
                  <a:gd name="T58" fmla="*/ 266 w 274"/>
                  <a:gd name="T59" fmla="*/ 4 h 138"/>
                  <a:gd name="T60" fmla="*/ 252 w 274"/>
                  <a:gd name="T61" fmla="*/ 2 h 138"/>
                  <a:gd name="T62" fmla="*/ 244 w 274"/>
                  <a:gd name="T63" fmla="*/ 6 h 138"/>
                  <a:gd name="T64" fmla="*/ 216 w 274"/>
                  <a:gd name="T65" fmla="*/ 28 h 138"/>
                  <a:gd name="T66" fmla="*/ 196 w 274"/>
                  <a:gd name="T67" fmla="*/ 48 h 138"/>
                  <a:gd name="T68" fmla="*/ 184 w 274"/>
                  <a:gd name="T69" fmla="*/ 56 h 138"/>
                  <a:gd name="T70" fmla="*/ 182 w 274"/>
                  <a:gd name="T71" fmla="*/ 56 h 138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274"/>
                  <a:gd name="T109" fmla="*/ 0 h 138"/>
                  <a:gd name="T110" fmla="*/ 274 w 274"/>
                  <a:gd name="T111" fmla="*/ 138 h 138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274" h="138">
                    <a:moveTo>
                      <a:pt x="182" y="56"/>
                    </a:moveTo>
                    <a:lnTo>
                      <a:pt x="182" y="56"/>
                    </a:lnTo>
                    <a:lnTo>
                      <a:pt x="174" y="58"/>
                    </a:lnTo>
                    <a:lnTo>
                      <a:pt x="162" y="58"/>
                    </a:lnTo>
                    <a:lnTo>
                      <a:pt x="144" y="56"/>
                    </a:lnTo>
                    <a:lnTo>
                      <a:pt x="126" y="52"/>
                    </a:lnTo>
                    <a:lnTo>
                      <a:pt x="112" y="48"/>
                    </a:lnTo>
                    <a:lnTo>
                      <a:pt x="102" y="44"/>
                    </a:lnTo>
                    <a:lnTo>
                      <a:pt x="96" y="42"/>
                    </a:lnTo>
                    <a:lnTo>
                      <a:pt x="90" y="44"/>
                    </a:lnTo>
                    <a:lnTo>
                      <a:pt x="80" y="48"/>
                    </a:lnTo>
                    <a:lnTo>
                      <a:pt x="70" y="50"/>
                    </a:lnTo>
                    <a:lnTo>
                      <a:pt x="64" y="50"/>
                    </a:lnTo>
                    <a:lnTo>
                      <a:pt x="60" y="48"/>
                    </a:lnTo>
                    <a:lnTo>
                      <a:pt x="54" y="44"/>
                    </a:lnTo>
                    <a:lnTo>
                      <a:pt x="50" y="40"/>
                    </a:lnTo>
                    <a:lnTo>
                      <a:pt x="34" y="20"/>
                    </a:lnTo>
                    <a:lnTo>
                      <a:pt x="28" y="14"/>
                    </a:lnTo>
                    <a:lnTo>
                      <a:pt x="20" y="10"/>
                    </a:lnTo>
                    <a:lnTo>
                      <a:pt x="10" y="8"/>
                    </a:lnTo>
                    <a:lnTo>
                      <a:pt x="8" y="8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0" y="16"/>
                    </a:lnTo>
                    <a:lnTo>
                      <a:pt x="0" y="28"/>
                    </a:lnTo>
                    <a:lnTo>
                      <a:pt x="4" y="48"/>
                    </a:lnTo>
                    <a:lnTo>
                      <a:pt x="8" y="60"/>
                    </a:lnTo>
                    <a:lnTo>
                      <a:pt x="14" y="72"/>
                    </a:lnTo>
                    <a:lnTo>
                      <a:pt x="22" y="84"/>
                    </a:lnTo>
                    <a:lnTo>
                      <a:pt x="32" y="96"/>
                    </a:lnTo>
                    <a:lnTo>
                      <a:pt x="44" y="108"/>
                    </a:lnTo>
                    <a:lnTo>
                      <a:pt x="60" y="118"/>
                    </a:lnTo>
                    <a:lnTo>
                      <a:pt x="78" y="126"/>
                    </a:lnTo>
                    <a:lnTo>
                      <a:pt x="96" y="132"/>
                    </a:lnTo>
                    <a:lnTo>
                      <a:pt x="116" y="136"/>
                    </a:lnTo>
                    <a:lnTo>
                      <a:pt x="136" y="138"/>
                    </a:lnTo>
                    <a:lnTo>
                      <a:pt x="156" y="138"/>
                    </a:lnTo>
                    <a:lnTo>
                      <a:pt x="174" y="136"/>
                    </a:lnTo>
                    <a:lnTo>
                      <a:pt x="192" y="132"/>
                    </a:lnTo>
                    <a:lnTo>
                      <a:pt x="206" y="128"/>
                    </a:lnTo>
                    <a:lnTo>
                      <a:pt x="220" y="120"/>
                    </a:lnTo>
                    <a:lnTo>
                      <a:pt x="232" y="112"/>
                    </a:lnTo>
                    <a:lnTo>
                      <a:pt x="244" y="102"/>
                    </a:lnTo>
                    <a:lnTo>
                      <a:pt x="252" y="92"/>
                    </a:lnTo>
                    <a:lnTo>
                      <a:pt x="260" y="80"/>
                    </a:lnTo>
                    <a:lnTo>
                      <a:pt x="266" y="68"/>
                    </a:lnTo>
                    <a:lnTo>
                      <a:pt x="270" y="56"/>
                    </a:lnTo>
                    <a:lnTo>
                      <a:pt x="274" y="44"/>
                    </a:lnTo>
                    <a:lnTo>
                      <a:pt x="274" y="34"/>
                    </a:lnTo>
                    <a:lnTo>
                      <a:pt x="274" y="24"/>
                    </a:lnTo>
                    <a:lnTo>
                      <a:pt x="272" y="14"/>
                    </a:lnTo>
                    <a:lnTo>
                      <a:pt x="270" y="8"/>
                    </a:lnTo>
                    <a:lnTo>
                      <a:pt x="266" y="4"/>
                    </a:lnTo>
                    <a:lnTo>
                      <a:pt x="260" y="0"/>
                    </a:lnTo>
                    <a:lnTo>
                      <a:pt x="252" y="2"/>
                    </a:lnTo>
                    <a:lnTo>
                      <a:pt x="244" y="6"/>
                    </a:lnTo>
                    <a:lnTo>
                      <a:pt x="228" y="16"/>
                    </a:lnTo>
                    <a:lnTo>
                      <a:pt x="216" y="28"/>
                    </a:lnTo>
                    <a:lnTo>
                      <a:pt x="206" y="40"/>
                    </a:lnTo>
                    <a:lnTo>
                      <a:pt x="196" y="48"/>
                    </a:lnTo>
                    <a:lnTo>
                      <a:pt x="184" y="56"/>
                    </a:lnTo>
                    <a:lnTo>
                      <a:pt x="182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4" name="Freeform 90"/>
              <p:cNvSpPr>
                <a:spLocks/>
              </p:cNvSpPr>
              <p:nvPr/>
            </p:nvSpPr>
            <p:spPr bwMode="auto">
              <a:xfrm>
                <a:off x="2749" y="2118"/>
                <a:ext cx="274" cy="84"/>
              </a:xfrm>
              <a:custGeom>
                <a:avLst/>
                <a:gdLst>
                  <a:gd name="T0" fmla="*/ 0 w 274"/>
                  <a:gd name="T1" fmla="*/ 24 h 84"/>
                  <a:gd name="T2" fmla="*/ 0 w 274"/>
                  <a:gd name="T3" fmla="*/ 24 h 84"/>
                  <a:gd name="T4" fmla="*/ 10 w 274"/>
                  <a:gd name="T5" fmla="*/ 38 h 84"/>
                  <a:gd name="T6" fmla="*/ 26 w 274"/>
                  <a:gd name="T7" fmla="*/ 52 h 84"/>
                  <a:gd name="T8" fmla="*/ 36 w 274"/>
                  <a:gd name="T9" fmla="*/ 58 h 84"/>
                  <a:gd name="T10" fmla="*/ 48 w 274"/>
                  <a:gd name="T11" fmla="*/ 66 h 84"/>
                  <a:gd name="T12" fmla="*/ 62 w 274"/>
                  <a:gd name="T13" fmla="*/ 72 h 84"/>
                  <a:gd name="T14" fmla="*/ 80 w 274"/>
                  <a:gd name="T15" fmla="*/ 76 h 84"/>
                  <a:gd name="T16" fmla="*/ 80 w 274"/>
                  <a:gd name="T17" fmla="*/ 76 h 84"/>
                  <a:gd name="T18" fmla="*/ 106 w 274"/>
                  <a:gd name="T19" fmla="*/ 82 h 84"/>
                  <a:gd name="T20" fmla="*/ 132 w 274"/>
                  <a:gd name="T21" fmla="*/ 84 h 84"/>
                  <a:gd name="T22" fmla="*/ 158 w 274"/>
                  <a:gd name="T23" fmla="*/ 84 h 84"/>
                  <a:gd name="T24" fmla="*/ 182 w 274"/>
                  <a:gd name="T25" fmla="*/ 80 h 84"/>
                  <a:gd name="T26" fmla="*/ 204 w 274"/>
                  <a:gd name="T27" fmla="*/ 76 h 84"/>
                  <a:gd name="T28" fmla="*/ 224 w 274"/>
                  <a:gd name="T29" fmla="*/ 68 h 84"/>
                  <a:gd name="T30" fmla="*/ 242 w 274"/>
                  <a:gd name="T31" fmla="*/ 60 h 84"/>
                  <a:gd name="T32" fmla="*/ 256 w 274"/>
                  <a:gd name="T33" fmla="*/ 50 h 84"/>
                  <a:gd name="T34" fmla="*/ 256 w 274"/>
                  <a:gd name="T35" fmla="*/ 50 h 84"/>
                  <a:gd name="T36" fmla="*/ 274 w 274"/>
                  <a:gd name="T37" fmla="*/ 32 h 84"/>
                  <a:gd name="T38" fmla="*/ 274 w 274"/>
                  <a:gd name="T39" fmla="*/ 32 h 84"/>
                  <a:gd name="T40" fmla="*/ 274 w 274"/>
                  <a:gd name="T41" fmla="*/ 16 h 84"/>
                  <a:gd name="T42" fmla="*/ 272 w 274"/>
                  <a:gd name="T43" fmla="*/ 10 h 84"/>
                  <a:gd name="T44" fmla="*/ 268 w 274"/>
                  <a:gd name="T45" fmla="*/ 6 h 84"/>
                  <a:gd name="T46" fmla="*/ 264 w 274"/>
                  <a:gd name="T47" fmla="*/ 2 h 84"/>
                  <a:gd name="T48" fmla="*/ 258 w 274"/>
                  <a:gd name="T49" fmla="*/ 0 h 84"/>
                  <a:gd name="T50" fmla="*/ 250 w 274"/>
                  <a:gd name="T51" fmla="*/ 2 h 84"/>
                  <a:gd name="T52" fmla="*/ 244 w 274"/>
                  <a:gd name="T53" fmla="*/ 6 h 84"/>
                  <a:gd name="T54" fmla="*/ 244 w 274"/>
                  <a:gd name="T55" fmla="*/ 6 h 84"/>
                  <a:gd name="T56" fmla="*/ 228 w 274"/>
                  <a:gd name="T57" fmla="*/ 16 h 84"/>
                  <a:gd name="T58" fmla="*/ 216 w 274"/>
                  <a:gd name="T59" fmla="*/ 28 h 84"/>
                  <a:gd name="T60" fmla="*/ 206 w 274"/>
                  <a:gd name="T61" fmla="*/ 40 h 84"/>
                  <a:gd name="T62" fmla="*/ 196 w 274"/>
                  <a:gd name="T63" fmla="*/ 48 h 84"/>
                  <a:gd name="T64" fmla="*/ 196 w 274"/>
                  <a:gd name="T65" fmla="*/ 48 h 84"/>
                  <a:gd name="T66" fmla="*/ 184 w 274"/>
                  <a:gd name="T67" fmla="*/ 56 h 84"/>
                  <a:gd name="T68" fmla="*/ 182 w 274"/>
                  <a:gd name="T69" fmla="*/ 56 h 84"/>
                  <a:gd name="T70" fmla="*/ 182 w 274"/>
                  <a:gd name="T71" fmla="*/ 56 h 84"/>
                  <a:gd name="T72" fmla="*/ 174 w 274"/>
                  <a:gd name="T73" fmla="*/ 58 h 84"/>
                  <a:gd name="T74" fmla="*/ 162 w 274"/>
                  <a:gd name="T75" fmla="*/ 58 h 84"/>
                  <a:gd name="T76" fmla="*/ 144 w 274"/>
                  <a:gd name="T77" fmla="*/ 56 h 84"/>
                  <a:gd name="T78" fmla="*/ 144 w 274"/>
                  <a:gd name="T79" fmla="*/ 56 h 84"/>
                  <a:gd name="T80" fmla="*/ 126 w 274"/>
                  <a:gd name="T81" fmla="*/ 52 h 84"/>
                  <a:gd name="T82" fmla="*/ 112 w 274"/>
                  <a:gd name="T83" fmla="*/ 48 h 84"/>
                  <a:gd name="T84" fmla="*/ 102 w 274"/>
                  <a:gd name="T85" fmla="*/ 44 h 84"/>
                  <a:gd name="T86" fmla="*/ 96 w 274"/>
                  <a:gd name="T87" fmla="*/ 42 h 84"/>
                  <a:gd name="T88" fmla="*/ 90 w 274"/>
                  <a:gd name="T89" fmla="*/ 44 h 84"/>
                  <a:gd name="T90" fmla="*/ 90 w 274"/>
                  <a:gd name="T91" fmla="*/ 44 h 84"/>
                  <a:gd name="T92" fmla="*/ 80 w 274"/>
                  <a:gd name="T93" fmla="*/ 48 h 84"/>
                  <a:gd name="T94" fmla="*/ 70 w 274"/>
                  <a:gd name="T95" fmla="*/ 50 h 84"/>
                  <a:gd name="T96" fmla="*/ 64 w 274"/>
                  <a:gd name="T97" fmla="*/ 50 h 84"/>
                  <a:gd name="T98" fmla="*/ 60 w 274"/>
                  <a:gd name="T99" fmla="*/ 48 h 84"/>
                  <a:gd name="T100" fmla="*/ 54 w 274"/>
                  <a:gd name="T101" fmla="*/ 44 h 84"/>
                  <a:gd name="T102" fmla="*/ 50 w 274"/>
                  <a:gd name="T103" fmla="*/ 40 h 84"/>
                  <a:gd name="T104" fmla="*/ 50 w 274"/>
                  <a:gd name="T105" fmla="*/ 40 h 84"/>
                  <a:gd name="T106" fmla="*/ 34 w 274"/>
                  <a:gd name="T107" fmla="*/ 20 h 84"/>
                  <a:gd name="T108" fmla="*/ 28 w 274"/>
                  <a:gd name="T109" fmla="*/ 14 h 84"/>
                  <a:gd name="T110" fmla="*/ 20 w 274"/>
                  <a:gd name="T111" fmla="*/ 10 h 84"/>
                  <a:gd name="T112" fmla="*/ 20 w 274"/>
                  <a:gd name="T113" fmla="*/ 10 h 84"/>
                  <a:gd name="T114" fmla="*/ 12 w 274"/>
                  <a:gd name="T115" fmla="*/ 8 h 84"/>
                  <a:gd name="T116" fmla="*/ 4 w 274"/>
                  <a:gd name="T117" fmla="*/ 10 h 84"/>
                  <a:gd name="T118" fmla="*/ 0 w 274"/>
                  <a:gd name="T119" fmla="*/ 14 h 84"/>
                  <a:gd name="T120" fmla="*/ 0 w 274"/>
                  <a:gd name="T121" fmla="*/ 24 h 84"/>
                  <a:gd name="T122" fmla="*/ 0 w 274"/>
                  <a:gd name="T123" fmla="*/ 24 h 84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274"/>
                  <a:gd name="T187" fmla="*/ 0 h 84"/>
                  <a:gd name="T188" fmla="*/ 274 w 274"/>
                  <a:gd name="T189" fmla="*/ 84 h 84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274" h="84">
                    <a:moveTo>
                      <a:pt x="0" y="24"/>
                    </a:moveTo>
                    <a:lnTo>
                      <a:pt x="0" y="24"/>
                    </a:lnTo>
                    <a:lnTo>
                      <a:pt x="10" y="38"/>
                    </a:lnTo>
                    <a:lnTo>
                      <a:pt x="26" y="52"/>
                    </a:lnTo>
                    <a:lnTo>
                      <a:pt x="36" y="58"/>
                    </a:lnTo>
                    <a:lnTo>
                      <a:pt x="48" y="66"/>
                    </a:lnTo>
                    <a:lnTo>
                      <a:pt x="62" y="72"/>
                    </a:lnTo>
                    <a:lnTo>
                      <a:pt x="80" y="76"/>
                    </a:lnTo>
                    <a:lnTo>
                      <a:pt x="106" y="82"/>
                    </a:lnTo>
                    <a:lnTo>
                      <a:pt x="132" y="84"/>
                    </a:lnTo>
                    <a:lnTo>
                      <a:pt x="158" y="84"/>
                    </a:lnTo>
                    <a:lnTo>
                      <a:pt x="182" y="80"/>
                    </a:lnTo>
                    <a:lnTo>
                      <a:pt x="204" y="76"/>
                    </a:lnTo>
                    <a:lnTo>
                      <a:pt x="224" y="68"/>
                    </a:lnTo>
                    <a:lnTo>
                      <a:pt x="242" y="60"/>
                    </a:lnTo>
                    <a:lnTo>
                      <a:pt x="256" y="50"/>
                    </a:lnTo>
                    <a:lnTo>
                      <a:pt x="274" y="32"/>
                    </a:lnTo>
                    <a:lnTo>
                      <a:pt x="274" y="16"/>
                    </a:lnTo>
                    <a:lnTo>
                      <a:pt x="272" y="10"/>
                    </a:lnTo>
                    <a:lnTo>
                      <a:pt x="268" y="6"/>
                    </a:lnTo>
                    <a:lnTo>
                      <a:pt x="264" y="2"/>
                    </a:lnTo>
                    <a:lnTo>
                      <a:pt x="258" y="0"/>
                    </a:lnTo>
                    <a:lnTo>
                      <a:pt x="250" y="2"/>
                    </a:lnTo>
                    <a:lnTo>
                      <a:pt x="244" y="6"/>
                    </a:lnTo>
                    <a:lnTo>
                      <a:pt x="228" y="16"/>
                    </a:lnTo>
                    <a:lnTo>
                      <a:pt x="216" y="28"/>
                    </a:lnTo>
                    <a:lnTo>
                      <a:pt x="206" y="40"/>
                    </a:lnTo>
                    <a:lnTo>
                      <a:pt x="196" y="48"/>
                    </a:lnTo>
                    <a:lnTo>
                      <a:pt x="184" y="56"/>
                    </a:lnTo>
                    <a:lnTo>
                      <a:pt x="182" y="56"/>
                    </a:lnTo>
                    <a:lnTo>
                      <a:pt x="174" y="58"/>
                    </a:lnTo>
                    <a:lnTo>
                      <a:pt x="162" y="58"/>
                    </a:lnTo>
                    <a:lnTo>
                      <a:pt x="144" y="56"/>
                    </a:lnTo>
                    <a:lnTo>
                      <a:pt x="126" y="52"/>
                    </a:lnTo>
                    <a:lnTo>
                      <a:pt x="112" y="48"/>
                    </a:lnTo>
                    <a:lnTo>
                      <a:pt x="102" y="44"/>
                    </a:lnTo>
                    <a:lnTo>
                      <a:pt x="96" y="42"/>
                    </a:lnTo>
                    <a:lnTo>
                      <a:pt x="90" y="44"/>
                    </a:lnTo>
                    <a:lnTo>
                      <a:pt x="80" y="48"/>
                    </a:lnTo>
                    <a:lnTo>
                      <a:pt x="70" y="50"/>
                    </a:lnTo>
                    <a:lnTo>
                      <a:pt x="64" y="50"/>
                    </a:lnTo>
                    <a:lnTo>
                      <a:pt x="60" y="48"/>
                    </a:lnTo>
                    <a:lnTo>
                      <a:pt x="54" y="44"/>
                    </a:lnTo>
                    <a:lnTo>
                      <a:pt x="50" y="40"/>
                    </a:lnTo>
                    <a:lnTo>
                      <a:pt x="34" y="20"/>
                    </a:lnTo>
                    <a:lnTo>
                      <a:pt x="28" y="14"/>
                    </a:lnTo>
                    <a:lnTo>
                      <a:pt x="20" y="10"/>
                    </a:lnTo>
                    <a:lnTo>
                      <a:pt x="12" y="8"/>
                    </a:lnTo>
                    <a:lnTo>
                      <a:pt x="4" y="10"/>
                    </a:lnTo>
                    <a:lnTo>
                      <a:pt x="0" y="1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5" name="Freeform 91"/>
              <p:cNvSpPr>
                <a:spLocks/>
              </p:cNvSpPr>
              <p:nvPr/>
            </p:nvSpPr>
            <p:spPr bwMode="auto">
              <a:xfrm>
                <a:off x="2841" y="2208"/>
                <a:ext cx="92" cy="44"/>
              </a:xfrm>
              <a:custGeom>
                <a:avLst/>
                <a:gdLst>
                  <a:gd name="T0" fmla="*/ 6 w 92"/>
                  <a:gd name="T1" fmla="*/ 8 h 44"/>
                  <a:gd name="T2" fmla="*/ 6 w 92"/>
                  <a:gd name="T3" fmla="*/ 8 h 44"/>
                  <a:gd name="T4" fmla="*/ 14 w 92"/>
                  <a:gd name="T5" fmla="*/ 4 h 44"/>
                  <a:gd name="T6" fmla="*/ 18 w 92"/>
                  <a:gd name="T7" fmla="*/ 2 h 44"/>
                  <a:gd name="T8" fmla="*/ 24 w 92"/>
                  <a:gd name="T9" fmla="*/ 2 h 44"/>
                  <a:gd name="T10" fmla="*/ 24 w 92"/>
                  <a:gd name="T11" fmla="*/ 2 h 44"/>
                  <a:gd name="T12" fmla="*/ 38 w 92"/>
                  <a:gd name="T13" fmla="*/ 6 h 44"/>
                  <a:gd name="T14" fmla="*/ 44 w 92"/>
                  <a:gd name="T15" fmla="*/ 6 h 44"/>
                  <a:gd name="T16" fmla="*/ 44 w 92"/>
                  <a:gd name="T17" fmla="*/ 6 h 44"/>
                  <a:gd name="T18" fmla="*/ 46 w 92"/>
                  <a:gd name="T19" fmla="*/ 4 h 44"/>
                  <a:gd name="T20" fmla="*/ 52 w 92"/>
                  <a:gd name="T21" fmla="*/ 2 h 44"/>
                  <a:gd name="T22" fmla="*/ 64 w 92"/>
                  <a:gd name="T23" fmla="*/ 0 h 44"/>
                  <a:gd name="T24" fmla="*/ 78 w 92"/>
                  <a:gd name="T25" fmla="*/ 2 h 44"/>
                  <a:gd name="T26" fmla="*/ 78 w 92"/>
                  <a:gd name="T27" fmla="*/ 2 h 44"/>
                  <a:gd name="T28" fmla="*/ 84 w 92"/>
                  <a:gd name="T29" fmla="*/ 4 h 44"/>
                  <a:gd name="T30" fmla="*/ 88 w 92"/>
                  <a:gd name="T31" fmla="*/ 6 h 44"/>
                  <a:gd name="T32" fmla="*/ 90 w 92"/>
                  <a:gd name="T33" fmla="*/ 10 h 44"/>
                  <a:gd name="T34" fmla="*/ 92 w 92"/>
                  <a:gd name="T35" fmla="*/ 16 h 44"/>
                  <a:gd name="T36" fmla="*/ 90 w 92"/>
                  <a:gd name="T37" fmla="*/ 18 h 44"/>
                  <a:gd name="T38" fmla="*/ 86 w 92"/>
                  <a:gd name="T39" fmla="*/ 22 h 44"/>
                  <a:gd name="T40" fmla="*/ 84 w 92"/>
                  <a:gd name="T41" fmla="*/ 26 h 44"/>
                  <a:gd name="T42" fmla="*/ 80 w 92"/>
                  <a:gd name="T43" fmla="*/ 30 h 44"/>
                  <a:gd name="T44" fmla="*/ 80 w 92"/>
                  <a:gd name="T45" fmla="*/ 30 h 44"/>
                  <a:gd name="T46" fmla="*/ 70 w 92"/>
                  <a:gd name="T47" fmla="*/ 38 h 44"/>
                  <a:gd name="T48" fmla="*/ 60 w 92"/>
                  <a:gd name="T49" fmla="*/ 42 h 44"/>
                  <a:gd name="T50" fmla="*/ 50 w 92"/>
                  <a:gd name="T51" fmla="*/ 44 h 44"/>
                  <a:gd name="T52" fmla="*/ 40 w 92"/>
                  <a:gd name="T53" fmla="*/ 44 h 44"/>
                  <a:gd name="T54" fmla="*/ 32 w 92"/>
                  <a:gd name="T55" fmla="*/ 40 h 44"/>
                  <a:gd name="T56" fmla="*/ 22 w 92"/>
                  <a:gd name="T57" fmla="*/ 34 h 44"/>
                  <a:gd name="T58" fmla="*/ 14 w 92"/>
                  <a:gd name="T59" fmla="*/ 28 h 44"/>
                  <a:gd name="T60" fmla="*/ 4 w 92"/>
                  <a:gd name="T61" fmla="*/ 18 h 44"/>
                  <a:gd name="T62" fmla="*/ 4 w 92"/>
                  <a:gd name="T63" fmla="*/ 18 h 44"/>
                  <a:gd name="T64" fmla="*/ 0 w 92"/>
                  <a:gd name="T65" fmla="*/ 14 h 44"/>
                  <a:gd name="T66" fmla="*/ 6 w 92"/>
                  <a:gd name="T67" fmla="*/ 8 h 44"/>
                  <a:gd name="T68" fmla="*/ 6 w 92"/>
                  <a:gd name="T69" fmla="*/ 8 h 4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92"/>
                  <a:gd name="T106" fmla="*/ 0 h 44"/>
                  <a:gd name="T107" fmla="*/ 92 w 92"/>
                  <a:gd name="T108" fmla="*/ 44 h 4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92" h="44">
                    <a:moveTo>
                      <a:pt x="6" y="8"/>
                    </a:moveTo>
                    <a:lnTo>
                      <a:pt x="6" y="8"/>
                    </a:lnTo>
                    <a:lnTo>
                      <a:pt x="14" y="4"/>
                    </a:lnTo>
                    <a:lnTo>
                      <a:pt x="18" y="2"/>
                    </a:lnTo>
                    <a:lnTo>
                      <a:pt x="24" y="2"/>
                    </a:lnTo>
                    <a:lnTo>
                      <a:pt x="38" y="6"/>
                    </a:lnTo>
                    <a:lnTo>
                      <a:pt x="44" y="6"/>
                    </a:lnTo>
                    <a:lnTo>
                      <a:pt x="46" y="4"/>
                    </a:lnTo>
                    <a:lnTo>
                      <a:pt x="52" y="2"/>
                    </a:lnTo>
                    <a:lnTo>
                      <a:pt x="64" y="0"/>
                    </a:lnTo>
                    <a:lnTo>
                      <a:pt x="78" y="2"/>
                    </a:lnTo>
                    <a:lnTo>
                      <a:pt x="84" y="4"/>
                    </a:lnTo>
                    <a:lnTo>
                      <a:pt x="88" y="6"/>
                    </a:lnTo>
                    <a:lnTo>
                      <a:pt x="90" y="10"/>
                    </a:lnTo>
                    <a:lnTo>
                      <a:pt x="92" y="16"/>
                    </a:lnTo>
                    <a:lnTo>
                      <a:pt x="90" y="18"/>
                    </a:lnTo>
                    <a:lnTo>
                      <a:pt x="86" y="22"/>
                    </a:lnTo>
                    <a:lnTo>
                      <a:pt x="84" y="26"/>
                    </a:lnTo>
                    <a:lnTo>
                      <a:pt x="80" y="30"/>
                    </a:lnTo>
                    <a:lnTo>
                      <a:pt x="70" y="38"/>
                    </a:lnTo>
                    <a:lnTo>
                      <a:pt x="60" y="42"/>
                    </a:lnTo>
                    <a:lnTo>
                      <a:pt x="50" y="44"/>
                    </a:lnTo>
                    <a:lnTo>
                      <a:pt x="40" y="44"/>
                    </a:lnTo>
                    <a:lnTo>
                      <a:pt x="32" y="40"/>
                    </a:lnTo>
                    <a:lnTo>
                      <a:pt x="22" y="34"/>
                    </a:lnTo>
                    <a:lnTo>
                      <a:pt x="14" y="28"/>
                    </a:lnTo>
                    <a:lnTo>
                      <a:pt x="4" y="18"/>
                    </a:lnTo>
                    <a:lnTo>
                      <a:pt x="0" y="14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AE1C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6" name="Freeform 92"/>
              <p:cNvSpPr>
                <a:spLocks/>
              </p:cNvSpPr>
              <p:nvPr/>
            </p:nvSpPr>
            <p:spPr bwMode="auto">
              <a:xfrm>
                <a:off x="2853" y="2216"/>
                <a:ext cx="74" cy="38"/>
              </a:xfrm>
              <a:custGeom>
                <a:avLst/>
                <a:gdLst>
                  <a:gd name="T0" fmla="*/ 0 w 74"/>
                  <a:gd name="T1" fmla="*/ 18 h 38"/>
                  <a:gd name="T2" fmla="*/ 0 w 74"/>
                  <a:gd name="T3" fmla="*/ 18 h 38"/>
                  <a:gd name="T4" fmla="*/ 8 w 74"/>
                  <a:gd name="T5" fmla="*/ 6 h 38"/>
                  <a:gd name="T6" fmla="*/ 14 w 74"/>
                  <a:gd name="T7" fmla="*/ 2 h 38"/>
                  <a:gd name="T8" fmla="*/ 20 w 74"/>
                  <a:gd name="T9" fmla="*/ 2 h 38"/>
                  <a:gd name="T10" fmla="*/ 20 w 74"/>
                  <a:gd name="T11" fmla="*/ 2 h 38"/>
                  <a:gd name="T12" fmla="*/ 32 w 74"/>
                  <a:gd name="T13" fmla="*/ 6 h 38"/>
                  <a:gd name="T14" fmla="*/ 36 w 74"/>
                  <a:gd name="T15" fmla="*/ 6 h 38"/>
                  <a:gd name="T16" fmla="*/ 36 w 74"/>
                  <a:gd name="T17" fmla="*/ 6 h 38"/>
                  <a:gd name="T18" fmla="*/ 38 w 74"/>
                  <a:gd name="T19" fmla="*/ 4 h 38"/>
                  <a:gd name="T20" fmla="*/ 44 w 74"/>
                  <a:gd name="T21" fmla="*/ 2 h 38"/>
                  <a:gd name="T22" fmla="*/ 52 w 74"/>
                  <a:gd name="T23" fmla="*/ 0 h 38"/>
                  <a:gd name="T24" fmla="*/ 64 w 74"/>
                  <a:gd name="T25" fmla="*/ 0 h 38"/>
                  <a:gd name="T26" fmla="*/ 64 w 74"/>
                  <a:gd name="T27" fmla="*/ 0 h 38"/>
                  <a:gd name="T28" fmla="*/ 68 w 74"/>
                  <a:gd name="T29" fmla="*/ 2 h 38"/>
                  <a:gd name="T30" fmla="*/ 70 w 74"/>
                  <a:gd name="T31" fmla="*/ 6 h 38"/>
                  <a:gd name="T32" fmla="*/ 72 w 74"/>
                  <a:gd name="T33" fmla="*/ 10 h 38"/>
                  <a:gd name="T34" fmla="*/ 74 w 74"/>
                  <a:gd name="T35" fmla="*/ 16 h 38"/>
                  <a:gd name="T36" fmla="*/ 72 w 74"/>
                  <a:gd name="T37" fmla="*/ 18 h 38"/>
                  <a:gd name="T38" fmla="*/ 68 w 74"/>
                  <a:gd name="T39" fmla="*/ 22 h 38"/>
                  <a:gd name="T40" fmla="*/ 64 w 74"/>
                  <a:gd name="T41" fmla="*/ 26 h 38"/>
                  <a:gd name="T42" fmla="*/ 60 w 74"/>
                  <a:gd name="T43" fmla="*/ 28 h 38"/>
                  <a:gd name="T44" fmla="*/ 56 w 74"/>
                  <a:gd name="T45" fmla="*/ 30 h 38"/>
                  <a:gd name="T46" fmla="*/ 52 w 74"/>
                  <a:gd name="T47" fmla="*/ 34 h 38"/>
                  <a:gd name="T48" fmla="*/ 50 w 74"/>
                  <a:gd name="T49" fmla="*/ 34 h 38"/>
                  <a:gd name="T50" fmla="*/ 46 w 74"/>
                  <a:gd name="T51" fmla="*/ 36 h 38"/>
                  <a:gd name="T52" fmla="*/ 42 w 74"/>
                  <a:gd name="T53" fmla="*/ 36 h 38"/>
                  <a:gd name="T54" fmla="*/ 38 w 74"/>
                  <a:gd name="T55" fmla="*/ 38 h 38"/>
                  <a:gd name="T56" fmla="*/ 34 w 74"/>
                  <a:gd name="T57" fmla="*/ 38 h 38"/>
                  <a:gd name="T58" fmla="*/ 30 w 74"/>
                  <a:gd name="T59" fmla="*/ 36 h 38"/>
                  <a:gd name="T60" fmla="*/ 26 w 74"/>
                  <a:gd name="T61" fmla="*/ 36 h 38"/>
                  <a:gd name="T62" fmla="*/ 22 w 74"/>
                  <a:gd name="T63" fmla="*/ 34 h 38"/>
                  <a:gd name="T64" fmla="*/ 18 w 74"/>
                  <a:gd name="T65" fmla="*/ 32 h 38"/>
                  <a:gd name="T66" fmla="*/ 14 w 74"/>
                  <a:gd name="T67" fmla="*/ 30 h 38"/>
                  <a:gd name="T68" fmla="*/ 10 w 74"/>
                  <a:gd name="T69" fmla="*/ 26 h 38"/>
                  <a:gd name="T70" fmla="*/ 4 w 74"/>
                  <a:gd name="T71" fmla="*/ 22 h 38"/>
                  <a:gd name="T72" fmla="*/ 0 w 74"/>
                  <a:gd name="T73" fmla="*/ 18 h 38"/>
                  <a:gd name="T74" fmla="*/ 0 w 74"/>
                  <a:gd name="T75" fmla="*/ 18 h 38"/>
                  <a:gd name="T76" fmla="*/ 0 w 74"/>
                  <a:gd name="T77" fmla="*/ 18 h 38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74"/>
                  <a:gd name="T118" fmla="*/ 0 h 38"/>
                  <a:gd name="T119" fmla="*/ 74 w 74"/>
                  <a:gd name="T120" fmla="*/ 38 h 38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74" h="38">
                    <a:moveTo>
                      <a:pt x="0" y="18"/>
                    </a:moveTo>
                    <a:lnTo>
                      <a:pt x="0" y="18"/>
                    </a:lnTo>
                    <a:lnTo>
                      <a:pt x="8" y="6"/>
                    </a:lnTo>
                    <a:lnTo>
                      <a:pt x="14" y="2"/>
                    </a:lnTo>
                    <a:lnTo>
                      <a:pt x="20" y="2"/>
                    </a:lnTo>
                    <a:lnTo>
                      <a:pt x="32" y="6"/>
                    </a:lnTo>
                    <a:lnTo>
                      <a:pt x="36" y="6"/>
                    </a:lnTo>
                    <a:lnTo>
                      <a:pt x="38" y="4"/>
                    </a:lnTo>
                    <a:lnTo>
                      <a:pt x="44" y="2"/>
                    </a:lnTo>
                    <a:lnTo>
                      <a:pt x="52" y="0"/>
                    </a:lnTo>
                    <a:lnTo>
                      <a:pt x="64" y="0"/>
                    </a:lnTo>
                    <a:lnTo>
                      <a:pt x="68" y="2"/>
                    </a:lnTo>
                    <a:lnTo>
                      <a:pt x="70" y="6"/>
                    </a:lnTo>
                    <a:lnTo>
                      <a:pt x="72" y="10"/>
                    </a:lnTo>
                    <a:lnTo>
                      <a:pt x="74" y="16"/>
                    </a:lnTo>
                    <a:lnTo>
                      <a:pt x="72" y="18"/>
                    </a:lnTo>
                    <a:lnTo>
                      <a:pt x="68" y="22"/>
                    </a:lnTo>
                    <a:lnTo>
                      <a:pt x="64" y="26"/>
                    </a:lnTo>
                    <a:lnTo>
                      <a:pt x="60" y="28"/>
                    </a:lnTo>
                    <a:lnTo>
                      <a:pt x="56" y="30"/>
                    </a:lnTo>
                    <a:lnTo>
                      <a:pt x="52" y="34"/>
                    </a:lnTo>
                    <a:lnTo>
                      <a:pt x="50" y="34"/>
                    </a:lnTo>
                    <a:lnTo>
                      <a:pt x="46" y="36"/>
                    </a:lnTo>
                    <a:lnTo>
                      <a:pt x="42" y="36"/>
                    </a:lnTo>
                    <a:lnTo>
                      <a:pt x="38" y="38"/>
                    </a:lnTo>
                    <a:lnTo>
                      <a:pt x="34" y="38"/>
                    </a:lnTo>
                    <a:lnTo>
                      <a:pt x="30" y="36"/>
                    </a:lnTo>
                    <a:lnTo>
                      <a:pt x="26" y="36"/>
                    </a:lnTo>
                    <a:lnTo>
                      <a:pt x="22" y="34"/>
                    </a:lnTo>
                    <a:lnTo>
                      <a:pt x="18" y="32"/>
                    </a:lnTo>
                    <a:lnTo>
                      <a:pt x="14" y="30"/>
                    </a:lnTo>
                    <a:lnTo>
                      <a:pt x="10" y="26"/>
                    </a:lnTo>
                    <a:lnTo>
                      <a:pt x="4" y="22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CF21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7" name="Freeform 93"/>
              <p:cNvSpPr>
                <a:spLocks/>
              </p:cNvSpPr>
              <p:nvPr/>
            </p:nvSpPr>
            <p:spPr bwMode="auto">
              <a:xfrm>
                <a:off x="2749" y="2118"/>
                <a:ext cx="274" cy="66"/>
              </a:xfrm>
              <a:custGeom>
                <a:avLst/>
                <a:gdLst>
                  <a:gd name="T0" fmla="*/ 20 w 274"/>
                  <a:gd name="T1" fmla="*/ 36 h 66"/>
                  <a:gd name="T2" fmla="*/ 30 w 274"/>
                  <a:gd name="T3" fmla="*/ 38 h 66"/>
                  <a:gd name="T4" fmla="*/ 38 w 274"/>
                  <a:gd name="T5" fmla="*/ 46 h 66"/>
                  <a:gd name="T6" fmla="*/ 52 w 274"/>
                  <a:gd name="T7" fmla="*/ 52 h 66"/>
                  <a:gd name="T8" fmla="*/ 58 w 274"/>
                  <a:gd name="T9" fmla="*/ 54 h 66"/>
                  <a:gd name="T10" fmla="*/ 68 w 274"/>
                  <a:gd name="T11" fmla="*/ 52 h 66"/>
                  <a:gd name="T12" fmla="*/ 76 w 274"/>
                  <a:gd name="T13" fmla="*/ 58 h 66"/>
                  <a:gd name="T14" fmla="*/ 86 w 274"/>
                  <a:gd name="T15" fmla="*/ 60 h 66"/>
                  <a:gd name="T16" fmla="*/ 118 w 274"/>
                  <a:gd name="T17" fmla="*/ 60 h 66"/>
                  <a:gd name="T18" fmla="*/ 124 w 274"/>
                  <a:gd name="T19" fmla="*/ 58 h 66"/>
                  <a:gd name="T20" fmla="*/ 132 w 274"/>
                  <a:gd name="T21" fmla="*/ 60 h 66"/>
                  <a:gd name="T22" fmla="*/ 152 w 274"/>
                  <a:gd name="T23" fmla="*/ 66 h 66"/>
                  <a:gd name="T24" fmla="*/ 170 w 274"/>
                  <a:gd name="T25" fmla="*/ 66 h 66"/>
                  <a:gd name="T26" fmla="*/ 198 w 274"/>
                  <a:gd name="T27" fmla="*/ 64 h 66"/>
                  <a:gd name="T28" fmla="*/ 214 w 274"/>
                  <a:gd name="T29" fmla="*/ 56 h 66"/>
                  <a:gd name="T30" fmla="*/ 222 w 274"/>
                  <a:gd name="T31" fmla="*/ 50 h 66"/>
                  <a:gd name="T32" fmla="*/ 234 w 274"/>
                  <a:gd name="T33" fmla="*/ 30 h 66"/>
                  <a:gd name="T34" fmla="*/ 244 w 274"/>
                  <a:gd name="T35" fmla="*/ 18 h 66"/>
                  <a:gd name="T36" fmla="*/ 250 w 274"/>
                  <a:gd name="T37" fmla="*/ 16 h 66"/>
                  <a:gd name="T38" fmla="*/ 262 w 274"/>
                  <a:gd name="T39" fmla="*/ 16 h 66"/>
                  <a:gd name="T40" fmla="*/ 274 w 274"/>
                  <a:gd name="T41" fmla="*/ 22 h 66"/>
                  <a:gd name="T42" fmla="*/ 268 w 274"/>
                  <a:gd name="T43" fmla="*/ 6 h 66"/>
                  <a:gd name="T44" fmla="*/ 260 w 274"/>
                  <a:gd name="T45" fmla="*/ 2 h 66"/>
                  <a:gd name="T46" fmla="*/ 250 w 274"/>
                  <a:gd name="T47" fmla="*/ 2 h 66"/>
                  <a:gd name="T48" fmla="*/ 244 w 274"/>
                  <a:gd name="T49" fmla="*/ 6 h 66"/>
                  <a:gd name="T50" fmla="*/ 216 w 274"/>
                  <a:gd name="T51" fmla="*/ 28 h 66"/>
                  <a:gd name="T52" fmla="*/ 196 w 274"/>
                  <a:gd name="T53" fmla="*/ 48 h 66"/>
                  <a:gd name="T54" fmla="*/ 184 w 274"/>
                  <a:gd name="T55" fmla="*/ 56 h 66"/>
                  <a:gd name="T56" fmla="*/ 182 w 274"/>
                  <a:gd name="T57" fmla="*/ 56 h 66"/>
                  <a:gd name="T58" fmla="*/ 162 w 274"/>
                  <a:gd name="T59" fmla="*/ 58 h 66"/>
                  <a:gd name="T60" fmla="*/ 144 w 274"/>
                  <a:gd name="T61" fmla="*/ 56 h 66"/>
                  <a:gd name="T62" fmla="*/ 112 w 274"/>
                  <a:gd name="T63" fmla="*/ 48 h 66"/>
                  <a:gd name="T64" fmla="*/ 96 w 274"/>
                  <a:gd name="T65" fmla="*/ 42 h 66"/>
                  <a:gd name="T66" fmla="*/ 90 w 274"/>
                  <a:gd name="T67" fmla="*/ 44 h 66"/>
                  <a:gd name="T68" fmla="*/ 70 w 274"/>
                  <a:gd name="T69" fmla="*/ 50 h 66"/>
                  <a:gd name="T70" fmla="*/ 60 w 274"/>
                  <a:gd name="T71" fmla="*/ 48 h 66"/>
                  <a:gd name="T72" fmla="*/ 50 w 274"/>
                  <a:gd name="T73" fmla="*/ 40 h 66"/>
                  <a:gd name="T74" fmla="*/ 34 w 274"/>
                  <a:gd name="T75" fmla="*/ 20 h 66"/>
                  <a:gd name="T76" fmla="*/ 20 w 274"/>
                  <a:gd name="T77" fmla="*/ 10 h 66"/>
                  <a:gd name="T78" fmla="*/ 12 w 274"/>
                  <a:gd name="T79" fmla="*/ 8 h 66"/>
                  <a:gd name="T80" fmla="*/ 0 w 274"/>
                  <a:gd name="T81" fmla="*/ 14 h 66"/>
                  <a:gd name="T82" fmla="*/ 0 w 274"/>
                  <a:gd name="T83" fmla="*/ 24 h 66"/>
                  <a:gd name="T84" fmla="*/ 10 w 274"/>
                  <a:gd name="T85" fmla="*/ 38 h 66"/>
                  <a:gd name="T86" fmla="*/ 20 w 274"/>
                  <a:gd name="T87" fmla="*/ 36 h 6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274"/>
                  <a:gd name="T133" fmla="*/ 0 h 66"/>
                  <a:gd name="T134" fmla="*/ 274 w 274"/>
                  <a:gd name="T135" fmla="*/ 66 h 6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274" h="66">
                    <a:moveTo>
                      <a:pt x="20" y="36"/>
                    </a:moveTo>
                    <a:lnTo>
                      <a:pt x="20" y="36"/>
                    </a:lnTo>
                    <a:lnTo>
                      <a:pt x="26" y="36"/>
                    </a:lnTo>
                    <a:lnTo>
                      <a:pt x="30" y="38"/>
                    </a:lnTo>
                    <a:lnTo>
                      <a:pt x="38" y="46"/>
                    </a:lnTo>
                    <a:lnTo>
                      <a:pt x="48" y="52"/>
                    </a:lnTo>
                    <a:lnTo>
                      <a:pt x="52" y="52"/>
                    </a:lnTo>
                    <a:lnTo>
                      <a:pt x="58" y="54"/>
                    </a:lnTo>
                    <a:lnTo>
                      <a:pt x="62" y="52"/>
                    </a:lnTo>
                    <a:lnTo>
                      <a:pt x="68" y="52"/>
                    </a:lnTo>
                    <a:lnTo>
                      <a:pt x="76" y="58"/>
                    </a:lnTo>
                    <a:lnTo>
                      <a:pt x="86" y="60"/>
                    </a:lnTo>
                    <a:lnTo>
                      <a:pt x="96" y="62"/>
                    </a:lnTo>
                    <a:lnTo>
                      <a:pt x="118" y="60"/>
                    </a:lnTo>
                    <a:lnTo>
                      <a:pt x="124" y="58"/>
                    </a:lnTo>
                    <a:lnTo>
                      <a:pt x="132" y="60"/>
                    </a:lnTo>
                    <a:lnTo>
                      <a:pt x="142" y="62"/>
                    </a:lnTo>
                    <a:lnTo>
                      <a:pt x="152" y="66"/>
                    </a:lnTo>
                    <a:lnTo>
                      <a:pt x="170" y="66"/>
                    </a:lnTo>
                    <a:lnTo>
                      <a:pt x="190" y="66"/>
                    </a:lnTo>
                    <a:lnTo>
                      <a:pt x="198" y="64"/>
                    </a:lnTo>
                    <a:lnTo>
                      <a:pt x="206" y="60"/>
                    </a:lnTo>
                    <a:lnTo>
                      <a:pt x="214" y="56"/>
                    </a:lnTo>
                    <a:lnTo>
                      <a:pt x="222" y="50"/>
                    </a:lnTo>
                    <a:lnTo>
                      <a:pt x="228" y="40"/>
                    </a:lnTo>
                    <a:lnTo>
                      <a:pt x="234" y="30"/>
                    </a:lnTo>
                    <a:lnTo>
                      <a:pt x="240" y="22"/>
                    </a:lnTo>
                    <a:lnTo>
                      <a:pt x="244" y="18"/>
                    </a:lnTo>
                    <a:lnTo>
                      <a:pt x="250" y="16"/>
                    </a:lnTo>
                    <a:lnTo>
                      <a:pt x="256" y="16"/>
                    </a:lnTo>
                    <a:lnTo>
                      <a:pt x="262" y="16"/>
                    </a:lnTo>
                    <a:lnTo>
                      <a:pt x="274" y="22"/>
                    </a:lnTo>
                    <a:lnTo>
                      <a:pt x="272" y="10"/>
                    </a:lnTo>
                    <a:lnTo>
                      <a:pt x="268" y="6"/>
                    </a:lnTo>
                    <a:lnTo>
                      <a:pt x="264" y="2"/>
                    </a:lnTo>
                    <a:lnTo>
                      <a:pt x="260" y="2"/>
                    </a:lnTo>
                    <a:lnTo>
                      <a:pt x="256" y="0"/>
                    </a:lnTo>
                    <a:lnTo>
                      <a:pt x="250" y="2"/>
                    </a:lnTo>
                    <a:lnTo>
                      <a:pt x="244" y="6"/>
                    </a:lnTo>
                    <a:lnTo>
                      <a:pt x="228" y="16"/>
                    </a:lnTo>
                    <a:lnTo>
                      <a:pt x="216" y="28"/>
                    </a:lnTo>
                    <a:lnTo>
                      <a:pt x="206" y="40"/>
                    </a:lnTo>
                    <a:lnTo>
                      <a:pt x="196" y="48"/>
                    </a:lnTo>
                    <a:lnTo>
                      <a:pt x="184" y="56"/>
                    </a:lnTo>
                    <a:lnTo>
                      <a:pt x="182" y="56"/>
                    </a:lnTo>
                    <a:lnTo>
                      <a:pt x="174" y="58"/>
                    </a:lnTo>
                    <a:lnTo>
                      <a:pt x="162" y="58"/>
                    </a:lnTo>
                    <a:lnTo>
                      <a:pt x="144" y="56"/>
                    </a:lnTo>
                    <a:lnTo>
                      <a:pt x="126" y="52"/>
                    </a:lnTo>
                    <a:lnTo>
                      <a:pt x="112" y="48"/>
                    </a:lnTo>
                    <a:lnTo>
                      <a:pt x="102" y="44"/>
                    </a:lnTo>
                    <a:lnTo>
                      <a:pt x="96" y="42"/>
                    </a:lnTo>
                    <a:lnTo>
                      <a:pt x="90" y="44"/>
                    </a:lnTo>
                    <a:lnTo>
                      <a:pt x="80" y="48"/>
                    </a:lnTo>
                    <a:lnTo>
                      <a:pt x="70" y="50"/>
                    </a:lnTo>
                    <a:lnTo>
                      <a:pt x="64" y="50"/>
                    </a:lnTo>
                    <a:lnTo>
                      <a:pt x="60" y="48"/>
                    </a:lnTo>
                    <a:lnTo>
                      <a:pt x="54" y="44"/>
                    </a:lnTo>
                    <a:lnTo>
                      <a:pt x="50" y="40"/>
                    </a:lnTo>
                    <a:lnTo>
                      <a:pt x="34" y="20"/>
                    </a:lnTo>
                    <a:lnTo>
                      <a:pt x="28" y="14"/>
                    </a:lnTo>
                    <a:lnTo>
                      <a:pt x="20" y="10"/>
                    </a:lnTo>
                    <a:lnTo>
                      <a:pt x="12" y="8"/>
                    </a:lnTo>
                    <a:lnTo>
                      <a:pt x="4" y="10"/>
                    </a:lnTo>
                    <a:lnTo>
                      <a:pt x="0" y="14"/>
                    </a:lnTo>
                    <a:lnTo>
                      <a:pt x="0" y="24"/>
                    </a:lnTo>
                    <a:lnTo>
                      <a:pt x="10" y="38"/>
                    </a:lnTo>
                    <a:lnTo>
                      <a:pt x="14" y="36"/>
                    </a:lnTo>
                    <a:lnTo>
                      <a:pt x="20" y="36"/>
                    </a:lnTo>
                    <a:close/>
                  </a:path>
                </a:pathLst>
              </a:custGeom>
              <a:solidFill>
                <a:srgbClr val="E8E8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8" name="Freeform 94"/>
              <p:cNvSpPr>
                <a:spLocks/>
              </p:cNvSpPr>
              <p:nvPr/>
            </p:nvSpPr>
            <p:spPr bwMode="auto">
              <a:xfrm>
                <a:off x="2787" y="2072"/>
                <a:ext cx="64" cy="44"/>
              </a:xfrm>
              <a:custGeom>
                <a:avLst/>
                <a:gdLst>
                  <a:gd name="T0" fmla="*/ 64 w 64"/>
                  <a:gd name="T1" fmla="*/ 22 h 44"/>
                  <a:gd name="T2" fmla="*/ 64 w 64"/>
                  <a:gd name="T3" fmla="*/ 22 h 44"/>
                  <a:gd name="T4" fmla="*/ 64 w 64"/>
                  <a:gd name="T5" fmla="*/ 26 h 44"/>
                  <a:gd name="T6" fmla="*/ 62 w 64"/>
                  <a:gd name="T7" fmla="*/ 30 h 44"/>
                  <a:gd name="T8" fmla="*/ 54 w 64"/>
                  <a:gd name="T9" fmla="*/ 38 h 44"/>
                  <a:gd name="T10" fmla="*/ 44 w 64"/>
                  <a:gd name="T11" fmla="*/ 42 h 44"/>
                  <a:gd name="T12" fmla="*/ 32 w 64"/>
                  <a:gd name="T13" fmla="*/ 44 h 44"/>
                  <a:gd name="T14" fmla="*/ 32 w 64"/>
                  <a:gd name="T15" fmla="*/ 44 h 44"/>
                  <a:gd name="T16" fmla="*/ 20 w 64"/>
                  <a:gd name="T17" fmla="*/ 42 h 44"/>
                  <a:gd name="T18" fmla="*/ 10 w 64"/>
                  <a:gd name="T19" fmla="*/ 38 h 44"/>
                  <a:gd name="T20" fmla="*/ 2 w 64"/>
                  <a:gd name="T21" fmla="*/ 30 h 44"/>
                  <a:gd name="T22" fmla="*/ 0 w 64"/>
                  <a:gd name="T23" fmla="*/ 26 h 44"/>
                  <a:gd name="T24" fmla="*/ 0 w 64"/>
                  <a:gd name="T25" fmla="*/ 22 h 44"/>
                  <a:gd name="T26" fmla="*/ 0 w 64"/>
                  <a:gd name="T27" fmla="*/ 22 h 44"/>
                  <a:gd name="T28" fmla="*/ 0 w 64"/>
                  <a:gd name="T29" fmla="*/ 16 h 44"/>
                  <a:gd name="T30" fmla="*/ 2 w 64"/>
                  <a:gd name="T31" fmla="*/ 12 h 44"/>
                  <a:gd name="T32" fmla="*/ 10 w 64"/>
                  <a:gd name="T33" fmla="*/ 6 h 44"/>
                  <a:gd name="T34" fmla="*/ 20 w 64"/>
                  <a:gd name="T35" fmla="*/ 0 h 44"/>
                  <a:gd name="T36" fmla="*/ 32 w 64"/>
                  <a:gd name="T37" fmla="*/ 0 h 44"/>
                  <a:gd name="T38" fmla="*/ 32 w 64"/>
                  <a:gd name="T39" fmla="*/ 0 h 44"/>
                  <a:gd name="T40" fmla="*/ 44 w 64"/>
                  <a:gd name="T41" fmla="*/ 0 h 44"/>
                  <a:gd name="T42" fmla="*/ 54 w 64"/>
                  <a:gd name="T43" fmla="*/ 6 h 44"/>
                  <a:gd name="T44" fmla="*/ 62 w 64"/>
                  <a:gd name="T45" fmla="*/ 12 h 44"/>
                  <a:gd name="T46" fmla="*/ 64 w 64"/>
                  <a:gd name="T47" fmla="*/ 16 h 44"/>
                  <a:gd name="T48" fmla="*/ 64 w 64"/>
                  <a:gd name="T49" fmla="*/ 22 h 44"/>
                  <a:gd name="T50" fmla="*/ 64 w 64"/>
                  <a:gd name="T51" fmla="*/ 22 h 44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64"/>
                  <a:gd name="T79" fmla="*/ 0 h 44"/>
                  <a:gd name="T80" fmla="*/ 64 w 64"/>
                  <a:gd name="T81" fmla="*/ 44 h 44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64" h="44">
                    <a:moveTo>
                      <a:pt x="64" y="22"/>
                    </a:moveTo>
                    <a:lnTo>
                      <a:pt x="64" y="22"/>
                    </a:lnTo>
                    <a:lnTo>
                      <a:pt x="64" y="26"/>
                    </a:lnTo>
                    <a:lnTo>
                      <a:pt x="62" y="30"/>
                    </a:lnTo>
                    <a:lnTo>
                      <a:pt x="54" y="38"/>
                    </a:lnTo>
                    <a:lnTo>
                      <a:pt x="44" y="42"/>
                    </a:lnTo>
                    <a:lnTo>
                      <a:pt x="32" y="44"/>
                    </a:lnTo>
                    <a:lnTo>
                      <a:pt x="20" y="42"/>
                    </a:lnTo>
                    <a:lnTo>
                      <a:pt x="10" y="38"/>
                    </a:lnTo>
                    <a:lnTo>
                      <a:pt x="2" y="30"/>
                    </a:lnTo>
                    <a:lnTo>
                      <a:pt x="0" y="26"/>
                    </a:lnTo>
                    <a:lnTo>
                      <a:pt x="0" y="22"/>
                    </a:lnTo>
                    <a:lnTo>
                      <a:pt x="0" y="16"/>
                    </a:lnTo>
                    <a:lnTo>
                      <a:pt x="2" y="12"/>
                    </a:lnTo>
                    <a:lnTo>
                      <a:pt x="10" y="6"/>
                    </a:lnTo>
                    <a:lnTo>
                      <a:pt x="20" y="0"/>
                    </a:lnTo>
                    <a:lnTo>
                      <a:pt x="32" y="0"/>
                    </a:lnTo>
                    <a:lnTo>
                      <a:pt x="44" y="0"/>
                    </a:lnTo>
                    <a:lnTo>
                      <a:pt x="54" y="6"/>
                    </a:lnTo>
                    <a:lnTo>
                      <a:pt x="62" y="12"/>
                    </a:lnTo>
                    <a:lnTo>
                      <a:pt x="64" y="16"/>
                    </a:lnTo>
                    <a:lnTo>
                      <a:pt x="64" y="22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9" name="Freeform 95"/>
              <p:cNvSpPr>
                <a:spLocks/>
              </p:cNvSpPr>
              <p:nvPr/>
            </p:nvSpPr>
            <p:spPr bwMode="auto">
              <a:xfrm>
                <a:off x="2789" y="2072"/>
                <a:ext cx="60" cy="42"/>
              </a:xfrm>
              <a:custGeom>
                <a:avLst/>
                <a:gdLst>
                  <a:gd name="T0" fmla="*/ 60 w 60"/>
                  <a:gd name="T1" fmla="*/ 22 h 42"/>
                  <a:gd name="T2" fmla="*/ 60 w 60"/>
                  <a:gd name="T3" fmla="*/ 22 h 42"/>
                  <a:gd name="T4" fmla="*/ 60 w 60"/>
                  <a:gd name="T5" fmla="*/ 26 h 42"/>
                  <a:gd name="T6" fmla="*/ 58 w 60"/>
                  <a:gd name="T7" fmla="*/ 30 h 42"/>
                  <a:gd name="T8" fmla="*/ 52 w 60"/>
                  <a:gd name="T9" fmla="*/ 36 h 42"/>
                  <a:gd name="T10" fmla="*/ 42 w 60"/>
                  <a:gd name="T11" fmla="*/ 42 h 42"/>
                  <a:gd name="T12" fmla="*/ 30 w 60"/>
                  <a:gd name="T13" fmla="*/ 42 h 42"/>
                  <a:gd name="T14" fmla="*/ 30 w 60"/>
                  <a:gd name="T15" fmla="*/ 42 h 42"/>
                  <a:gd name="T16" fmla="*/ 18 w 60"/>
                  <a:gd name="T17" fmla="*/ 42 h 42"/>
                  <a:gd name="T18" fmla="*/ 8 w 60"/>
                  <a:gd name="T19" fmla="*/ 36 h 42"/>
                  <a:gd name="T20" fmla="*/ 2 w 60"/>
                  <a:gd name="T21" fmla="*/ 30 h 42"/>
                  <a:gd name="T22" fmla="*/ 0 w 60"/>
                  <a:gd name="T23" fmla="*/ 26 h 42"/>
                  <a:gd name="T24" fmla="*/ 0 w 60"/>
                  <a:gd name="T25" fmla="*/ 22 h 42"/>
                  <a:gd name="T26" fmla="*/ 0 w 60"/>
                  <a:gd name="T27" fmla="*/ 22 h 42"/>
                  <a:gd name="T28" fmla="*/ 0 w 60"/>
                  <a:gd name="T29" fmla="*/ 16 h 42"/>
                  <a:gd name="T30" fmla="*/ 2 w 60"/>
                  <a:gd name="T31" fmla="*/ 12 h 42"/>
                  <a:gd name="T32" fmla="*/ 8 w 60"/>
                  <a:gd name="T33" fmla="*/ 6 h 42"/>
                  <a:gd name="T34" fmla="*/ 18 w 60"/>
                  <a:gd name="T35" fmla="*/ 2 h 42"/>
                  <a:gd name="T36" fmla="*/ 30 w 60"/>
                  <a:gd name="T37" fmla="*/ 0 h 42"/>
                  <a:gd name="T38" fmla="*/ 30 w 60"/>
                  <a:gd name="T39" fmla="*/ 0 h 42"/>
                  <a:gd name="T40" fmla="*/ 42 w 60"/>
                  <a:gd name="T41" fmla="*/ 2 h 42"/>
                  <a:gd name="T42" fmla="*/ 52 w 60"/>
                  <a:gd name="T43" fmla="*/ 6 h 42"/>
                  <a:gd name="T44" fmla="*/ 58 w 60"/>
                  <a:gd name="T45" fmla="*/ 12 h 42"/>
                  <a:gd name="T46" fmla="*/ 60 w 60"/>
                  <a:gd name="T47" fmla="*/ 16 h 42"/>
                  <a:gd name="T48" fmla="*/ 60 w 60"/>
                  <a:gd name="T49" fmla="*/ 22 h 42"/>
                  <a:gd name="T50" fmla="*/ 60 w 60"/>
                  <a:gd name="T51" fmla="*/ 22 h 4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60"/>
                  <a:gd name="T79" fmla="*/ 0 h 42"/>
                  <a:gd name="T80" fmla="*/ 60 w 60"/>
                  <a:gd name="T81" fmla="*/ 42 h 42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60" h="42">
                    <a:moveTo>
                      <a:pt x="60" y="22"/>
                    </a:moveTo>
                    <a:lnTo>
                      <a:pt x="60" y="22"/>
                    </a:lnTo>
                    <a:lnTo>
                      <a:pt x="60" y="26"/>
                    </a:lnTo>
                    <a:lnTo>
                      <a:pt x="58" y="30"/>
                    </a:lnTo>
                    <a:lnTo>
                      <a:pt x="52" y="36"/>
                    </a:lnTo>
                    <a:lnTo>
                      <a:pt x="42" y="42"/>
                    </a:lnTo>
                    <a:lnTo>
                      <a:pt x="30" y="42"/>
                    </a:lnTo>
                    <a:lnTo>
                      <a:pt x="18" y="42"/>
                    </a:lnTo>
                    <a:lnTo>
                      <a:pt x="8" y="36"/>
                    </a:lnTo>
                    <a:lnTo>
                      <a:pt x="2" y="30"/>
                    </a:lnTo>
                    <a:lnTo>
                      <a:pt x="0" y="26"/>
                    </a:lnTo>
                    <a:lnTo>
                      <a:pt x="0" y="22"/>
                    </a:lnTo>
                    <a:lnTo>
                      <a:pt x="0" y="16"/>
                    </a:lnTo>
                    <a:lnTo>
                      <a:pt x="2" y="12"/>
                    </a:lnTo>
                    <a:lnTo>
                      <a:pt x="8" y="6"/>
                    </a:lnTo>
                    <a:lnTo>
                      <a:pt x="18" y="2"/>
                    </a:lnTo>
                    <a:lnTo>
                      <a:pt x="30" y="0"/>
                    </a:lnTo>
                    <a:lnTo>
                      <a:pt x="42" y="2"/>
                    </a:lnTo>
                    <a:lnTo>
                      <a:pt x="52" y="6"/>
                    </a:lnTo>
                    <a:lnTo>
                      <a:pt x="58" y="12"/>
                    </a:lnTo>
                    <a:lnTo>
                      <a:pt x="60" y="16"/>
                    </a:lnTo>
                    <a:lnTo>
                      <a:pt x="60" y="22"/>
                    </a:lnTo>
                    <a:close/>
                  </a:path>
                </a:pathLst>
              </a:custGeom>
              <a:solidFill>
                <a:srgbClr val="FFFB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0" name="Freeform 96"/>
              <p:cNvSpPr>
                <a:spLocks/>
              </p:cNvSpPr>
              <p:nvPr/>
            </p:nvSpPr>
            <p:spPr bwMode="auto">
              <a:xfrm>
                <a:off x="2789" y="2072"/>
                <a:ext cx="60" cy="42"/>
              </a:xfrm>
              <a:custGeom>
                <a:avLst/>
                <a:gdLst>
                  <a:gd name="T0" fmla="*/ 60 w 60"/>
                  <a:gd name="T1" fmla="*/ 22 h 42"/>
                  <a:gd name="T2" fmla="*/ 60 w 60"/>
                  <a:gd name="T3" fmla="*/ 22 h 42"/>
                  <a:gd name="T4" fmla="*/ 58 w 60"/>
                  <a:gd name="T5" fmla="*/ 30 h 42"/>
                  <a:gd name="T6" fmla="*/ 50 w 60"/>
                  <a:gd name="T7" fmla="*/ 36 h 42"/>
                  <a:gd name="T8" fmla="*/ 42 w 60"/>
                  <a:gd name="T9" fmla="*/ 40 h 42"/>
                  <a:gd name="T10" fmla="*/ 30 w 60"/>
                  <a:gd name="T11" fmla="*/ 42 h 42"/>
                  <a:gd name="T12" fmla="*/ 30 w 60"/>
                  <a:gd name="T13" fmla="*/ 42 h 42"/>
                  <a:gd name="T14" fmla="*/ 18 w 60"/>
                  <a:gd name="T15" fmla="*/ 40 h 42"/>
                  <a:gd name="T16" fmla="*/ 8 w 60"/>
                  <a:gd name="T17" fmla="*/ 36 h 42"/>
                  <a:gd name="T18" fmla="*/ 2 w 60"/>
                  <a:gd name="T19" fmla="*/ 30 h 42"/>
                  <a:gd name="T20" fmla="*/ 0 w 60"/>
                  <a:gd name="T21" fmla="*/ 22 h 42"/>
                  <a:gd name="T22" fmla="*/ 0 w 60"/>
                  <a:gd name="T23" fmla="*/ 22 h 42"/>
                  <a:gd name="T24" fmla="*/ 2 w 60"/>
                  <a:gd name="T25" fmla="*/ 14 h 42"/>
                  <a:gd name="T26" fmla="*/ 8 w 60"/>
                  <a:gd name="T27" fmla="*/ 6 h 42"/>
                  <a:gd name="T28" fmla="*/ 18 w 60"/>
                  <a:gd name="T29" fmla="*/ 2 h 42"/>
                  <a:gd name="T30" fmla="*/ 30 w 60"/>
                  <a:gd name="T31" fmla="*/ 0 h 42"/>
                  <a:gd name="T32" fmla="*/ 30 w 60"/>
                  <a:gd name="T33" fmla="*/ 0 h 42"/>
                  <a:gd name="T34" fmla="*/ 42 w 60"/>
                  <a:gd name="T35" fmla="*/ 2 h 42"/>
                  <a:gd name="T36" fmla="*/ 50 w 60"/>
                  <a:gd name="T37" fmla="*/ 6 h 42"/>
                  <a:gd name="T38" fmla="*/ 58 w 60"/>
                  <a:gd name="T39" fmla="*/ 14 h 42"/>
                  <a:gd name="T40" fmla="*/ 60 w 60"/>
                  <a:gd name="T41" fmla="*/ 22 h 42"/>
                  <a:gd name="T42" fmla="*/ 60 w 60"/>
                  <a:gd name="T43" fmla="*/ 22 h 4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60"/>
                  <a:gd name="T67" fmla="*/ 0 h 42"/>
                  <a:gd name="T68" fmla="*/ 60 w 60"/>
                  <a:gd name="T69" fmla="*/ 42 h 42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60" h="42">
                    <a:moveTo>
                      <a:pt x="60" y="22"/>
                    </a:moveTo>
                    <a:lnTo>
                      <a:pt x="60" y="22"/>
                    </a:lnTo>
                    <a:lnTo>
                      <a:pt x="58" y="30"/>
                    </a:lnTo>
                    <a:lnTo>
                      <a:pt x="50" y="36"/>
                    </a:lnTo>
                    <a:lnTo>
                      <a:pt x="42" y="40"/>
                    </a:lnTo>
                    <a:lnTo>
                      <a:pt x="30" y="42"/>
                    </a:lnTo>
                    <a:lnTo>
                      <a:pt x="18" y="40"/>
                    </a:lnTo>
                    <a:lnTo>
                      <a:pt x="8" y="36"/>
                    </a:lnTo>
                    <a:lnTo>
                      <a:pt x="2" y="30"/>
                    </a:lnTo>
                    <a:lnTo>
                      <a:pt x="0" y="22"/>
                    </a:lnTo>
                    <a:lnTo>
                      <a:pt x="2" y="14"/>
                    </a:lnTo>
                    <a:lnTo>
                      <a:pt x="8" y="6"/>
                    </a:lnTo>
                    <a:lnTo>
                      <a:pt x="18" y="2"/>
                    </a:lnTo>
                    <a:lnTo>
                      <a:pt x="30" y="0"/>
                    </a:lnTo>
                    <a:lnTo>
                      <a:pt x="42" y="2"/>
                    </a:lnTo>
                    <a:lnTo>
                      <a:pt x="50" y="6"/>
                    </a:lnTo>
                    <a:lnTo>
                      <a:pt x="58" y="14"/>
                    </a:lnTo>
                    <a:lnTo>
                      <a:pt x="60" y="22"/>
                    </a:lnTo>
                    <a:close/>
                  </a:path>
                </a:pathLst>
              </a:custGeom>
              <a:solidFill>
                <a:srgbClr val="FFF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1" name="Freeform 97"/>
              <p:cNvSpPr>
                <a:spLocks/>
              </p:cNvSpPr>
              <p:nvPr/>
            </p:nvSpPr>
            <p:spPr bwMode="auto">
              <a:xfrm>
                <a:off x="2791" y="2074"/>
                <a:ext cx="56" cy="40"/>
              </a:xfrm>
              <a:custGeom>
                <a:avLst/>
                <a:gdLst>
                  <a:gd name="T0" fmla="*/ 56 w 56"/>
                  <a:gd name="T1" fmla="*/ 20 h 40"/>
                  <a:gd name="T2" fmla="*/ 56 w 56"/>
                  <a:gd name="T3" fmla="*/ 20 h 40"/>
                  <a:gd name="T4" fmla="*/ 54 w 56"/>
                  <a:gd name="T5" fmla="*/ 28 h 40"/>
                  <a:gd name="T6" fmla="*/ 48 w 56"/>
                  <a:gd name="T7" fmla="*/ 34 h 40"/>
                  <a:gd name="T8" fmla="*/ 40 w 56"/>
                  <a:gd name="T9" fmla="*/ 38 h 40"/>
                  <a:gd name="T10" fmla="*/ 28 w 56"/>
                  <a:gd name="T11" fmla="*/ 40 h 40"/>
                  <a:gd name="T12" fmla="*/ 28 w 56"/>
                  <a:gd name="T13" fmla="*/ 40 h 40"/>
                  <a:gd name="T14" fmla="*/ 16 w 56"/>
                  <a:gd name="T15" fmla="*/ 38 h 40"/>
                  <a:gd name="T16" fmla="*/ 8 w 56"/>
                  <a:gd name="T17" fmla="*/ 34 h 40"/>
                  <a:gd name="T18" fmla="*/ 2 w 56"/>
                  <a:gd name="T19" fmla="*/ 28 h 40"/>
                  <a:gd name="T20" fmla="*/ 0 w 56"/>
                  <a:gd name="T21" fmla="*/ 20 h 40"/>
                  <a:gd name="T22" fmla="*/ 0 w 56"/>
                  <a:gd name="T23" fmla="*/ 20 h 40"/>
                  <a:gd name="T24" fmla="*/ 2 w 56"/>
                  <a:gd name="T25" fmla="*/ 12 h 40"/>
                  <a:gd name="T26" fmla="*/ 8 w 56"/>
                  <a:gd name="T27" fmla="*/ 6 h 40"/>
                  <a:gd name="T28" fmla="*/ 16 w 56"/>
                  <a:gd name="T29" fmla="*/ 0 h 40"/>
                  <a:gd name="T30" fmla="*/ 28 w 56"/>
                  <a:gd name="T31" fmla="*/ 0 h 40"/>
                  <a:gd name="T32" fmla="*/ 28 w 56"/>
                  <a:gd name="T33" fmla="*/ 0 h 40"/>
                  <a:gd name="T34" fmla="*/ 40 w 56"/>
                  <a:gd name="T35" fmla="*/ 0 h 40"/>
                  <a:gd name="T36" fmla="*/ 48 w 56"/>
                  <a:gd name="T37" fmla="*/ 6 h 40"/>
                  <a:gd name="T38" fmla="*/ 54 w 56"/>
                  <a:gd name="T39" fmla="*/ 12 h 40"/>
                  <a:gd name="T40" fmla="*/ 56 w 56"/>
                  <a:gd name="T41" fmla="*/ 20 h 40"/>
                  <a:gd name="T42" fmla="*/ 56 w 56"/>
                  <a:gd name="T43" fmla="*/ 20 h 4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56"/>
                  <a:gd name="T67" fmla="*/ 0 h 40"/>
                  <a:gd name="T68" fmla="*/ 56 w 56"/>
                  <a:gd name="T69" fmla="*/ 40 h 40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56" h="40">
                    <a:moveTo>
                      <a:pt x="56" y="20"/>
                    </a:moveTo>
                    <a:lnTo>
                      <a:pt x="56" y="20"/>
                    </a:lnTo>
                    <a:lnTo>
                      <a:pt x="54" y="28"/>
                    </a:lnTo>
                    <a:lnTo>
                      <a:pt x="48" y="34"/>
                    </a:lnTo>
                    <a:lnTo>
                      <a:pt x="40" y="38"/>
                    </a:lnTo>
                    <a:lnTo>
                      <a:pt x="28" y="40"/>
                    </a:lnTo>
                    <a:lnTo>
                      <a:pt x="16" y="38"/>
                    </a:lnTo>
                    <a:lnTo>
                      <a:pt x="8" y="34"/>
                    </a:lnTo>
                    <a:lnTo>
                      <a:pt x="2" y="28"/>
                    </a:lnTo>
                    <a:lnTo>
                      <a:pt x="0" y="20"/>
                    </a:lnTo>
                    <a:lnTo>
                      <a:pt x="2" y="12"/>
                    </a:lnTo>
                    <a:lnTo>
                      <a:pt x="8" y="6"/>
                    </a:lnTo>
                    <a:lnTo>
                      <a:pt x="16" y="0"/>
                    </a:lnTo>
                    <a:lnTo>
                      <a:pt x="28" y="0"/>
                    </a:lnTo>
                    <a:lnTo>
                      <a:pt x="40" y="0"/>
                    </a:lnTo>
                    <a:lnTo>
                      <a:pt x="48" y="6"/>
                    </a:lnTo>
                    <a:lnTo>
                      <a:pt x="54" y="12"/>
                    </a:lnTo>
                    <a:lnTo>
                      <a:pt x="56" y="20"/>
                    </a:lnTo>
                    <a:close/>
                  </a:path>
                </a:pathLst>
              </a:custGeom>
              <a:solidFill>
                <a:srgbClr val="FFF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2" name="Freeform 98"/>
              <p:cNvSpPr>
                <a:spLocks/>
              </p:cNvSpPr>
              <p:nvPr/>
            </p:nvSpPr>
            <p:spPr bwMode="auto">
              <a:xfrm>
                <a:off x="2791" y="2074"/>
                <a:ext cx="56" cy="38"/>
              </a:xfrm>
              <a:custGeom>
                <a:avLst/>
                <a:gdLst>
                  <a:gd name="T0" fmla="*/ 56 w 56"/>
                  <a:gd name="T1" fmla="*/ 20 h 38"/>
                  <a:gd name="T2" fmla="*/ 56 w 56"/>
                  <a:gd name="T3" fmla="*/ 20 h 38"/>
                  <a:gd name="T4" fmla="*/ 54 w 56"/>
                  <a:gd name="T5" fmla="*/ 26 h 38"/>
                  <a:gd name="T6" fmla="*/ 48 w 56"/>
                  <a:gd name="T7" fmla="*/ 32 h 38"/>
                  <a:gd name="T8" fmla="*/ 38 w 56"/>
                  <a:gd name="T9" fmla="*/ 38 h 38"/>
                  <a:gd name="T10" fmla="*/ 28 w 56"/>
                  <a:gd name="T11" fmla="*/ 38 h 38"/>
                  <a:gd name="T12" fmla="*/ 28 w 56"/>
                  <a:gd name="T13" fmla="*/ 38 h 38"/>
                  <a:gd name="T14" fmla="*/ 18 w 56"/>
                  <a:gd name="T15" fmla="*/ 38 h 38"/>
                  <a:gd name="T16" fmla="*/ 8 w 56"/>
                  <a:gd name="T17" fmla="*/ 32 h 38"/>
                  <a:gd name="T18" fmla="*/ 2 w 56"/>
                  <a:gd name="T19" fmla="*/ 26 h 38"/>
                  <a:gd name="T20" fmla="*/ 0 w 56"/>
                  <a:gd name="T21" fmla="*/ 20 h 38"/>
                  <a:gd name="T22" fmla="*/ 0 w 56"/>
                  <a:gd name="T23" fmla="*/ 20 h 38"/>
                  <a:gd name="T24" fmla="*/ 2 w 56"/>
                  <a:gd name="T25" fmla="*/ 12 h 38"/>
                  <a:gd name="T26" fmla="*/ 8 w 56"/>
                  <a:gd name="T27" fmla="*/ 6 h 38"/>
                  <a:gd name="T28" fmla="*/ 18 w 56"/>
                  <a:gd name="T29" fmla="*/ 2 h 38"/>
                  <a:gd name="T30" fmla="*/ 28 w 56"/>
                  <a:gd name="T31" fmla="*/ 0 h 38"/>
                  <a:gd name="T32" fmla="*/ 28 w 56"/>
                  <a:gd name="T33" fmla="*/ 0 h 38"/>
                  <a:gd name="T34" fmla="*/ 38 w 56"/>
                  <a:gd name="T35" fmla="*/ 2 h 38"/>
                  <a:gd name="T36" fmla="*/ 48 w 56"/>
                  <a:gd name="T37" fmla="*/ 6 h 38"/>
                  <a:gd name="T38" fmla="*/ 54 w 56"/>
                  <a:gd name="T39" fmla="*/ 12 h 38"/>
                  <a:gd name="T40" fmla="*/ 56 w 56"/>
                  <a:gd name="T41" fmla="*/ 20 h 38"/>
                  <a:gd name="T42" fmla="*/ 56 w 56"/>
                  <a:gd name="T43" fmla="*/ 20 h 3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56"/>
                  <a:gd name="T67" fmla="*/ 0 h 38"/>
                  <a:gd name="T68" fmla="*/ 56 w 56"/>
                  <a:gd name="T69" fmla="*/ 38 h 3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56" h="38">
                    <a:moveTo>
                      <a:pt x="56" y="20"/>
                    </a:moveTo>
                    <a:lnTo>
                      <a:pt x="56" y="20"/>
                    </a:lnTo>
                    <a:lnTo>
                      <a:pt x="54" y="26"/>
                    </a:lnTo>
                    <a:lnTo>
                      <a:pt x="48" y="32"/>
                    </a:lnTo>
                    <a:lnTo>
                      <a:pt x="38" y="38"/>
                    </a:lnTo>
                    <a:lnTo>
                      <a:pt x="28" y="38"/>
                    </a:lnTo>
                    <a:lnTo>
                      <a:pt x="18" y="38"/>
                    </a:lnTo>
                    <a:lnTo>
                      <a:pt x="8" y="32"/>
                    </a:lnTo>
                    <a:lnTo>
                      <a:pt x="2" y="26"/>
                    </a:lnTo>
                    <a:lnTo>
                      <a:pt x="0" y="20"/>
                    </a:lnTo>
                    <a:lnTo>
                      <a:pt x="2" y="12"/>
                    </a:lnTo>
                    <a:lnTo>
                      <a:pt x="8" y="6"/>
                    </a:lnTo>
                    <a:lnTo>
                      <a:pt x="18" y="2"/>
                    </a:lnTo>
                    <a:lnTo>
                      <a:pt x="28" y="0"/>
                    </a:lnTo>
                    <a:lnTo>
                      <a:pt x="38" y="2"/>
                    </a:lnTo>
                    <a:lnTo>
                      <a:pt x="48" y="6"/>
                    </a:lnTo>
                    <a:lnTo>
                      <a:pt x="54" y="12"/>
                    </a:lnTo>
                    <a:lnTo>
                      <a:pt x="56" y="20"/>
                    </a:lnTo>
                    <a:close/>
                  </a:path>
                </a:pathLst>
              </a:custGeom>
              <a:solidFill>
                <a:srgbClr val="FFF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3" name="Freeform 99"/>
              <p:cNvSpPr>
                <a:spLocks/>
              </p:cNvSpPr>
              <p:nvPr/>
            </p:nvSpPr>
            <p:spPr bwMode="auto">
              <a:xfrm>
                <a:off x="2793" y="2074"/>
                <a:ext cx="52" cy="38"/>
              </a:xfrm>
              <a:custGeom>
                <a:avLst/>
                <a:gdLst>
                  <a:gd name="T0" fmla="*/ 52 w 52"/>
                  <a:gd name="T1" fmla="*/ 20 h 38"/>
                  <a:gd name="T2" fmla="*/ 52 w 52"/>
                  <a:gd name="T3" fmla="*/ 20 h 38"/>
                  <a:gd name="T4" fmla="*/ 50 w 52"/>
                  <a:gd name="T5" fmla="*/ 26 h 38"/>
                  <a:gd name="T6" fmla="*/ 44 w 52"/>
                  <a:gd name="T7" fmla="*/ 32 h 38"/>
                  <a:gd name="T8" fmla="*/ 36 w 52"/>
                  <a:gd name="T9" fmla="*/ 36 h 38"/>
                  <a:gd name="T10" fmla="*/ 26 w 52"/>
                  <a:gd name="T11" fmla="*/ 38 h 38"/>
                  <a:gd name="T12" fmla="*/ 26 w 52"/>
                  <a:gd name="T13" fmla="*/ 38 h 38"/>
                  <a:gd name="T14" fmla="*/ 16 w 52"/>
                  <a:gd name="T15" fmla="*/ 36 h 38"/>
                  <a:gd name="T16" fmla="*/ 8 w 52"/>
                  <a:gd name="T17" fmla="*/ 32 h 38"/>
                  <a:gd name="T18" fmla="*/ 2 w 52"/>
                  <a:gd name="T19" fmla="*/ 26 h 38"/>
                  <a:gd name="T20" fmla="*/ 0 w 52"/>
                  <a:gd name="T21" fmla="*/ 20 h 38"/>
                  <a:gd name="T22" fmla="*/ 0 w 52"/>
                  <a:gd name="T23" fmla="*/ 20 h 38"/>
                  <a:gd name="T24" fmla="*/ 2 w 52"/>
                  <a:gd name="T25" fmla="*/ 12 h 38"/>
                  <a:gd name="T26" fmla="*/ 8 w 52"/>
                  <a:gd name="T27" fmla="*/ 6 h 38"/>
                  <a:gd name="T28" fmla="*/ 16 w 52"/>
                  <a:gd name="T29" fmla="*/ 2 h 38"/>
                  <a:gd name="T30" fmla="*/ 26 w 52"/>
                  <a:gd name="T31" fmla="*/ 0 h 38"/>
                  <a:gd name="T32" fmla="*/ 26 w 52"/>
                  <a:gd name="T33" fmla="*/ 0 h 38"/>
                  <a:gd name="T34" fmla="*/ 36 w 52"/>
                  <a:gd name="T35" fmla="*/ 2 h 38"/>
                  <a:gd name="T36" fmla="*/ 44 w 52"/>
                  <a:gd name="T37" fmla="*/ 6 h 38"/>
                  <a:gd name="T38" fmla="*/ 50 w 52"/>
                  <a:gd name="T39" fmla="*/ 12 h 38"/>
                  <a:gd name="T40" fmla="*/ 52 w 52"/>
                  <a:gd name="T41" fmla="*/ 20 h 38"/>
                  <a:gd name="T42" fmla="*/ 52 w 52"/>
                  <a:gd name="T43" fmla="*/ 20 h 3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52"/>
                  <a:gd name="T67" fmla="*/ 0 h 38"/>
                  <a:gd name="T68" fmla="*/ 52 w 52"/>
                  <a:gd name="T69" fmla="*/ 38 h 3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52" h="38">
                    <a:moveTo>
                      <a:pt x="52" y="20"/>
                    </a:moveTo>
                    <a:lnTo>
                      <a:pt x="52" y="20"/>
                    </a:lnTo>
                    <a:lnTo>
                      <a:pt x="50" y="26"/>
                    </a:lnTo>
                    <a:lnTo>
                      <a:pt x="44" y="32"/>
                    </a:lnTo>
                    <a:lnTo>
                      <a:pt x="36" y="36"/>
                    </a:lnTo>
                    <a:lnTo>
                      <a:pt x="26" y="38"/>
                    </a:lnTo>
                    <a:lnTo>
                      <a:pt x="16" y="36"/>
                    </a:lnTo>
                    <a:lnTo>
                      <a:pt x="8" y="32"/>
                    </a:lnTo>
                    <a:lnTo>
                      <a:pt x="2" y="26"/>
                    </a:lnTo>
                    <a:lnTo>
                      <a:pt x="0" y="20"/>
                    </a:lnTo>
                    <a:lnTo>
                      <a:pt x="2" y="12"/>
                    </a:lnTo>
                    <a:lnTo>
                      <a:pt x="8" y="6"/>
                    </a:lnTo>
                    <a:lnTo>
                      <a:pt x="16" y="2"/>
                    </a:lnTo>
                    <a:lnTo>
                      <a:pt x="26" y="0"/>
                    </a:lnTo>
                    <a:lnTo>
                      <a:pt x="36" y="2"/>
                    </a:lnTo>
                    <a:lnTo>
                      <a:pt x="44" y="6"/>
                    </a:lnTo>
                    <a:lnTo>
                      <a:pt x="50" y="12"/>
                    </a:lnTo>
                    <a:lnTo>
                      <a:pt x="52" y="20"/>
                    </a:lnTo>
                    <a:close/>
                  </a:path>
                </a:pathLst>
              </a:custGeom>
              <a:solidFill>
                <a:srgbClr val="FFE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4" name="Freeform 100"/>
              <p:cNvSpPr>
                <a:spLocks/>
              </p:cNvSpPr>
              <p:nvPr/>
            </p:nvSpPr>
            <p:spPr bwMode="auto">
              <a:xfrm>
                <a:off x="2793" y="2076"/>
                <a:ext cx="52" cy="36"/>
              </a:xfrm>
              <a:custGeom>
                <a:avLst/>
                <a:gdLst>
                  <a:gd name="T0" fmla="*/ 52 w 52"/>
                  <a:gd name="T1" fmla="*/ 18 h 36"/>
                  <a:gd name="T2" fmla="*/ 52 w 52"/>
                  <a:gd name="T3" fmla="*/ 18 h 36"/>
                  <a:gd name="T4" fmla="*/ 50 w 52"/>
                  <a:gd name="T5" fmla="*/ 24 h 36"/>
                  <a:gd name="T6" fmla="*/ 44 w 52"/>
                  <a:gd name="T7" fmla="*/ 30 h 36"/>
                  <a:gd name="T8" fmla="*/ 36 w 52"/>
                  <a:gd name="T9" fmla="*/ 34 h 36"/>
                  <a:gd name="T10" fmla="*/ 26 w 52"/>
                  <a:gd name="T11" fmla="*/ 36 h 36"/>
                  <a:gd name="T12" fmla="*/ 26 w 52"/>
                  <a:gd name="T13" fmla="*/ 36 h 36"/>
                  <a:gd name="T14" fmla="*/ 16 w 52"/>
                  <a:gd name="T15" fmla="*/ 34 h 36"/>
                  <a:gd name="T16" fmla="*/ 8 w 52"/>
                  <a:gd name="T17" fmla="*/ 30 h 36"/>
                  <a:gd name="T18" fmla="*/ 2 w 52"/>
                  <a:gd name="T19" fmla="*/ 24 h 36"/>
                  <a:gd name="T20" fmla="*/ 0 w 52"/>
                  <a:gd name="T21" fmla="*/ 18 h 36"/>
                  <a:gd name="T22" fmla="*/ 0 w 52"/>
                  <a:gd name="T23" fmla="*/ 18 h 36"/>
                  <a:gd name="T24" fmla="*/ 2 w 52"/>
                  <a:gd name="T25" fmla="*/ 10 h 36"/>
                  <a:gd name="T26" fmla="*/ 8 w 52"/>
                  <a:gd name="T27" fmla="*/ 4 h 36"/>
                  <a:gd name="T28" fmla="*/ 16 w 52"/>
                  <a:gd name="T29" fmla="*/ 0 h 36"/>
                  <a:gd name="T30" fmla="*/ 26 w 52"/>
                  <a:gd name="T31" fmla="*/ 0 h 36"/>
                  <a:gd name="T32" fmla="*/ 26 w 52"/>
                  <a:gd name="T33" fmla="*/ 0 h 36"/>
                  <a:gd name="T34" fmla="*/ 36 w 52"/>
                  <a:gd name="T35" fmla="*/ 0 h 36"/>
                  <a:gd name="T36" fmla="*/ 44 w 52"/>
                  <a:gd name="T37" fmla="*/ 4 h 36"/>
                  <a:gd name="T38" fmla="*/ 50 w 52"/>
                  <a:gd name="T39" fmla="*/ 10 h 36"/>
                  <a:gd name="T40" fmla="*/ 52 w 52"/>
                  <a:gd name="T41" fmla="*/ 18 h 36"/>
                  <a:gd name="T42" fmla="*/ 52 w 52"/>
                  <a:gd name="T43" fmla="*/ 18 h 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52"/>
                  <a:gd name="T67" fmla="*/ 0 h 36"/>
                  <a:gd name="T68" fmla="*/ 52 w 52"/>
                  <a:gd name="T69" fmla="*/ 36 h 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52" h="36">
                    <a:moveTo>
                      <a:pt x="52" y="18"/>
                    </a:moveTo>
                    <a:lnTo>
                      <a:pt x="52" y="18"/>
                    </a:lnTo>
                    <a:lnTo>
                      <a:pt x="50" y="24"/>
                    </a:lnTo>
                    <a:lnTo>
                      <a:pt x="44" y="30"/>
                    </a:lnTo>
                    <a:lnTo>
                      <a:pt x="36" y="34"/>
                    </a:lnTo>
                    <a:lnTo>
                      <a:pt x="26" y="36"/>
                    </a:lnTo>
                    <a:lnTo>
                      <a:pt x="16" y="34"/>
                    </a:lnTo>
                    <a:lnTo>
                      <a:pt x="8" y="30"/>
                    </a:lnTo>
                    <a:lnTo>
                      <a:pt x="2" y="24"/>
                    </a:lnTo>
                    <a:lnTo>
                      <a:pt x="0" y="18"/>
                    </a:lnTo>
                    <a:lnTo>
                      <a:pt x="2" y="10"/>
                    </a:lnTo>
                    <a:lnTo>
                      <a:pt x="8" y="4"/>
                    </a:lnTo>
                    <a:lnTo>
                      <a:pt x="16" y="0"/>
                    </a:lnTo>
                    <a:lnTo>
                      <a:pt x="26" y="0"/>
                    </a:lnTo>
                    <a:lnTo>
                      <a:pt x="36" y="0"/>
                    </a:lnTo>
                    <a:lnTo>
                      <a:pt x="44" y="4"/>
                    </a:lnTo>
                    <a:lnTo>
                      <a:pt x="50" y="10"/>
                    </a:lnTo>
                    <a:lnTo>
                      <a:pt x="52" y="18"/>
                    </a:lnTo>
                    <a:close/>
                  </a:path>
                </a:pathLst>
              </a:custGeom>
              <a:solidFill>
                <a:srgbClr val="FFE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5" name="Freeform 101"/>
              <p:cNvSpPr>
                <a:spLocks/>
              </p:cNvSpPr>
              <p:nvPr/>
            </p:nvSpPr>
            <p:spPr bwMode="auto">
              <a:xfrm>
                <a:off x="2795" y="2076"/>
                <a:ext cx="48" cy="34"/>
              </a:xfrm>
              <a:custGeom>
                <a:avLst/>
                <a:gdLst>
                  <a:gd name="T0" fmla="*/ 48 w 48"/>
                  <a:gd name="T1" fmla="*/ 18 h 34"/>
                  <a:gd name="T2" fmla="*/ 48 w 48"/>
                  <a:gd name="T3" fmla="*/ 18 h 34"/>
                  <a:gd name="T4" fmla="*/ 46 w 48"/>
                  <a:gd name="T5" fmla="*/ 24 h 34"/>
                  <a:gd name="T6" fmla="*/ 42 w 48"/>
                  <a:gd name="T7" fmla="*/ 30 h 34"/>
                  <a:gd name="T8" fmla="*/ 34 w 48"/>
                  <a:gd name="T9" fmla="*/ 32 h 34"/>
                  <a:gd name="T10" fmla="*/ 24 w 48"/>
                  <a:gd name="T11" fmla="*/ 34 h 34"/>
                  <a:gd name="T12" fmla="*/ 24 w 48"/>
                  <a:gd name="T13" fmla="*/ 34 h 34"/>
                  <a:gd name="T14" fmla="*/ 14 w 48"/>
                  <a:gd name="T15" fmla="*/ 32 h 34"/>
                  <a:gd name="T16" fmla="*/ 6 w 48"/>
                  <a:gd name="T17" fmla="*/ 30 h 34"/>
                  <a:gd name="T18" fmla="*/ 2 w 48"/>
                  <a:gd name="T19" fmla="*/ 24 h 34"/>
                  <a:gd name="T20" fmla="*/ 0 w 48"/>
                  <a:gd name="T21" fmla="*/ 18 h 34"/>
                  <a:gd name="T22" fmla="*/ 0 w 48"/>
                  <a:gd name="T23" fmla="*/ 18 h 34"/>
                  <a:gd name="T24" fmla="*/ 2 w 48"/>
                  <a:gd name="T25" fmla="*/ 10 h 34"/>
                  <a:gd name="T26" fmla="*/ 6 w 48"/>
                  <a:gd name="T27" fmla="*/ 6 h 34"/>
                  <a:gd name="T28" fmla="*/ 14 w 48"/>
                  <a:gd name="T29" fmla="*/ 2 h 34"/>
                  <a:gd name="T30" fmla="*/ 24 w 48"/>
                  <a:gd name="T31" fmla="*/ 0 h 34"/>
                  <a:gd name="T32" fmla="*/ 24 w 48"/>
                  <a:gd name="T33" fmla="*/ 0 h 34"/>
                  <a:gd name="T34" fmla="*/ 34 w 48"/>
                  <a:gd name="T35" fmla="*/ 2 h 34"/>
                  <a:gd name="T36" fmla="*/ 42 w 48"/>
                  <a:gd name="T37" fmla="*/ 6 h 34"/>
                  <a:gd name="T38" fmla="*/ 46 w 48"/>
                  <a:gd name="T39" fmla="*/ 10 h 34"/>
                  <a:gd name="T40" fmla="*/ 48 w 48"/>
                  <a:gd name="T41" fmla="*/ 18 h 34"/>
                  <a:gd name="T42" fmla="*/ 48 w 48"/>
                  <a:gd name="T43" fmla="*/ 18 h 3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8"/>
                  <a:gd name="T67" fmla="*/ 0 h 34"/>
                  <a:gd name="T68" fmla="*/ 48 w 48"/>
                  <a:gd name="T69" fmla="*/ 34 h 3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8" h="34">
                    <a:moveTo>
                      <a:pt x="48" y="18"/>
                    </a:moveTo>
                    <a:lnTo>
                      <a:pt x="48" y="18"/>
                    </a:lnTo>
                    <a:lnTo>
                      <a:pt x="46" y="24"/>
                    </a:lnTo>
                    <a:lnTo>
                      <a:pt x="42" y="30"/>
                    </a:lnTo>
                    <a:lnTo>
                      <a:pt x="34" y="32"/>
                    </a:lnTo>
                    <a:lnTo>
                      <a:pt x="24" y="34"/>
                    </a:lnTo>
                    <a:lnTo>
                      <a:pt x="14" y="32"/>
                    </a:lnTo>
                    <a:lnTo>
                      <a:pt x="6" y="30"/>
                    </a:lnTo>
                    <a:lnTo>
                      <a:pt x="2" y="24"/>
                    </a:lnTo>
                    <a:lnTo>
                      <a:pt x="0" y="18"/>
                    </a:lnTo>
                    <a:lnTo>
                      <a:pt x="2" y="10"/>
                    </a:lnTo>
                    <a:lnTo>
                      <a:pt x="6" y="6"/>
                    </a:lnTo>
                    <a:lnTo>
                      <a:pt x="14" y="2"/>
                    </a:lnTo>
                    <a:lnTo>
                      <a:pt x="24" y="0"/>
                    </a:lnTo>
                    <a:lnTo>
                      <a:pt x="34" y="2"/>
                    </a:lnTo>
                    <a:lnTo>
                      <a:pt x="42" y="6"/>
                    </a:lnTo>
                    <a:lnTo>
                      <a:pt x="46" y="10"/>
                    </a:lnTo>
                    <a:lnTo>
                      <a:pt x="48" y="18"/>
                    </a:lnTo>
                    <a:close/>
                  </a:path>
                </a:pathLst>
              </a:custGeom>
              <a:solidFill>
                <a:srgbClr val="FFE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6" name="Freeform 102"/>
              <p:cNvSpPr>
                <a:spLocks/>
              </p:cNvSpPr>
              <p:nvPr/>
            </p:nvSpPr>
            <p:spPr bwMode="auto">
              <a:xfrm>
                <a:off x="2795" y="2076"/>
                <a:ext cx="48" cy="34"/>
              </a:xfrm>
              <a:custGeom>
                <a:avLst/>
                <a:gdLst>
                  <a:gd name="T0" fmla="*/ 48 w 48"/>
                  <a:gd name="T1" fmla="*/ 18 h 34"/>
                  <a:gd name="T2" fmla="*/ 48 w 48"/>
                  <a:gd name="T3" fmla="*/ 18 h 34"/>
                  <a:gd name="T4" fmla="*/ 46 w 48"/>
                  <a:gd name="T5" fmla="*/ 24 h 34"/>
                  <a:gd name="T6" fmla="*/ 40 w 48"/>
                  <a:gd name="T7" fmla="*/ 28 h 34"/>
                  <a:gd name="T8" fmla="*/ 34 w 48"/>
                  <a:gd name="T9" fmla="*/ 32 h 34"/>
                  <a:gd name="T10" fmla="*/ 24 w 48"/>
                  <a:gd name="T11" fmla="*/ 34 h 34"/>
                  <a:gd name="T12" fmla="*/ 24 w 48"/>
                  <a:gd name="T13" fmla="*/ 34 h 34"/>
                  <a:gd name="T14" fmla="*/ 14 w 48"/>
                  <a:gd name="T15" fmla="*/ 32 h 34"/>
                  <a:gd name="T16" fmla="*/ 8 w 48"/>
                  <a:gd name="T17" fmla="*/ 28 h 34"/>
                  <a:gd name="T18" fmla="*/ 2 w 48"/>
                  <a:gd name="T19" fmla="*/ 24 h 34"/>
                  <a:gd name="T20" fmla="*/ 0 w 48"/>
                  <a:gd name="T21" fmla="*/ 18 h 34"/>
                  <a:gd name="T22" fmla="*/ 0 w 48"/>
                  <a:gd name="T23" fmla="*/ 18 h 34"/>
                  <a:gd name="T24" fmla="*/ 2 w 48"/>
                  <a:gd name="T25" fmla="*/ 10 h 34"/>
                  <a:gd name="T26" fmla="*/ 8 w 48"/>
                  <a:gd name="T27" fmla="*/ 6 h 34"/>
                  <a:gd name="T28" fmla="*/ 14 w 48"/>
                  <a:gd name="T29" fmla="*/ 2 h 34"/>
                  <a:gd name="T30" fmla="*/ 24 w 48"/>
                  <a:gd name="T31" fmla="*/ 0 h 34"/>
                  <a:gd name="T32" fmla="*/ 24 w 48"/>
                  <a:gd name="T33" fmla="*/ 0 h 34"/>
                  <a:gd name="T34" fmla="*/ 34 w 48"/>
                  <a:gd name="T35" fmla="*/ 2 h 34"/>
                  <a:gd name="T36" fmla="*/ 40 w 48"/>
                  <a:gd name="T37" fmla="*/ 6 h 34"/>
                  <a:gd name="T38" fmla="*/ 46 w 48"/>
                  <a:gd name="T39" fmla="*/ 10 h 34"/>
                  <a:gd name="T40" fmla="*/ 48 w 48"/>
                  <a:gd name="T41" fmla="*/ 18 h 34"/>
                  <a:gd name="T42" fmla="*/ 48 w 48"/>
                  <a:gd name="T43" fmla="*/ 18 h 3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8"/>
                  <a:gd name="T67" fmla="*/ 0 h 34"/>
                  <a:gd name="T68" fmla="*/ 48 w 48"/>
                  <a:gd name="T69" fmla="*/ 34 h 3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8" h="34">
                    <a:moveTo>
                      <a:pt x="48" y="18"/>
                    </a:moveTo>
                    <a:lnTo>
                      <a:pt x="48" y="18"/>
                    </a:lnTo>
                    <a:lnTo>
                      <a:pt x="46" y="24"/>
                    </a:lnTo>
                    <a:lnTo>
                      <a:pt x="40" y="28"/>
                    </a:lnTo>
                    <a:lnTo>
                      <a:pt x="34" y="32"/>
                    </a:lnTo>
                    <a:lnTo>
                      <a:pt x="24" y="34"/>
                    </a:lnTo>
                    <a:lnTo>
                      <a:pt x="14" y="32"/>
                    </a:lnTo>
                    <a:lnTo>
                      <a:pt x="8" y="28"/>
                    </a:lnTo>
                    <a:lnTo>
                      <a:pt x="2" y="24"/>
                    </a:lnTo>
                    <a:lnTo>
                      <a:pt x="0" y="18"/>
                    </a:lnTo>
                    <a:lnTo>
                      <a:pt x="2" y="10"/>
                    </a:lnTo>
                    <a:lnTo>
                      <a:pt x="8" y="6"/>
                    </a:lnTo>
                    <a:lnTo>
                      <a:pt x="14" y="2"/>
                    </a:lnTo>
                    <a:lnTo>
                      <a:pt x="24" y="0"/>
                    </a:lnTo>
                    <a:lnTo>
                      <a:pt x="34" y="2"/>
                    </a:lnTo>
                    <a:lnTo>
                      <a:pt x="40" y="6"/>
                    </a:lnTo>
                    <a:lnTo>
                      <a:pt x="46" y="10"/>
                    </a:lnTo>
                    <a:lnTo>
                      <a:pt x="48" y="18"/>
                    </a:lnTo>
                    <a:close/>
                  </a:path>
                </a:pathLst>
              </a:custGeom>
              <a:solidFill>
                <a:srgbClr val="FFE1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7" name="Freeform 103"/>
              <p:cNvSpPr>
                <a:spLocks/>
              </p:cNvSpPr>
              <p:nvPr/>
            </p:nvSpPr>
            <p:spPr bwMode="auto">
              <a:xfrm>
                <a:off x="2797" y="2078"/>
                <a:ext cx="44" cy="30"/>
              </a:xfrm>
              <a:custGeom>
                <a:avLst/>
                <a:gdLst>
                  <a:gd name="T0" fmla="*/ 44 w 44"/>
                  <a:gd name="T1" fmla="*/ 16 h 30"/>
                  <a:gd name="T2" fmla="*/ 44 w 44"/>
                  <a:gd name="T3" fmla="*/ 16 h 30"/>
                  <a:gd name="T4" fmla="*/ 42 w 44"/>
                  <a:gd name="T5" fmla="*/ 22 h 30"/>
                  <a:gd name="T6" fmla="*/ 38 w 44"/>
                  <a:gd name="T7" fmla="*/ 26 h 30"/>
                  <a:gd name="T8" fmla="*/ 30 w 44"/>
                  <a:gd name="T9" fmla="*/ 30 h 30"/>
                  <a:gd name="T10" fmla="*/ 22 w 44"/>
                  <a:gd name="T11" fmla="*/ 30 h 30"/>
                  <a:gd name="T12" fmla="*/ 22 w 44"/>
                  <a:gd name="T13" fmla="*/ 30 h 30"/>
                  <a:gd name="T14" fmla="*/ 14 w 44"/>
                  <a:gd name="T15" fmla="*/ 30 h 30"/>
                  <a:gd name="T16" fmla="*/ 6 w 44"/>
                  <a:gd name="T17" fmla="*/ 26 h 30"/>
                  <a:gd name="T18" fmla="*/ 2 w 44"/>
                  <a:gd name="T19" fmla="*/ 22 h 30"/>
                  <a:gd name="T20" fmla="*/ 0 w 44"/>
                  <a:gd name="T21" fmla="*/ 16 h 30"/>
                  <a:gd name="T22" fmla="*/ 0 w 44"/>
                  <a:gd name="T23" fmla="*/ 16 h 30"/>
                  <a:gd name="T24" fmla="*/ 2 w 44"/>
                  <a:gd name="T25" fmla="*/ 10 h 30"/>
                  <a:gd name="T26" fmla="*/ 6 w 44"/>
                  <a:gd name="T27" fmla="*/ 4 h 30"/>
                  <a:gd name="T28" fmla="*/ 14 w 44"/>
                  <a:gd name="T29" fmla="*/ 0 h 30"/>
                  <a:gd name="T30" fmla="*/ 22 w 44"/>
                  <a:gd name="T31" fmla="*/ 0 h 30"/>
                  <a:gd name="T32" fmla="*/ 22 w 44"/>
                  <a:gd name="T33" fmla="*/ 0 h 30"/>
                  <a:gd name="T34" fmla="*/ 30 w 44"/>
                  <a:gd name="T35" fmla="*/ 0 h 30"/>
                  <a:gd name="T36" fmla="*/ 38 w 44"/>
                  <a:gd name="T37" fmla="*/ 4 h 30"/>
                  <a:gd name="T38" fmla="*/ 42 w 44"/>
                  <a:gd name="T39" fmla="*/ 10 h 30"/>
                  <a:gd name="T40" fmla="*/ 44 w 44"/>
                  <a:gd name="T41" fmla="*/ 16 h 30"/>
                  <a:gd name="T42" fmla="*/ 44 w 44"/>
                  <a:gd name="T43" fmla="*/ 16 h 3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4"/>
                  <a:gd name="T67" fmla="*/ 0 h 30"/>
                  <a:gd name="T68" fmla="*/ 44 w 44"/>
                  <a:gd name="T69" fmla="*/ 30 h 30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4" h="30">
                    <a:moveTo>
                      <a:pt x="44" y="16"/>
                    </a:moveTo>
                    <a:lnTo>
                      <a:pt x="44" y="16"/>
                    </a:lnTo>
                    <a:lnTo>
                      <a:pt x="42" y="22"/>
                    </a:lnTo>
                    <a:lnTo>
                      <a:pt x="38" y="26"/>
                    </a:lnTo>
                    <a:lnTo>
                      <a:pt x="30" y="30"/>
                    </a:lnTo>
                    <a:lnTo>
                      <a:pt x="22" y="30"/>
                    </a:lnTo>
                    <a:lnTo>
                      <a:pt x="14" y="30"/>
                    </a:lnTo>
                    <a:lnTo>
                      <a:pt x="6" y="26"/>
                    </a:lnTo>
                    <a:lnTo>
                      <a:pt x="2" y="22"/>
                    </a:lnTo>
                    <a:lnTo>
                      <a:pt x="0" y="16"/>
                    </a:lnTo>
                    <a:lnTo>
                      <a:pt x="2" y="10"/>
                    </a:lnTo>
                    <a:lnTo>
                      <a:pt x="6" y="4"/>
                    </a:lnTo>
                    <a:lnTo>
                      <a:pt x="14" y="0"/>
                    </a:lnTo>
                    <a:lnTo>
                      <a:pt x="22" y="0"/>
                    </a:lnTo>
                    <a:lnTo>
                      <a:pt x="30" y="0"/>
                    </a:lnTo>
                    <a:lnTo>
                      <a:pt x="38" y="4"/>
                    </a:lnTo>
                    <a:lnTo>
                      <a:pt x="42" y="10"/>
                    </a:lnTo>
                    <a:lnTo>
                      <a:pt x="44" y="16"/>
                    </a:lnTo>
                    <a:close/>
                  </a:path>
                </a:pathLst>
              </a:custGeom>
              <a:solidFill>
                <a:srgbClr val="FFD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8" name="Freeform 104"/>
              <p:cNvSpPr>
                <a:spLocks/>
              </p:cNvSpPr>
              <p:nvPr/>
            </p:nvSpPr>
            <p:spPr bwMode="auto">
              <a:xfrm>
                <a:off x="2797" y="2078"/>
                <a:ext cx="44" cy="30"/>
              </a:xfrm>
              <a:custGeom>
                <a:avLst/>
                <a:gdLst>
                  <a:gd name="T0" fmla="*/ 44 w 44"/>
                  <a:gd name="T1" fmla="*/ 16 h 30"/>
                  <a:gd name="T2" fmla="*/ 44 w 44"/>
                  <a:gd name="T3" fmla="*/ 16 h 30"/>
                  <a:gd name="T4" fmla="*/ 42 w 44"/>
                  <a:gd name="T5" fmla="*/ 22 h 30"/>
                  <a:gd name="T6" fmla="*/ 36 w 44"/>
                  <a:gd name="T7" fmla="*/ 26 h 30"/>
                  <a:gd name="T8" fmla="*/ 30 w 44"/>
                  <a:gd name="T9" fmla="*/ 28 h 30"/>
                  <a:gd name="T10" fmla="*/ 22 w 44"/>
                  <a:gd name="T11" fmla="*/ 30 h 30"/>
                  <a:gd name="T12" fmla="*/ 22 w 44"/>
                  <a:gd name="T13" fmla="*/ 30 h 30"/>
                  <a:gd name="T14" fmla="*/ 14 w 44"/>
                  <a:gd name="T15" fmla="*/ 28 h 30"/>
                  <a:gd name="T16" fmla="*/ 6 w 44"/>
                  <a:gd name="T17" fmla="*/ 26 h 30"/>
                  <a:gd name="T18" fmla="*/ 2 w 44"/>
                  <a:gd name="T19" fmla="*/ 22 h 30"/>
                  <a:gd name="T20" fmla="*/ 0 w 44"/>
                  <a:gd name="T21" fmla="*/ 16 h 30"/>
                  <a:gd name="T22" fmla="*/ 0 w 44"/>
                  <a:gd name="T23" fmla="*/ 16 h 30"/>
                  <a:gd name="T24" fmla="*/ 2 w 44"/>
                  <a:gd name="T25" fmla="*/ 10 h 30"/>
                  <a:gd name="T26" fmla="*/ 6 w 44"/>
                  <a:gd name="T27" fmla="*/ 4 h 30"/>
                  <a:gd name="T28" fmla="*/ 14 w 44"/>
                  <a:gd name="T29" fmla="*/ 2 h 30"/>
                  <a:gd name="T30" fmla="*/ 22 w 44"/>
                  <a:gd name="T31" fmla="*/ 0 h 30"/>
                  <a:gd name="T32" fmla="*/ 22 w 44"/>
                  <a:gd name="T33" fmla="*/ 0 h 30"/>
                  <a:gd name="T34" fmla="*/ 30 w 44"/>
                  <a:gd name="T35" fmla="*/ 2 h 30"/>
                  <a:gd name="T36" fmla="*/ 36 w 44"/>
                  <a:gd name="T37" fmla="*/ 4 h 30"/>
                  <a:gd name="T38" fmla="*/ 42 w 44"/>
                  <a:gd name="T39" fmla="*/ 10 h 30"/>
                  <a:gd name="T40" fmla="*/ 44 w 44"/>
                  <a:gd name="T41" fmla="*/ 16 h 30"/>
                  <a:gd name="T42" fmla="*/ 44 w 44"/>
                  <a:gd name="T43" fmla="*/ 16 h 3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4"/>
                  <a:gd name="T67" fmla="*/ 0 h 30"/>
                  <a:gd name="T68" fmla="*/ 44 w 44"/>
                  <a:gd name="T69" fmla="*/ 30 h 30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4" h="30">
                    <a:moveTo>
                      <a:pt x="44" y="16"/>
                    </a:moveTo>
                    <a:lnTo>
                      <a:pt x="44" y="16"/>
                    </a:lnTo>
                    <a:lnTo>
                      <a:pt x="42" y="22"/>
                    </a:lnTo>
                    <a:lnTo>
                      <a:pt x="36" y="26"/>
                    </a:lnTo>
                    <a:lnTo>
                      <a:pt x="30" y="28"/>
                    </a:lnTo>
                    <a:lnTo>
                      <a:pt x="22" y="30"/>
                    </a:lnTo>
                    <a:lnTo>
                      <a:pt x="14" y="28"/>
                    </a:lnTo>
                    <a:lnTo>
                      <a:pt x="6" y="26"/>
                    </a:lnTo>
                    <a:lnTo>
                      <a:pt x="2" y="22"/>
                    </a:lnTo>
                    <a:lnTo>
                      <a:pt x="0" y="16"/>
                    </a:lnTo>
                    <a:lnTo>
                      <a:pt x="2" y="10"/>
                    </a:lnTo>
                    <a:lnTo>
                      <a:pt x="6" y="4"/>
                    </a:lnTo>
                    <a:lnTo>
                      <a:pt x="14" y="2"/>
                    </a:lnTo>
                    <a:lnTo>
                      <a:pt x="22" y="0"/>
                    </a:lnTo>
                    <a:lnTo>
                      <a:pt x="30" y="2"/>
                    </a:lnTo>
                    <a:lnTo>
                      <a:pt x="36" y="4"/>
                    </a:lnTo>
                    <a:lnTo>
                      <a:pt x="42" y="10"/>
                    </a:lnTo>
                    <a:lnTo>
                      <a:pt x="44" y="16"/>
                    </a:lnTo>
                    <a:close/>
                  </a:path>
                </a:pathLst>
              </a:custGeom>
              <a:solidFill>
                <a:srgbClr val="FFD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9" name="Freeform 105"/>
              <p:cNvSpPr>
                <a:spLocks/>
              </p:cNvSpPr>
              <p:nvPr/>
            </p:nvSpPr>
            <p:spPr bwMode="auto">
              <a:xfrm>
                <a:off x="2799" y="2080"/>
                <a:ext cx="40" cy="28"/>
              </a:xfrm>
              <a:custGeom>
                <a:avLst/>
                <a:gdLst>
                  <a:gd name="T0" fmla="*/ 40 w 40"/>
                  <a:gd name="T1" fmla="*/ 14 h 28"/>
                  <a:gd name="T2" fmla="*/ 40 w 40"/>
                  <a:gd name="T3" fmla="*/ 14 h 28"/>
                  <a:gd name="T4" fmla="*/ 38 w 40"/>
                  <a:gd name="T5" fmla="*/ 18 h 28"/>
                  <a:gd name="T6" fmla="*/ 34 w 40"/>
                  <a:gd name="T7" fmla="*/ 24 h 28"/>
                  <a:gd name="T8" fmla="*/ 28 w 40"/>
                  <a:gd name="T9" fmla="*/ 26 h 28"/>
                  <a:gd name="T10" fmla="*/ 20 w 40"/>
                  <a:gd name="T11" fmla="*/ 28 h 28"/>
                  <a:gd name="T12" fmla="*/ 20 w 40"/>
                  <a:gd name="T13" fmla="*/ 28 h 28"/>
                  <a:gd name="T14" fmla="*/ 12 w 40"/>
                  <a:gd name="T15" fmla="*/ 26 h 28"/>
                  <a:gd name="T16" fmla="*/ 6 w 40"/>
                  <a:gd name="T17" fmla="*/ 24 h 28"/>
                  <a:gd name="T18" fmla="*/ 2 w 40"/>
                  <a:gd name="T19" fmla="*/ 18 h 28"/>
                  <a:gd name="T20" fmla="*/ 0 w 40"/>
                  <a:gd name="T21" fmla="*/ 14 h 28"/>
                  <a:gd name="T22" fmla="*/ 0 w 40"/>
                  <a:gd name="T23" fmla="*/ 14 h 28"/>
                  <a:gd name="T24" fmla="*/ 2 w 40"/>
                  <a:gd name="T25" fmla="*/ 8 h 28"/>
                  <a:gd name="T26" fmla="*/ 6 w 40"/>
                  <a:gd name="T27" fmla="*/ 4 h 28"/>
                  <a:gd name="T28" fmla="*/ 12 w 40"/>
                  <a:gd name="T29" fmla="*/ 0 h 28"/>
                  <a:gd name="T30" fmla="*/ 20 w 40"/>
                  <a:gd name="T31" fmla="*/ 0 h 28"/>
                  <a:gd name="T32" fmla="*/ 20 w 40"/>
                  <a:gd name="T33" fmla="*/ 0 h 28"/>
                  <a:gd name="T34" fmla="*/ 28 w 40"/>
                  <a:gd name="T35" fmla="*/ 0 h 28"/>
                  <a:gd name="T36" fmla="*/ 34 w 40"/>
                  <a:gd name="T37" fmla="*/ 4 h 28"/>
                  <a:gd name="T38" fmla="*/ 38 w 40"/>
                  <a:gd name="T39" fmla="*/ 8 h 28"/>
                  <a:gd name="T40" fmla="*/ 40 w 40"/>
                  <a:gd name="T41" fmla="*/ 14 h 28"/>
                  <a:gd name="T42" fmla="*/ 40 w 40"/>
                  <a:gd name="T43" fmla="*/ 14 h 2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0"/>
                  <a:gd name="T67" fmla="*/ 0 h 28"/>
                  <a:gd name="T68" fmla="*/ 40 w 40"/>
                  <a:gd name="T69" fmla="*/ 28 h 2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0" h="28">
                    <a:moveTo>
                      <a:pt x="40" y="14"/>
                    </a:moveTo>
                    <a:lnTo>
                      <a:pt x="40" y="14"/>
                    </a:lnTo>
                    <a:lnTo>
                      <a:pt x="38" y="18"/>
                    </a:lnTo>
                    <a:lnTo>
                      <a:pt x="34" y="24"/>
                    </a:lnTo>
                    <a:lnTo>
                      <a:pt x="28" y="26"/>
                    </a:lnTo>
                    <a:lnTo>
                      <a:pt x="20" y="28"/>
                    </a:lnTo>
                    <a:lnTo>
                      <a:pt x="12" y="26"/>
                    </a:lnTo>
                    <a:lnTo>
                      <a:pt x="6" y="24"/>
                    </a:lnTo>
                    <a:lnTo>
                      <a:pt x="2" y="18"/>
                    </a:lnTo>
                    <a:lnTo>
                      <a:pt x="0" y="14"/>
                    </a:lnTo>
                    <a:lnTo>
                      <a:pt x="2" y="8"/>
                    </a:lnTo>
                    <a:lnTo>
                      <a:pt x="6" y="4"/>
                    </a:lnTo>
                    <a:lnTo>
                      <a:pt x="12" y="0"/>
                    </a:lnTo>
                    <a:lnTo>
                      <a:pt x="20" y="0"/>
                    </a:lnTo>
                    <a:lnTo>
                      <a:pt x="28" y="0"/>
                    </a:lnTo>
                    <a:lnTo>
                      <a:pt x="34" y="4"/>
                    </a:lnTo>
                    <a:lnTo>
                      <a:pt x="38" y="8"/>
                    </a:lnTo>
                    <a:lnTo>
                      <a:pt x="40" y="14"/>
                    </a:lnTo>
                    <a:close/>
                  </a:path>
                </a:pathLst>
              </a:custGeom>
              <a:solidFill>
                <a:srgbClr val="FFD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70" name="Freeform 106"/>
              <p:cNvSpPr>
                <a:spLocks/>
              </p:cNvSpPr>
              <p:nvPr/>
            </p:nvSpPr>
            <p:spPr bwMode="auto">
              <a:xfrm>
                <a:off x="2799" y="2080"/>
                <a:ext cx="38" cy="26"/>
              </a:xfrm>
              <a:custGeom>
                <a:avLst/>
                <a:gdLst>
                  <a:gd name="T0" fmla="*/ 38 w 38"/>
                  <a:gd name="T1" fmla="*/ 14 h 26"/>
                  <a:gd name="T2" fmla="*/ 38 w 38"/>
                  <a:gd name="T3" fmla="*/ 14 h 26"/>
                  <a:gd name="T4" fmla="*/ 38 w 38"/>
                  <a:gd name="T5" fmla="*/ 18 h 26"/>
                  <a:gd name="T6" fmla="*/ 34 w 38"/>
                  <a:gd name="T7" fmla="*/ 22 h 26"/>
                  <a:gd name="T8" fmla="*/ 28 w 38"/>
                  <a:gd name="T9" fmla="*/ 26 h 26"/>
                  <a:gd name="T10" fmla="*/ 20 w 38"/>
                  <a:gd name="T11" fmla="*/ 26 h 26"/>
                  <a:gd name="T12" fmla="*/ 20 w 38"/>
                  <a:gd name="T13" fmla="*/ 26 h 26"/>
                  <a:gd name="T14" fmla="*/ 12 w 38"/>
                  <a:gd name="T15" fmla="*/ 26 h 26"/>
                  <a:gd name="T16" fmla="*/ 6 w 38"/>
                  <a:gd name="T17" fmla="*/ 22 h 26"/>
                  <a:gd name="T18" fmla="*/ 2 w 38"/>
                  <a:gd name="T19" fmla="*/ 18 h 26"/>
                  <a:gd name="T20" fmla="*/ 0 w 38"/>
                  <a:gd name="T21" fmla="*/ 14 h 26"/>
                  <a:gd name="T22" fmla="*/ 0 w 38"/>
                  <a:gd name="T23" fmla="*/ 14 h 26"/>
                  <a:gd name="T24" fmla="*/ 2 w 38"/>
                  <a:gd name="T25" fmla="*/ 8 h 26"/>
                  <a:gd name="T26" fmla="*/ 6 w 38"/>
                  <a:gd name="T27" fmla="*/ 4 h 26"/>
                  <a:gd name="T28" fmla="*/ 12 w 38"/>
                  <a:gd name="T29" fmla="*/ 0 h 26"/>
                  <a:gd name="T30" fmla="*/ 20 w 38"/>
                  <a:gd name="T31" fmla="*/ 0 h 26"/>
                  <a:gd name="T32" fmla="*/ 20 w 38"/>
                  <a:gd name="T33" fmla="*/ 0 h 26"/>
                  <a:gd name="T34" fmla="*/ 28 w 38"/>
                  <a:gd name="T35" fmla="*/ 0 h 26"/>
                  <a:gd name="T36" fmla="*/ 34 w 38"/>
                  <a:gd name="T37" fmla="*/ 4 h 26"/>
                  <a:gd name="T38" fmla="*/ 38 w 38"/>
                  <a:gd name="T39" fmla="*/ 8 h 26"/>
                  <a:gd name="T40" fmla="*/ 38 w 38"/>
                  <a:gd name="T41" fmla="*/ 14 h 26"/>
                  <a:gd name="T42" fmla="*/ 38 w 38"/>
                  <a:gd name="T43" fmla="*/ 14 h 2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8"/>
                  <a:gd name="T67" fmla="*/ 0 h 26"/>
                  <a:gd name="T68" fmla="*/ 38 w 38"/>
                  <a:gd name="T69" fmla="*/ 26 h 2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8" h="26">
                    <a:moveTo>
                      <a:pt x="38" y="14"/>
                    </a:moveTo>
                    <a:lnTo>
                      <a:pt x="38" y="14"/>
                    </a:lnTo>
                    <a:lnTo>
                      <a:pt x="38" y="18"/>
                    </a:lnTo>
                    <a:lnTo>
                      <a:pt x="34" y="22"/>
                    </a:lnTo>
                    <a:lnTo>
                      <a:pt x="28" y="26"/>
                    </a:lnTo>
                    <a:lnTo>
                      <a:pt x="20" y="26"/>
                    </a:lnTo>
                    <a:lnTo>
                      <a:pt x="12" y="26"/>
                    </a:lnTo>
                    <a:lnTo>
                      <a:pt x="6" y="22"/>
                    </a:lnTo>
                    <a:lnTo>
                      <a:pt x="2" y="18"/>
                    </a:lnTo>
                    <a:lnTo>
                      <a:pt x="0" y="14"/>
                    </a:lnTo>
                    <a:lnTo>
                      <a:pt x="2" y="8"/>
                    </a:lnTo>
                    <a:lnTo>
                      <a:pt x="6" y="4"/>
                    </a:lnTo>
                    <a:lnTo>
                      <a:pt x="12" y="0"/>
                    </a:lnTo>
                    <a:lnTo>
                      <a:pt x="20" y="0"/>
                    </a:lnTo>
                    <a:lnTo>
                      <a:pt x="28" y="0"/>
                    </a:lnTo>
                    <a:lnTo>
                      <a:pt x="34" y="4"/>
                    </a:lnTo>
                    <a:lnTo>
                      <a:pt x="38" y="8"/>
                    </a:lnTo>
                    <a:lnTo>
                      <a:pt x="38" y="14"/>
                    </a:lnTo>
                    <a:close/>
                  </a:path>
                </a:pathLst>
              </a:custGeom>
              <a:solidFill>
                <a:srgbClr val="FFD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71" name="Freeform 107"/>
              <p:cNvSpPr>
                <a:spLocks/>
              </p:cNvSpPr>
              <p:nvPr/>
            </p:nvSpPr>
            <p:spPr bwMode="auto">
              <a:xfrm>
                <a:off x="2801" y="2080"/>
                <a:ext cx="36" cy="26"/>
              </a:xfrm>
              <a:custGeom>
                <a:avLst/>
                <a:gdLst>
                  <a:gd name="T0" fmla="*/ 36 w 36"/>
                  <a:gd name="T1" fmla="*/ 14 h 26"/>
                  <a:gd name="T2" fmla="*/ 36 w 36"/>
                  <a:gd name="T3" fmla="*/ 14 h 26"/>
                  <a:gd name="T4" fmla="*/ 34 w 36"/>
                  <a:gd name="T5" fmla="*/ 18 h 26"/>
                  <a:gd name="T6" fmla="*/ 30 w 36"/>
                  <a:gd name="T7" fmla="*/ 22 h 26"/>
                  <a:gd name="T8" fmla="*/ 24 w 36"/>
                  <a:gd name="T9" fmla="*/ 24 h 26"/>
                  <a:gd name="T10" fmla="*/ 18 w 36"/>
                  <a:gd name="T11" fmla="*/ 26 h 26"/>
                  <a:gd name="T12" fmla="*/ 18 w 36"/>
                  <a:gd name="T13" fmla="*/ 26 h 26"/>
                  <a:gd name="T14" fmla="*/ 10 w 36"/>
                  <a:gd name="T15" fmla="*/ 24 h 26"/>
                  <a:gd name="T16" fmla="*/ 6 w 36"/>
                  <a:gd name="T17" fmla="*/ 22 h 26"/>
                  <a:gd name="T18" fmla="*/ 2 w 36"/>
                  <a:gd name="T19" fmla="*/ 18 h 26"/>
                  <a:gd name="T20" fmla="*/ 0 w 36"/>
                  <a:gd name="T21" fmla="*/ 14 h 26"/>
                  <a:gd name="T22" fmla="*/ 0 w 36"/>
                  <a:gd name="T23" fmla="*/ 14 h 26"/>
                  <a:gd name="T24" fmla="*/ 2 w 36"/>
                  <a:gd name="T25" fmla="*/ 8 h 26"/>
                  <a:gd name="T26" fmla="*/ 6 w 36"/>
                  <a:gd name="T27" fmla="*/ 4 h 26"/>
                  <a:gd name="T28" fmla="*/ 10 w 36"/>
                  <a:gd name="T29" fmla="*/ 2 h 26"/>
                  <a:gd name="T30" fmla="*/ 18 w 36"/>
                  <a:gd name="T31" fmla="*/ 0 h 26"/>
                  <a:gd name="T32" fmla="*/ 18 w 36"/>
                  <a:gd name="T33" fmla="*/ 0 h 26"/>
                  <a:gd name="T34" fmla="*/ 24 w 36"/>
                  <a:gd name="T35" fmla="*/ 2 h 26"/>
                  <a:gd name="T36" fmla="*/ 30 w 36"/>
                  <a:gd name="T37" fmla="*/ 4 h 26"/>
                  <a:gd name="T38" fmla="*/ 34 w 36"/>
                  <a:gd name="T39" fmla="*/ 8 h 26"/>
                  <a:gd name="T40" fmla="*/ 36 w 36"/>
                  <a:gd name="T41" fmla="*/ 14 h 26"/>
                  <a:gd name="T42" fmla="*/ 36 w 36"/>
                  <a:gd name="T43" fmla="*/ 14 h 2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6"/>
                  <a:gd name="T67" fmla="*/ 0 h 26"/>
                  <a:gd name="T68" fmla="*/ 36 w 36"/>
                  <a:gd name="T69" fmla="*/ 26 h 2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6" h="26">
                    <a:moveTo>
                      <a:pt x="36" y="14"/>
                    </a:moveTo>
                    <a:lnTo>
                      <a:pt x="36" y="14"/>
                    </a:lnTo>
                    <a:lnTo>
                      <a:pt x="34" y="18"/>
                    </a:lnTo>
                    <a:lnTo>
                      <a:pt x="30" y="22"/>
                    </a:lnTo>
                    <a:lnTo>
                      <a:pt x="24" y="24"/>
                    </a:lnTo>
                    <a:lnTo>
                      <a:pt x="18" y="26"/>
                    </a:lnTo>
                    <a:lnTo>
                      <a:pt x="10" y="24"/>
                    </a:lnTo>
                    <a:lnTo>
                      <a:pt x="6" y="22"/>
                    </a:lnTo>
                    <a:lnTo>
                      <a:pt x="2" y="18"/>
                    </a:lnTo>
                    <a:lnTo>
                      <a:pt x="0" y="14"/>
                    </a:lnTo>
                    <a:lnTo>
                      <a:pt x="2" y="8"/>
                    </a:lnTo>
                    <a:lnTo>
                      <a:pt x="6" y="4"/>
                    </a:lnTo>
                    <a:lnTo>
                      <a:pt x="10" y="2"/>
                    </a:lnTo>
                    <a:lnTo>
                      <a:pt x="18" y="0"/>
                    </a:lnTo>
                    <a:lnTo>
                      <a:pt x="24" y="2"/>
                    </a:lnTo>
                    <a:lnTo>
                      <a:pt x="30" y="4"/>
                    </a:lnTo>
                    <a:lnTo>
                      <a:pt x="34" y="8"/>
                    </a:lnTo>
                    <a:lnTo>
                      <a:pt x="36" y="14"/>
                    </a:lnTo>
                    <a:close/>
                  </a:path>
                </a:pathLst>
              </a:custGeom>
              <a:solidFill>
                <a:srgbClr val="FF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72" name="Freeform 108"/>
              <p:cNvSpPr>
                <a:spLocks/>
              </p:cNvSpPr>
              <p:nvPr/>
            </p:nvSpPr>
            <p:spPr bwMode="auto">
              <a:xfrm>
                <a:off x="2937" y="2072"/>
                <a:ext cx="62" cy="44"/>
              </a:xfrm>
              <a:custGeom>
                <a:avLst/>
                <a:gdLst>
                  <a:gd name="T0" fmla="*/ 62 w 62"/>
                  <a:gd name="T1" fmla="*/ 22 h 44"/>
                  <a:gd name="T2" fmla="*/ 62 w 62"/>
                  <a:gd name="T3" fmla="*/ 22 h 44"/>
                  <a:gd name="T4" fmla="*/ 62 w 62"/>
                  <a:gd name="T5" fmla="*/ 26 h 44"/>
                  <a:gd name="T6" fmla="*/ 60 w 62"/>
                  <a:gd name="T7" fmla="*/ 30 h 44"/>
                  <a:gd name="T8" fmla="*/ 54 w 62"/>
                  <a:gd name="T9" fmla="*/ 38 h 44"/>
                  <a:gd name="T10" fmla="*/ 44 w 62"/>
                  <a:gd name="T11" fmla="*/ 42 h 44"/>
                  <a:gd name="T12" fmla="*/ 32 w 62"/>
                  <a:gd name="T13" fmla="*/ 44 h 44"/>
                  <a:gd name="T14" fmla="*/ 32 w 62"/>
                  <a:gd name="T15" fmla="*/ 44 h 44"/>
                  <a:gd name="T16" fmla="*/ 18 w 62"/>
                  <a:gd name="T17" fmla="*/ 42 h 44"/>
                  <a:gd name="T18" fmla="*/ 8 w 62"/>
                  <a:gd name="T19" fmla="*/ 38 h 44"/>
                  <a:gd name="T20" fmla="*/ 2 w 62"/>
                  <a:gd name="T21" fmla="*/ 30 h 44"/>
                  <a:gd name="T22" fmla="*/ 0 w 62"/>
                  <a:gd name="T23" fmla="*/ 26 h 44"/>
                  <a:gd name="T24" fmla="*/ 0 w 62"/>
                  <a:gd name="T25" fmla="*/ 22 h 44"/>
                  <a:gd name="T26" fmla="*/ 0 w 62"/>
                  <a:gd name="T27" fmla="*/ 22 h 44"/>
                  <a:gd name="T28" fmla="*/ 0 w 62"/>
                  <a:gd name="T29" fmla="*/ 16 h 44"/>
                  <a:gd name="T30" fmla="*/ 2 w 62"/>
                  <a:gd name="T31" fmla="*/ 12 h 44"/>
                  <a:gd name="T32" fmla="*/ 8 w 62"/>
                  <a:gd name="T33" fmla="*/ 6 h 44"/>
                  <a:gd name="T34" fmla="*/ 18 w 62"/>
                  <a:gd name="T35" fmla="*/ 0 h 44"/>
                  <a:gd name="T36" fmla="*/ 32 w 62"/>
                  <a:gd name="T37" fmla="*/ 0 h 44"/>
                  <a:gd name="T38" fmla="*/ 32 w 62"/>
                  <a:gd name="T39" fmla="*/ 0 h 44"/>
                  <a:gd name="T40" fmla="*/ 44 w 62"/>
                  <a:gd name="T41" fmla="*/ 0 h 44"/>
                  <a:gd name="T42" fmla="*/ 54 w 62"/>
                  <a:gd name="T43" fmla="*/ 6 h 44"/>
                  <a:gd name="T44" fmla="*/ 60 w 62"/>
                  <a:gd name="T45" fmla="*/ 12 h 44"/>
                  <a:gd name="T46" fmla="*/ 62 w 62"/>
                  <a:gd name="T47" fmla="*/ 16 h 44"/>
                  <a:gd name="T48" fmla="*/ 62 w 62"/>
                  <a:gd name="T49" fmla="*/ 22 h 44"/>
                  <a:gd name="T50" fmla="*/ 62 w 62"/>
                  <a:gd name="T51" fmla="*/ 22 h 44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62"/>
                  <a:gd name="T79" fmla="*/ 0 h 44"/>
                  <a:gd name="T80" fmla="*/ 62 w 62"/>
                  <a:gd name="T81" fmla="*/ 44 h 44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62" h="44">
                    <a:moveTo>
                      <a:pt x="62" y="22"/>
                    </a:moveTo>
                    <a:lnTo>
                      <a:pt x="62" y="22"/>
                    </a:lnTo>
                    <a:lnTo>
                      <a:pt x="62" y="26"/>
                    </a:lnTo>
                    <a:lnTo>
                      <a:pt x="60" y="30"/>
                    </a:lnTo>
                    <a:lnTo>
                      <a:pt x="54" y="38"/>
                    </a:lnTo>
                    <a:lnTo>
                      <a:pt x="44" y="42"/>
                    </a:lnTo>
                    <a:lnTo>
                      <a:pt x="32" y="44"/>
                    </a:lnTo>
                    <a:lnTo>
                      <a:pt x="18" y="42"/>
                    </a:lnTo>
                    <a:lnTo>
                      <a:pt x="8" y="38"/>
                    </a:lnTo>
                    <a:lnTo>
                      <a:pt x="2" y="30"/>
                    </a:lnTo>
                    <a:lnTo>
                      <a:pt x="0" y="26"/>
                    </a:lnTo>
                    <a:lnTo>
                      <a:pt x="0" y="22"/>
                    </a:lnTo>
                    <a:lnTo>
                      <a:pt x="0" y="16"/>
                    </a:lnTo>
                    <a:lnTo>
                      <a:pt x="2" y="12"/>
                    </a:lnTo>
                    <a:lnTo>
                      <a:pt x="8" y="6"/>
                    </a:lnTo>
                    <a:lnTo>
                      <a:pt x="18" y="0"/>
                    </a:lnTo>
                    <a:lnTo>
                      <a:pt x="32" y="0"/>
                    </a:lnTo>
                    <a:lnTo>
                      <a:pt x="44" y="0"/>
                    </a:lnTo>
                    <a:lnTo>
                      <a:pt x="54" y="6"/>
                    </a:lnTo>
                    <a:lnTo>
                      <a:pt x="60" y="12"/>
                    </a:lnTo>
                    <a:lnTo>
                      <a:pt x="62" y="16"/>
                    </a:lnTo>
                    <a:lnTo>
                      <a:pt x="62" y="22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73" name="Freeform 109"/>
              <p:cNvSpPr>
                <a:spLocks/>
              </p:cNvSpPr>
              <p:nvPr/>
            </p:nvSpPr>
            <p:spPr bwMode="auto">
              <a:xfrm>
                <a:off x="2937" y="2072"/>
                <a:ext cx="62" cy="42"/>
              </a:xfrm>
              <a:custGeom>
                <a:avLst/>
                <a:gdLst>
                  <a:gd name="T0" fmla="*/ 62 w 62"/>
                  <a:gd name="T1" fmla="*/ 22 h 42"/>
                  <a:gd name="T2" fmla="*/ 62 w 62"/>
                  <a:gd name="T3" fmla="*/ 22 h 42"/>
                  <a:gd name="T4" fmla="*/ 62 w 62"/>
                  <a:gd name="T5" fmla="*/ 26 h 42"/>
                  <a:gd name="T6" fmla="*/ 60 w 62"/>
                  <a:gd name="T7" fmla="*/ 30 h 42"/>
                  <a:gd name="T8" fmla="*/ 52 w 62"/>
                  <a:gd name="T9" fmla="*/ 36 h 42"/>
                  <a:gd name="T10" fmla="*/ 44 w 62"/>
                  <a:gd name="T11" fmla="*/ 42 h 42"/>
                  <a:gd name="T12" fmla="*/ 32 w 62"/>
                  <a:gd name="T13" fmla="*/ 42 h 42"/>
                  <a:gd name="T14" fmla="*/ 32 w 62"/>
                  <a:gd name="T15" fmla="*/ 42 h 42"/>
                  <a:gd name="T16" fmla="*/ 20 w 62"/>
                  <a:gd name="T17" fmla="*/ 42 h 42"/>
                  <a:gd name="T18" fmla="*/ 10 w 62"/>
                  <a:gd name="T19" fmla="*/ 36 h 42"/>
                  <a:gd name="T20" fmla="*/ 2 w 62"/>
                  <a:gd name="T21" fmla="*/ 30 h 42"/>
                  <a:gd name="T22" fmla="*/ 2 w 62"/>
                  <a:gd name="T23" fmla="*/ 26 h 42"/>
                  <a:gd name="T24" fmla="*/ 0 w 62"/>
                  <a:gd name="T25" fmla="*/ 22 h 42"/>
                  <a:gd name="T26" fmla="*/ 0 w 62"/>
                  <a:gd name="T27" fmla="*/ 22 h 42"/>
                  <a:gd name="T28" fmla="*/ 2 w 62"/>
                  <a:gd name="T29" fmla="*/ 16 h 42"/>
                  <a:gd name="T30" fmla="*/ 2 w 62"/>
                  <a:gd name="T31" fmla="*/ 12 h 42"/>
                  <a:gd name="T32" fmla="*/ 10 w 62"/>
                  <a:gd name="T33" fmla="*/ 6 h 42"/>
                  <a:gd name="T34" fmla="*/ 20 w 62"/>
                  <a:gd name="T35" fmla="*/ 2 h 42"/>
                  <a:gd name="T36" fmla="*/ 32 w 62"/>
                  <a:gd name="T37" fmla="*/ 0 h 42"/>
                  <a:gd name="T38" fmla="*/ 32 w 62"/>
                  <a:gd name="T39" fmla="*/ 0 h 42"/>
                  <a:gd name="T40" fmla="*/ 44 w 62"/>
                  <a:gd name="T41" fmla="*/ 2 h 42"/>
                  <a:gd name="T42" fmla="*/ 52 w 62"/>
                  <a:gd name="T43" fmla="*/ 6 h 42"/>
                  <a:gd name="T44" fmla="*/ 60 w 62"/>
                  <a:gd name="T45" fmla="*/ 12 h 42"/>
                  <a:gd name="T46" fmla="*/ 62 w 62"/>
                  <a:gd name="T47" fmla="*/ 16 h 42"/>
                  <a:gd name="T48" fmla="*/ 62 w 62"/>
                  <a:gd name="T49" fmla="*/ 22 h 42"/>
                  <a:gd name="T50" fmla="*/ 62 w 62"/>
                  <a:gd name="T51" fmla="*/ 22 h 4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62"/>
                  <a:gd name="T79" fmla="*/ 0 h 42"/>
                  <a:gd name="T80" fmla="*/ 62 w 62"/>
                  <a:gd name="T81" fmla="*/ 42 h 42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62" h="42">
                    <a:moveTo>
                      <a:pt x="62" y="22"/>
                    </a:moveTo>
                    <a:lnTo>
                      <a:pt x="62" y="22"/>
                    </a:lnTo>
                    <a:lnTo>
                      <a:pt x="62" y="26"/>
                    </a:lnTo>
                    <a:lnTo>
                      <a:pt x="60" y="30"/>
                    </a:lnTo>
                    <a:lnTo>
                      <a:pt x="52" y="36"/>
                    </a:lnTo>
                    <a:lnTo>
                      <a:pt x="44" y="42"/>
                    </a:lnTo>
                    <a:lnTo>
                      <a:pt x="32" y="42"/>
                    </a:lnTo>
                    <a:lnTo>
                      <a:pt x="20" y="42"/>
                    </a:lnTo>
                    <a:lnTo>
                      <a:pt x="10" y="36"/>
                    </a:lnTo>
                    <a:lnTo>
                      <a:pt x="2" y="30"/>
                    </a:lnTo>
                    <a:lnTo>
                      <a:pt x="2" y="26"/>
                    </a:lnTo>
                    <a:lnTo>
                      <a:pt x="0" y="22"/>
                    </a:lnTo>
                    <a:lnTo>
                      <a:pt x="2" y="16"/>
                    </a:lnTo>
                    <a:lnTo>
                      <a:pt x="2" y="12"/>
                    </a:lnTo>
                    <a:lnTo>
                      <a:pt x="10" y="6"/>
                    </a:lnTo>
                    <a:lnTo>
                      <a:pt x="20" y="2"/>
                    </a:lnTo>
                    <a:lnTo>
                      <a:pt x="32" y="0"/>
                    </a:lnTo>
                    <a:lnTo>
                      <a:pt x="44" y="2"/>
                    </a:lnTo>
                    <a:lnTo>
                      <a:pt x="52" y="6"/>
                    </a:lnTo>
                    <a:lnTo>
                      <a:pt x="60" y="12"/>
                    </a:lnTo>
                    <a:lnTo>
                      <a:pt x="62" y="16"/>
                    </a:lnTo>
                    <a:lnTo>
                      <a:pt x="62" y="22"/>
                    </a:lnTo>
                    <a:close/>
                  </a:path>
                </a:pathLst>
              </a:custGeom>
              <a:solidFill>
                <a:srgbClr val="FFFB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74" name="Freeform 110"/>
              <p:cNvSpPr>
                <a:spLocks/>
              </p:cNvSpPr>
              <p:nvPr/>
            </p:nvSpPr>
            <p:spPr bwMode="auto">
              <a:xfrm>
                <a:off x="2939" y="2072"/>
                <a:ext cx="58" cy="42"/>
              </a:xfrm>
              <a:custGeom>
                <a:avLst/>
                <a:gdLst>
                  <a:gd name="T0" fmla="*/ 58 w 58"/>
                  <a:gd name="T1" fmla="*/ 22 h 42"/>
                  <a:gd name="T2" fmla="*/ 58 w 58"/>
                  <a:gd name="T3" fmla="*/ 22 h 42"/>
                  <a:gd name="T4" fmla="*/ 56 w 58"/>
                  <a:gd name="T5" fmla="*/ 30 h 42"/>
                  <a:gd name="T6" fmla="*/ 50 w 58"/>
                  <a:gd name="T7" fmla="*/ 36 h 42"/>
                  <a:gd name="T8" fmla="*/ 40 w 58"/>
                  <a:gd name="T9" fmla="*/ 40 h 42"/>
                  <a:gd name="T10" fmla="*/ 30 w 58"/>
                  <a:gd name="T11" fmla="*/ 42 h 42"/>
                  <a:gd name="T12" fmla="*/ 30 w 58"/>
                  <a:gd name="T13" fmla="*/ 42 h 42"/>
                  <a:gd name="T14" fmla="*/ 18 w 58"/>
                  <a:gd name="T15" fmla="*/ 40 h 42"/>
                  <a:gd name="T16" fmla="*/ 8 w 58"/>
                  <a:gd name="T17" fmla="*/ 36 h 42"/>
                  <a:gd name="T18" fmla="*/ 2 w 58"/>
                  <a:gd name="T19" fmla="*/ 30 h 42"/>
                  <a:gd name="T20" fmla="*/ 0 w 58"/>
                  <a:gd name="T21" fmla="*/ 22 h 42"/>
                  <a:gd name="T22" fmla="*/ 0 w 58"/>
                  <a:gd name="T23" fmla="*/ 22 h 42"/>
                  <a:gd name="T24" fmla="*/ 2 w 58"/>
                  <a:gd name="T25" fmla="*/ 14 h 42"/>
                  <a:gd name="T26" fmla="*/ 8 w 58"/>
                  <a:gd name="T27" fmla="*/ 6 h 42"/>
                  <a:gd name="T28" fmla="*/ 18 w 58"/>
                  <a:gd name="T29" fmla="*/ 2 h 42"/>
                  <a:gd name="T30" fmla="*/ 30 w 58"/>
                  <a:gd name="T31" fmla="*/ 0 h 42"/>
                  <a:gd name="T32" fmla="*/ 30 w 58"/>
                  <a:gd name="T33" fmla="*/ 0 h 42"/>
                  <a:gd name="T34" fmla="*/ 40 w 58"/>
                  <a:gd name="T35" fmla="*/ 2 h 42"/>
                  <a:gd name="T36" fmla="*/ 50 w 58"/>
                  <a:gd name="T37" fmla="*/ 6 h 42"/>
                  <a:gd name="T38" fmla="*/ 56 w 58"/>
                  <a:gd name="T39" fmla="*/ 14 h 42"/>
                  <a:gd name="T40" fmla="*/ 58 w 58"/>
                  <a:gd name="T41" fmla="*/ 22 h 42"/>
                  <a:gd name="T42" fmla="*/ 58 w 58"/>
                  <a:gd name="T43" fmla="*/ 22 h 4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58"/>
                  <a:gd name="T67" fmla="*/ 0 h 42"/>
                  <a:gd name="T68" fmla="*/ 58 w 58"/>
                  <a:gd name="T69" fmla="*/ 42 h 42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58" h="42">
                    <a:moveTo>
                      <a:pt x="58" y="22"/>
                    </a:moveTo>
                    <a:lnTo>
                      <a:pt x="58" y="22"/>
                    </a:lnTo>
                    <a:lnTo>
                      <a:pt x="56" y="30"/>
                    </a:lnTo>
                    <a:lnTo>
                      <a:pt x="50" y="36"/>
                    </a:lnTo>
                    <a:lnTo>
                      <a:pt x="40" y="40"/>
                    </a:lnTo>
                    <a:lnTo>
                      <a:pt x="30" y="42"/>
                    </a:lnTo>
                    <a:lnTo>
                      <a:pt x="18" y="40"/>
                    </a:lnTo>
                    <a:lnTo>
                      <a:pt x="8" y="36"/>
                    </a:lnTo>
                    <a:lnTo>
                      <a:pt x="2" y="30"/>
                    </a:lnTo>
                    <a:lnTo>
                      <a:pt x="0" y="22"/>
                    </a:lnTo>
                    <a:lnTo>
                      <a:pt x="2" y="14"/>
                    </a:lnTo>
                    <a:lnTo>
                      <a:pt x="8" y="6"/>
                    </a:lnTo>
                    <a:lnTo>
                      <a:pt x="18" y="2"/>
                    </a:lnTo>
                    <a:lnTo>
                      <a:pt x="30" y="0"/>
                    </a:lnTo>
                    <a:lnTo>
                      <a:pt x="40" y="2"/>
                    </a:lnTo>
                    <a:lnTo>
                      <a:pt x="50" y="6"/>
                    </a:lnTo>
                    <a:lnTo>
                      <a:pt x="56" y="14"/>
                    </a:lnTo>
                    <a:lnTo>
                      <a:pt x="58" y="22"/>
                    </a:lnTo>
                    <a:close/>
                  </a:path>
                </a:pathLst>
              </a:custGeom>
              <a:solidFill>
                <a:srgbClr val="FFF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75" name="Freeform 111"/>
              <p:cNvSpPr>
                <a:spLocks/>
              </p:cNvSpPr>
              <p:nvPr/>
            </p:nvSpPr>
            <p:spPr bwMode="auto">
              <a:xfrm>
                <a:off x="2939" y="2074"/>
                <a:ext cx="58" cy="40"/>
              </a:xfrm>
              <a:custGeom>
                <a:avLst/>
                <a:gdLst>
                  <a:gd name="T0" fmla="*/ 58 w 58"/>
                  <a:gd name="T1" fmla="*/ 20 h 40"/>
                  <a:gd name="T2" fmla="*/ 58 w 58"/>
                  <a:gd name="T3" fmla="*/ 20 h 40"/>
                  <a:gd name="T4" fmla="*/ 56 w 58"/>
                  <a:gd name="T5" fmla="*/ 28 h 40"/>
                  <a:gd name="T6" fmla="*/ 50 w 58"/>
                  <a:gd name="T7" fmla="*/ 34 h 40"/>
                  <a:gd name="T8" fmla="*/ 40 w 58"/>
                  <a:gd name="T9" fmla="*/ 38 h 40"/>
                  <a:gd name="T10" fmla="*/ 30 w 58"/>
                  <a:gd name="T11" fmla="*/ 40 h 40"/>
                  <a:gd name="T12" fmla="*/ 30 w 58"/>
                  <a:gd name="T13" fmla="*/ 40 h 40"/>
                  <a:gd name="T14" fmla="*/ 18 w 58"/>
                  <a:gd name="T15" fmla="*/ 38 h 40"/>
                  <a:gd name="T16" fmla="*/ 8 w 58"/>
                  <a:gd name="T17" fmla="*/ 34 h 40"/>
                  <a:gd name="T18" fmla="*/ 2 w 58"/>
                  <a:gd name="T19" fmla="*/ 28 h 40"/>
                  <a:gd name="T20" fmla="*/ 0 w 58"/>
                  <a:gd name="T21" fmla="*/ 20 h 40"/>
                  <a:gd name="T22" fmla="*/ 0 w 58"/>
                  <a:gd name="T23" fmla="*/ 20 h 40"/>
                  <a:gd name="T24" fmla="*/ 2 w 58"/>
                  <a:gd name="T25" fmla="*/ 12 h 40"/>
                  <a:gd name="T26" fmla="*/ 8 w 58"/>
                  <a:gd name="T27" fmla="*/ 6 h 40"/>
                  <a:gd name="T28" fmla="*/ 18 w 58"/>
                  <a:gd name="T29" fmla="*/ 0 h 40"/>
                  <a:gd name="T30" fmla="*/ 30 w 58"/>
                  <a:gd name="T31" fmla="*/ 0 h 40"/>
                  <a:gd name="T32" fmla="*/ 30 w 58"/>
                  <a:gd name="T33" fmla="*/ 0 h 40"/>
                  <a:gd name="T34" fmla="*/ 40 w 58"/>
                  <a:gd name="T35" fmla="*/ 0 h 40"/>
                  <a:gd name="T36" fmla="*/ 50 w 58"/>
                  <a:gd name="T37" fmla="*/ 6 h 40"/>
                  <a:gd name="T38" fmla="*/ 56 w 58"/>
                  <a:gd name="T39" fmla="*/ 12 h 40"/>
                  <a:gd name="T40" fmla="*/ 58 w 58"/>
                  <a:gd name="T41" fmla="*/ 20 h 40"/>
                  <a:gd name="T42" fmla="*/ 58 w 58"/>
                  <a:gd name="T43" fmla="*/ 20 h 4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58"/>
                  <a:gd name="T67" fmla="*/ 0 h 40"/>
                  <a:gd name="T68" fmla="*/ 58 w 58"/>
                  <a:gd name="T69" fmla="*/ 40 h 40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58" h="40">
                    <a:moveTo>
                      <a:pt x="58" y="20"/>
                    </a:moveTo>
                    <a:lnTo>
                      <a:pt x="58" y="20"/>
                    </a:lnTo>
                    <a:lnTo>
                      <a:pt x="56" y="28"/>
                    </a:lnTo>
                    <a:lnTo>
                      <a:pt x="50" y="34"/>
                    </a:lnTo>
                    <a:lnTo>
                      <a:pt x="40" y="38"/>
                    </a:lnTo>
                    <a:lnTo>
                      <a:pt x="30" y="40"/>
                    </a:lnTo>
                    <a:lnTo>
                      <a:pt x="18" y="38"/>
                    </a:lnTo>
                    <a:lnTo>
                      <a:pt x="8" y="34"/>
                    </a:lnTo>
                    <a:lnTo>
                      <a:pt x="2" y="28"/>
                    </a:lnTo>
                    <a:lnTo>
                      <a:pt x="0" y="20"/>
                    </a:lnTo>
                    <a:lnTo>
                      <a:pt x="2" y="12"/>
                    </a:lnTo>
                    <a:lnTo>
                      <a:pt x="8" y="6"/>
                    </a:lnTo>
                    <a:lnTo>
                      <a:pt x="18" y="0"/>
                    </a:lnTo>
                    <a:lnTo>
                      <a:pt x="30" y="0"/>
                    </a:lnTo>
                    <a:lnTo>
                      <a:pt x="40" y="0"/>
                    </a:lnTo>
                    <a:lnTo>
                      <a:pt x="50" y="6"/>
                    </a:lnTo>
                    <a:lnTo>
                      <a:pt x="56" y="12"/>
                    </a:lnTo>
                    <a:lnTo>
                      <a:pt x="58" y="20"/>
                    </a:lnTo>
                    <a:close/>
                  </a:path>
                </a:pathLst>
              </a:custGeom>
              <a:solidFill>
                <a:srgbClr val="FFF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76" name="Freeform 112"/>
              <p:cNvSpPr>
                <a:spLocks/>
              </p:cNvSpPr>
              <p:nvPr/>
            </p:nvSpPr>
            <p:spPr bwMode="auto">
              <a:xfrm>
                <a:off x="2941" y="2074"/>
                <a:ext cx="54" cy="38"/>
              </a:xfrm>
              <a:custGeom>
                <a:avLst/>
                <a:gdLst>
                  <a:gd name="T0" fmla="*/ 54 w 54"/>
                  <a:gd name="T1" fmla="*/ 20 h 38"/>
                  <a:gd name="T2" fmla="*/ 54 w 54"/>
                  <a:gd name="T3" fmla="*/ 20 h 38"/>
                  <a:gd name="T4" fmla="*/ 52 w 54"/>
                  <a:gd name="T5" fmla="*/ 26 h 38"/>
                  <a:gd name="T6" fmla="*/ 46 w 54"/>
                  <a:gd name="T7" fmla="*/ 32 h 38"/>
                  <a:gd name="T8" fmla="*/ 38 w 54"/>
                  <a:gd name="T9" fmla="*/ 38 h 38"/>
                  <a:gd name="T10" fmla="*/ 28 w 54"/>
                  <a:gd name="T11" fmla="*/ 38 h 38"/>
                  <a:gd name="T12" fmla="*/ 28 w 54"/>
                  <a:gd name="T13" fmla="*/ 38 h 38"/>
                  <a:gd name="T14" fmla="*/ 16 w 54"/>
                  <a:gd name="T15" fmla="*/ 38 h 38"/>
                  <a:gd name="T16" fmla="*/ 8 w 54"/>
                  <a:gd name="T17" fmla="*/ 32 h 38"/>
                  <a:gd name="T18" fmla="*/ 2 w 54"/>
                  <a:gd name="T19" fmla="*/ 26 h 38"/>
                  <a:gd name="T20" fmla="*/ 0 w 54"/>
                  <a:gd name="T21" fmla="*/ 20 h 38"/>
                  <a:gd name="T22" fmla="*/ 0 w 54"/>
                  <a:gd name="T23" fmla="*/ 20 h 38"/>
                  <a:gd name="T24" fmla="*/ 2 w 54"/>
                  <a:gd name="T25" fmla="*/ 12 h 38"/>
                  <a:gd name="T26" fmla="*/ 8 w 54"/>
                  <a:gd name="T27" fmla="*/ 6 h 38"/>
                  <a:gd name="T28" fmla="*/ 16 w 54"/>
                  <a:gd name="T29" fmla="*/ 2 h 38"/>
                  <a:gd name="T30" fmla="*/ 28 w 54"/>
                  <a:gd name="T31" fmla="*/ 0 h 38"/>
                  <a:gd name="T32" fmla="*/ 28 w 54"/>
                  <a:gd name="T33" fmla="*/ 0 h 38"/>
                  <a:gd name="T34" fmla="*/ 38 w 54"/>
                  <a:gd name="T35" fmla="*/ 2 h 38"/>
                  <a:gd name="T36" fmla="*/ 46 w 54"/>
                  <a:gd name="T37" fmla="*/ 6 h 38"/>
                  <a:gd name="T38" fmla="*/ 52 w 54"/>
                  <a:gd name="T39" fmla="*/ 12 h 38"/>
                  <a:gd name="T40" fmla="*/ 54 w 54"/>
                  <a:gd name="T41" fmla="*/ 20 h 38"/>
                  <a:gd name="T42" fmla="*/ 54 w 54"/>
                  <a:gd name="T43" fmla="*/ 20 h 3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54"/>
                  <a:gd name="T67" fmla="*/ 0 h 38"/>
                  <a:gd name="T68" fmla="*/ 54 w 54"/>
                  <a:gd name="T69" fmla="*/ 38 h 3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54" h="38">
                    <a:moveTo>
                      <a:pt x="54" y="20"/>
                    </a:moveTo>
                    <a:lnTo>
                      <a:pt x="54" y="20"/>
                    </a:lnTo>
                    <a:lnTo>
                      <a:pt x="52" y="26"/>
                    </a:lnTo>
                    <a:lnTo>
                      <a:pt x="46" y="32"/>
                    </a:lnTo>
                    <a:lnTo>
                      <a:pt x="38" y="38"/>
                    </a:lnTo>
                    <a:lnTo>
                      <a:pt x="28" y="38"/>
                    </a:lnTo>
                    <a:lnTo>
                      <a:pt x="16" y="38"/>
                    </a:lnTo>
                    <a:lnTo>
                      <a:pt x="8" y="32"/>
                    </a:lnTo>
                    <a:lnTo>
                      <a:pt x="2" y="26"/>
                    </a:lnTo>
                    <a:lnTo>
                      <a:pt x="0" y="20"/>
                    </a:lnTo>
                    <a:lnTo>
                      <a:pt x="2" y="12"/>
                    </a:lnTo>
                    <a:lnTo>
                      <a:pt x="8" y="6"/>
                    </a:lnTo>
                    <a:lnTo>
                      <a:pt x="16" y="2"/>
                    </a:lnTo>
                    <a:lnTo>
                      <a:pt x="28" y="0"/>
                    </a:lnTo>
                    <a:lnTo>
                      <a:pt x="38" y="2"/>
                    </a:lnTo>
                    <a:lnTo>
                      <a:pt x="46" y="6"/>
                    </a:lnTo>
                    <a:lnTo>
                      <a:pt x="52" y="12"/>
                    </a:lnTo>
                    <a:lnTo>
                      <a:pt x="54" y="20"/>
                    </a:lnTo>
                    <a:close/>
                  </a:path>
                </a:pathLst>
              </a:custGeom>
              <a:solidFill>
                <a:srgbClr val="FFF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77" name="Freeform 113"/>
              <p:cNvSpPr>
                <a:spLocks/>
              </p:cNvSpPr>
              <p:nvPr/>
            </p:nvSpPr>
            <p:spPr bwMode="auto">
              <a:xfrm>
                <a:off x="2941" y="2074"/>
                <a:ext cx="54" cy="38"/>
              </a:xfrm>
              <a:custGeom>
                <a:avLst/>
                <a:gdLst>
                  <a:gd name="T0" fmla="*/ 54 w 54"/>
                  <a:gd name="T1" fmla="*/ 20 h 38"/>
                  <a:gd name="T2" fmla="*/ 54 w 54"/>
                  <a:gd name="T3" fmla="*/ 20 h 38"/>
                  <a:gd name="T4" fmla="*/ 52 w 54"/>
                  <a:gd name="T5" fmla="*/ 26 h 38"/>
                  <a:gd name="T6" fmla="*/ 46 w 54"/>
                  <a:gd name="T7" fmla="*/ 32 h 38"/>
                  <a:gd name="T8" fmla="*/ 38 w 54"/>
                  <a:gd name="T9" fmla="*/ 36 h 38"/>
                  <a:gd name="T10" fmla="*/ 28 w 54"/>
                  <a:gd name="T11" fmla="*/ 38 h 38"/>
                  <a:gd name="T12" fmla="*/ 28 w 54"/>
                  <a:gd name="T13" fmla="*/ 38 h 38"/>
                  <a:gd name="T14" fmla="*/ 16 w 54"/>
                  <a:gd name="T15" fmla="*/ 36 h 38"/>
                  <a:gd name="T16" fmla="*/ 8 w 54"/>
                  <a:gd name="T17" fmla="*/ 32 h 38"/>
                  <a:gd name="T18" fmla="*/ 2 w 54"/>
                  <a:gd name="T19" fmla="*/ 26 h 38"/>
                  <a:gd name="T20" fmla="*/ 0 w 54"/>
                  <a:gd name="T21" fmla="*/ 20 h 38"/>
                  <a:gd name="T22" fmla="*/ 0 w 54"/>
                  <a:gd name="T23" fmla="*/ 20 h 38"/>
                  <a:gd name="T24" fmla="*/ 2 w 54"/>
                  <a:gd name="T25" fmla="*/ 12 h 38"/>
                  <a:gd name="T26" fmla="*/ 8 w 54"/>
                  <a:gd name="T27" fmla="*/ 6 h 38"/>
                  <a:gd name="T28" fmla="*/ 16 w 54"/>
                  <a:gd name="T29" fmla="*/ 2 h 38"/>
                  <a:gd name="T30" fmla="*/ 28 w 54"/>
                  <a:gd name="T31" fmla="*/ 0 h 38"/>
                  <a:gd name="T32" fmla="*/ 28 w 54"/>
                  <a:gd name="T33" fmla="*/ 0 h 38"/>
                  <a:gd name="T34" fmla="*/ 38 w 54"/>
                  <a:gd name="T35" fmla="*/ 2 h 38"/>
                  <a:gd name="T36" fmla="*/ 46 w 54"/>
                  <a:gd name="T37" fmla="*/ 6 h 38"/>
                  <a:gd name="T38" fmla="*/ 52 w 54"/>
                  <a:gd name="T39" fmla="*/ 12 h 38"/>
                  <a:gd name="T40" fmla="*/ 54 w 54"/>
                  <a:gd name="T41" fmla="*/ 20 h 38"/>
                  <a:gd name="T42" fmla="*/ 54 w 54"/>
                  <a:gd name="T43" fmla="*/ 20 h 3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54"/>
                  <a:gd name="T67" fmla="*/ 0 h 38"/>
                  <a:gd name="T68" fmla="*/ 54 w 54"/>
                  <a:gd name="T69" fmla="*/ 38 h 3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54" h="38">
                    <a:moveTo>
                      <a:pt x="54" y="20"/>
                    </a:moveTo>
                    <a:lnTo>
                      <a:pt x="54" y="20"/>
                    </a:lnTo>
                    <a:lnTo>
                      <a:pt x="52" y="26"/>
                    </a:lnTo>
                    <a:lnTo>
                      <a:pt x="46" y="32"/>
                    </a:lnTo>
                    <a:lnTo>
                      <a:pt x="38" y="36"/>
                    </a:lnTo>
                    <a:lnTo>
                      <a:pt x="28" y="38"/>
                    </a:lnTo>
                    <a:lnTo>
                      <a:pt x="16" y="36"/>
                    </a:lnTo>
                    <a:lnTo>
                      <a:pt x="8" y="32"/>
                    </a:lnTo>
                    <a:lnTo>
                      <a:pt x="2" y="26"/>
                    </a:lnTo>
                    <a:lnTo>
                      <a:pt x="0" y="20"/>
                    </a:lnTo>
                    <a:lnTo>
                      <a:pt x="2" y="12"/>
                    </a:lnTo>
                    <a:lnTo>
                      <a:pt x="8" y="6"/>
                    </a:lnTo>
                    <a:lnTo>
                      <a:pt x="16" y="2"/>
                    </a:lnTo>
                    <a:lnTo>
                      <a:pt x="28" y="0"/>
                    </a:lnTo>
                    <a:lnTo>
                      <a:pt x="38" y="2"/>
                    </a:lnTo>
                    <a:lnTo>
                      <a:pt x="46" y="6"/>
                    </a:lnTo>
                    <a:lnTo>
                      <a:pt x="52" y="12"/>
                    </a:lnTo>
                    <a:lnTo>
                      <a:pt x="54" y="20"/>
                    </a:lnTo>
                    <a:close/>
                  </a:path>
                </a:pathLst>
              </a:custGeom>
              <a:solidFill>
                <a:srgbClr val="FFE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78" name="Freeform 114"/>
              <p:cNvSpPr>
                <a:spLocks/>
              </p:cNvSpPr>
              <p:nvPr/>
            </p:nvSpPr>
            <p:spPr bwMode="auto">
              <a:xfrm>
                <a:off x="2943" y="2076"/>
                <a:ext cx="50" cy="36"/>
              </a:xfrm>
              <a:custGeom>
                <a:avLst/>
                <a:gdLst>
                  <a:gd name="T0" fmla="*/ 50 w 50"/>
                  <a:gd name="T1" fmla="*/ 18 h 36"/>
                  <a:gd name="T2" fmla="*/ 50 w 50"/>
                  <a:gd name="T3" fmla="*/ 18 h 36"/>
                  <a:gd name="T4" fmla="*/ 48 w 50"/>
                  <a:gd name="T5" fmla="*/ 24 h 36"/>
                  <a:gd name="T6" fmla="*/ 44 w 50"/>
                  <a:gd name="T7" fmla="*/ 30 h 36"/>
                  <a:gd name="T8" fmla="*/ 36 w 50"/>
                  <a:gd name="T9" fmla="*/ 34 h 36"/>
                  <a:gd name="T10" fmla="*/ 26 w 50"/>
                  <a:gd name="T11" fmla="*/ 36 h 36"/>
                  <a:gd name="T12" fmla="*/ 26 w 50"/>
                  <a:gd name="T13" fmla="*/ 36 h 36"/>
                  <a:gd name="T14" fmla="*/ 16 w 50"/>
                  <a:gd name="T15" fmla="*/ 34 h 36"/>
                  <a:gd name="T16" fmla="*/ 8 w 50"/>
                  <a:gd name="T17" fmla="*/ 30 h 36"/>
                  <a:gd name="T18" fmla="*/ 2 w 50"/>
                  <a:gd name="T19" fmla="*/ 24 h 36"/>
                  <a:gd name="T20" fmla="*/ 0 w 50"/>
                  <a:gd name="T21" fmla="*/ 18 h 36"/>
                  <a:gd name="T22" fmla="*/ 0 w 50"/>
                  <a:gd name="T23" fmla="*/ 18 h 36"/>
                  <a:gd name="T24" fmla="*/ 2 w 50"/>
                  <a:gd name="T25" fmla="*/ 10 h 36"/>
                  <a:gd name="T26" fmla="*/ 8 w 50"/>
                  <a:gd name="T27" fmla="*/ 4 h 36"/>
                  <a:gd name="T28" fmla="*/ 16 w 50"/>
                  <a:gd name="T29" fmla="*/ 0 h 36"/>
                  <a:gd name="T30" fmla="*/ 26 w 50"/>
                  <a:gd name="T31" fmla="*/ 0 h 36"/>
                  <a:gd name="T32" fmla="*/ 26 w 50"/>
                  <a:gd name="T33" fmla="*/ 0 h 36"/>
                  <a:gd name="T34" fmla="*/ 36 w 50"/>
                  <a:gd name="T35" fmla="*/ 0 h 36"/>
                  <a:gd name="T36" fmla="*/ 44 w 50"/>
                  <a:gd name="T37" fmla="*/ 4 h 36"/>
                  <a:gd name="T38" fmla="*/ 48 w 50"/>
                  <a:gd name="T39" fmla="*/ 10 h 36"/>
                  <a:gd name="T40" fmla="*/ 50 w 50"/>
                  <a:gd name="T41" fmla="*/ 18 h 36"/>
                  <a:gd name="T42" fmla="*/ 50 w 50"/>
                  <a:gd name="T43" fmla="*/ 18 h 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50"/>
                  <a:gd name="T67" fmla="*/ 0 h 36"/>
                  <a:gd name="T68" fmla="*/ 50 w 50"/>
                  <a:gd name="T69" fmla="*/ 36 h 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50" h="36">
                    <a:moveTo>
                      <a:pt x="50" y="18"/>
                    </a:moveTo>
                    <a:lnTo>
                      <a:pt x="50" y="18"/>
                    </a:lnTo>
                    <a:lnTo>
                      <a:pt x="48" y="24"/>
                    </a:lnTo>
                    <a:lnTo>
                      <a:pt x="44" y="30"/>
                    </a:lnTo>
                    <a:lnTo>
                      <a:pt x="36" y="34"/>
                    </a:lnTo>
                    <a:lnTo>
                      <a:pt x="26" y="36"/>
                    </a:lnTo>
                    <a:lnTo>
                      <a:pt x="16" y="34"/>
                    </a:lnTo>
                    <a:lnTo>
                      <a:pt x="8" y="30"/>
                    </a:lnTo>
                    <a:lnTo>
                      <a:pt x="2" y="24"/>
                    </a:lnTo>
                    <a:lnTo>
                      <a:pt x="0" y="18"/>
                    </a:lnTo>
                    <a:lnTo>
                      <a:pt x="2" y="10"/>
                    </a:lnTo>
                    <a:lnTo>
                      <a:pt x="8" y="4"/>
                    </a:lnTo>
                    <a:lnTo>
                      <a:pt x="16" y="0"/>
                    </a:lnTo>
                    <a:lnTo>
                      <a:pt x="26" y="0"/>
                    </a:lnTo>
                    <a:lnTo>
                      <a:pt x="36" y="0"/>
                    </a:lnTo>
                    <a:lnTo>
                      <a:pt x="44" y="4"/>
                    </a:lnTo>
                    <a:lnTo>
                      <a:pt x="48" y="10"/>
                    </a:lnTo>
                    <a:lnTo>
                      <a:pt x="50" y="18"/>
                    </a:lnTo>
                    <a:close/>
                  </a:path>
                </a:pathLst>
              </a:custGeom>
              <a:solidFill>
                <a:srgbClr val="FFE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79" name="Freeform 115"/>
              <p:cNvSpPr>
                <a:spLocks/>
              </p:cNvSpPr>
              <p:nvPr/>
            </p:nvSpPr>
            <p:spPr bwMode="auto">
              <a:xfrm>
                <a:off x="2943" y="2076"/>
                <a:ext cx="50" cy="34"/>
              </a:xfrm>
              <a:custGeom>
                <a:avLst/>
                <a:gdLst>
                  <a:gd name="T0" fmla="*/ 50 w 50"/>
                  <a:gd name="T1" fmla="*/ 18 h 34"/>
                  <a:gd name="T2" fmla="*/ 50 w 50"/>
                  <a:gd name="T3" fmla="*/ 18 h 34"/>
                  <a:gd name="T4" fmla="*/ 48 w 50"/>
                  <a:gd name="T5" fmla="*/ 24 h 34"/>
                  <a:gd name="T6" fmla="*/ 42 w 50"/>
                  <a:gd name="T7" fmla="*/ 30 h 34"/>
                  <a:gd name="T8" fmla="*/ 34 w 50"/>
                  <a:gd name="T9" fmla="*/ 32 h 34"/>
                  <a:gd name="T10" fmla="*/ 26 w 50"/>
                  <a:gd name="T11" fmla="*/ 34 h 34"/>
                  <a:gd name="T12" fmla="*/ 26 w 50"/>
                  <a:gd name="T13" fmla="*/ 34 h 34"/>
                  <a:gd name="T14" fmla="*/ 16 w 50"/>
                  <a:gd name="T15" fmla="*/ 32 h 34"/>
                  <a:gd name="T16" fmla="*/ 8 w 50"/>
                  <a:gd name="T17" fmla="*/ 30 h 34"/>
                  <a:gd name="T18" fmla="*/ 2 w 50"/>
                  <a:gd name="T19" fmla="*/ 24 h 34"/>
                  <a:gd name="T20" fmla="*/ 0 w 50"/>
                  <a:gd name="T21" fmla="*/ 18 h 34"/>
                  <a:gd name="T22" fmla="*/ 0 w 50"/>
                  <a:gd name="T23" fmla="*/ 18 h 34"/>
                  <a:gd name="T24" fmla="*/ 2 w 50"/>
                  <a:gd name="T25" fmla="*/ 10 h 34"/>
                  <a:gd name="T26" fmla="*/ 8 w 50"/>
                  <a:gd name="T27" fmla="*/ 6 h 34"/>
                  <a:gd name="T28" fmla="*/ 16 w 50"/>
                  <a:gd name="T29" fmla="*/ 2 h 34"/>
                  <a:gd name="T30" fmla="*/ 26 w 50"/>
                  <a:gd name="T31" fmla="*/ 0 h 34"/>
                  <a:gd name="T32" fmla="*/ 26 w 50"/>
                  <a:gd name="T33" fmla="*/ 0 h 34"/>
                  <a:gd name="T34" fmla="*/ 34 w 50"/>
                  <a:gd name="T35" fmla="*/ 2 h 34"/>
                  <a:gd name="T36" fmla="*/ 42 w 50"/>
                  <a:gd name="T37" fmla="*/ 6 h 34"/>
                  <a:gd name="T38" fmla="*/ 48 w 50"/>
                  <a:gd name="T39" fmla="*/ 10 h 34"/>
                  <a:gd name="T40" fmla="*/ 50 w 50"/>
                  <a:gd name="T41" fmla="*/ 18 h 34"/>
                  <a:gd name="T42" fmla="*/ 50 w 50"/>
                  <a:gd name="T43" fmla="*/ 18 h 3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50"/>
                  <a:gd name="T67" fmla="*/ 0 h 34"/>
                  <a:gd name="T68" fmla="*/ 50 w 50"/>
                  <a:gd name="T69" fmla="*/ 34 h 3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50" h="34">
                    <a:moveTo>
                      <a:pt x="50" y="18"/>
                    </a:moveTo>
                    <a:lnTo>
                      <a:pt x="50" y="18"/>
                    </a:lnTo>
                    <a:lnTo>
                      <a:pt x="48" y="24"/>
                    </a:lnTo>
                    <a:lnTo>
                      <a:pt x="42" y="30"/>
                    </a:lnTo>
                    <a:lnTo>
                      <a:pt x="34" y="32"/>
                    </a:lnTo>
                    <a:lnTo>
                      <a:pt x="26" y="34"/>
                    </a:lnTo>
                    <a:lnTo>
                      <a:pt x="16" y="32"/>
                    </a:lnTo>
                    <a:lnTo>
                      <a:pt x="8" y="30"/>
                    </a:lnTo>
                    <a:lnTo>
                      <a:pt x="2" y="24"/>
                    </a:lnTo>
                    <a:lnTo>
                      <a:pt x="0" y="18"/>
                    </a:lnTo>
                    <a:lnTo>
                      <a:pt x="2" y="10"/>
                    </a:lnTo>
                    <a:lnTo>
                      <a:pt x="8" y="6"/>
                    </a:lnTo>
                    <a:lnTo>
                      <a:pt x="16" y="2"/>
                    </a:lnTo>
                    <a:lnTo>
                      <a:pt x="26" y="0"/>
                    </a:lnTo>
                    <a:lnTo>
                      <a:pt x="34" y="2"/>
                    </a:lnTo>
                    <a:lnTo>
                      <a:pt x="42" y="6"/>
                    </a:lnTo>
                    <a:lnTo>
                      <a:pt x="48" y="10"/>
                    </a:lnTo>
                    <a:lnTo>
                      <a:pt x="50" y="18"/>
                    </a:lnTo>
                    <a:close/>
                  </a:path>
                </a:pathLst>
              </a:custGeom>
              <a:solidFill>
                <a:srgbClr val="FFE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80" name="Freeform 116"/>
              <p:cNvSpPr>
                <a:spLocks/>
              </p:cNvSpPr>
              <p:nvPr/>
            </p:nvSpPr>
            <p:spPr bwMode="auto">
              <a:xfrm>
                <a:off x="2945" y="2076"/>
                <a:ext cx="46" cy="34"/>
              </a:xfrm>
              <a:custGeom>
                <a:avLst/>
                <a:gdLst>
                  <a:gd name="T0" fmla="*/ 46 w 46"/>
                  <a:gd name="T1" fmla="*/ 18 h 34"/>
                  <a:gd name="T2" fmla="*/ 46 w 46"/>
                  <a:gd name="T3" fmla="*/ 18 h 34"/>
                  <a:gd name="T4" fmla="*/ 44 w 46"/>
                  <a:gd name="T5" fmla="*/ 24 h 34"/>
                  <a:gd name="T6" fmla="*/ 40 w 46"/>
                  <a:gd name="T7" fmla="*/ 28 h 34"/>
                  <a:gd name="T8" fmla="*/ 32 w 46"/>
                  <a:gd name="T9" fmla="*/ 32 h 34"/>
                  <a:gd name="T10" fmla="*/ 24 w 46"/>
                  <a:gd name="T11" fmla="*/ 34 h 34"/>
                  <a:gd name="T12" fmla="*/ 24 w 46"/>
                  <a:gd name="T13" fmla="*/ 34 h 34"/>
                  <a:gd name="T14" fmla="*/ 14 w 46"/>
                  <a:gd name="T15" fmla="*/ 32 h 34"/>
                  <a:gd name="T16" fmla="*/ 6 w 46"/>
                  <a:gd name="T17" fmla="*/ 28 h 34"/>
                  <a:gd name="T18" fmla="*/ 2 w 46"/>
                  <a:gd name="T19" fmla="*/ 24 h 34"/>
                  <a:gd name="T20" fmla="*/ 0 w 46"/>
                  <a:gd name="T21" fmla="*/ 18 h 34"/>
                  <a:gd name="T22" fmla="*/ 0 w 46"/>
                  <a:gd name="T23" fmla="*/ 18 h 34"/>
                  <a:gd name="T24" fmla="*/ 2 w 46"/>
                  <a:gd name="T25" fmla="*/ 10 h 34"/>
                  <a:gd name="T26" fmla="*/ 6 w 46"/>
                  <a:gd name="T27" fmla="*/ 6 h 34"/>
                  <a:gd name="T28" fmla="*/ 14 w 46"/>
                  <a:gd name="T29" fmla="*/ 2 h 34"/>
                  <a:gd name="T30" fmla="*/ 24 w 46"/>
                  <a:gd name="T31" fmla="*/ 0 h 34"/>
                  <a:gd name="T32" fmla="*/ 24 w 46"/>
                  <a:gd name="T33" fmla="*/ 0 h 34"/>
                  <a:gd name="T34" fmla="*/ 32 w 46"/>
                  <a:gd name="T35" fmla="*/ 2 h 34"/>
                  <a:gd name="T36" fmla="*/ 40 w 46"/>
                  <a:gd name="T37" fmla="*/ 6 h 34"/>
                  <a:gd name="T38" fmla="*/ 44 w 46"/>
                  <a:gd name="T39" fmla="*/ 10 h 34"/>
                  <a:gd name="T40" fmla="*/ 46 w 46"/>
                  <a:gd name="T41" fmla="*/ 18 h 34"/>
                  <a:gd name="T42" fmla="*/ 46 w 46"/>
                  <a:gd name="T43" fmla="*/ 18 h 3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6"/>
                  <a:gd name="T67" fmla="*/ 0 h 34"/>
                  <a:gd name="T68" fmla="*/ 46 w 46"/>
                  <a:gd name="T69" fmla="*/ 34 h 3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6" h="34">
                    <a:moveTo>
                      <a:pt x="46" y="18"/>
                    </a:moveTo>
                    <a:lnTo>
                      <a:pt x="46" y="18"/>
                    </a:lnTo>
                    <a:lnTo>
                      <a:pt x="44" y="24"/>
                    </a:lnTo>
                    <a:lnTo>
                      <a:pt x="40" y="28"/>
                    </a:lnTo>
                    <a:lnTo>
                      <a:pt x="32" y="32"/>
                    </a:lnTo>
                    <a:lnTo>
                      <a:pt x="24" y="34"/>
                    </a:lnTo>
                    <a:lnTo>
                      <a:pt x="14" y="32"/>
                    </a:lnTo>
                    <a:lnTo>
                      <a:pt x="6" y="28"/>
                    </a:lnTo>
                    <a:lnTo>
                      <a:pt x="2" y="24"/>
                    </a:lnTo>
                    <a:lnTo>
                      <a:pt x="0" y="18"/>
                    </a:lnTo>
                    <a:lnTo>
                      <a:pt x="2" y="10"/>
                    </a:lnTo>
                    <a:lnTo>
                      <a:pt x="6" y="6"/>
                    </a:lnTo>
                    <a:lnTo>
                      <a:pt x="14" y="2"/>
                    </a:lnTo>
                    <a:lnTo>
                      <a:pt x="24" y="0"/>
                    </a:lnTo>
                    <a:lnTo>
                      <a:pt x="32" y="2"/>
                    </a:lnTo>
                    <a:lnTo>
                      <a:pt x="40" y="6"/>
                    </a:lnTo>
                    <a:lnTo>
                      <a:pt x="44" y="10"/>
                    </a:lnTo>
                    <a:lnTo>
                      <a:pt x="46" y="18"/>
                    </a:lnTo>
                    <a:close/>
                  </a:path>
                </a:pathLst>
              </a:custGeom>
              <a:solidFill>
                <a:srgbClr val="FFE1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81" name="Freeform 117"/>
              <p:cNvSpPr>
                <a:spLocks/>
              </p:cNvSpPr>
              <p:nvPr/>
            </p:nvSpPr>
            <p:spPr bwMode="auto">
              <a:xfrm>
                <a:off x="2945" y="2078"/>
                <a:ext cx="46" cy="30"/>
              </a:xfrm>
              <a:custGeom>
                <a:avLst/>
                <a:gdLst>
                  <a:gd name="T0" fmla="*/ 46 w 46"/>
                  <a:gd name="T1" fmla="*/ 16 h 30"/>
                  <a:gd name="T2" fmla="*/ 46 w 46"/>
                  <a:gd name="T3" fmla="*/ 16 h 30"/>
                  <a:gd name="T4" fmla="*/ 44 w 46"/>
                  <a:gd name="T5" fmla="*/ 22 h 30"/>
                  <a:gd name="T6" fmla="*/ 38 w 46"/>
                  <a:gd name="T7" fmla="*/ 26 h 30"/>
                  <a:gd name="T8" fmla="*/ 32 w 46"/>
                  <a:gd name="T9" fmla="*/ 30 h 30"/>
                  <a:gd name="T10" fmla="*/ 24 w 46"/>
                  <a:gd name="T11" fmla="*/ 30 h 30"/>
                  <a:gd name="T12" fmla="*/ 24 w 46"/>
                  <a:gd name="T13" fmla="*/ 30 h 30"/>
                  <a:gd name="T14" fmla="*/ 14 w 46"/>
                  <a:gd name="T15" fmla="*/ 30 h 30"/>
                  <a:gd name="T16" fmla="*/ 8 w 46"/>
                  <a:gd name="T17" fmla="*/ 26 h 30"/>
                  <a:gd name="T18" fmla="*/ 2 w 46"/>
                  <a:gd name="T19" fmla="*/ 22 h 30"/>
                  <a:gd name="T20" fmla="*/ 0 w 46"/>
                  <a:gd name="T21" fmla="*/ 16 h 30"/>
                  <a:gd name="T22" fmla="*/ 0 w 46"/>
                  <a:gd name="T23" fmla="*/ 16 h 30"/>
                  <a:gd name="T24" fmla="*/ 2 w 46"/>
                  <a:gd name="T25" fmla="*/ 10 h 30"/>
                  <a:gd name="T26" fmla="*/ 8 w 46"/>
                  <a:gd name="T27" fmla="*/ 4 h 30"/>
                  <a:gd name="T28" fmla="*/ 14 w 46"/>
                  <a:gd name="T29" fmla="*/ 0 h 30"/>
                  <a:gd name="T30" fmla="*/ 24 w 46"/>
                  <a:gd name="T31" fmla="*/ 0 h 30"/>
                  <a:gd name="T32" fmla="*/ 24 w 46"/>
                  <a:gd name="T33" fmla="*/ 0 h 30"/>
                  <a:gd name="T34" fmla="*/ 32 w 46"/>
                  <a:gd name="T35" fmla="*/ 0 h 30"/>
                  <a:gd name="T36" fmla="*/ 38 w 46"/>
                  <a:gd name="T37" fmla="*/ 4 h 30"/>
                  <a:gd name="T38" fmla="*/ 44 w 46"/>
                  <a:gd name="T39" fmla="*/ 10 h 30"/>
                  <a:gd name="T40" fmla="*/ 46 w 46"/>
                  <a:gd name="T41" fmla="*/ 16 h 30"/>
                  <a:gd name="T42" fmla="*/ 46 w 46"/>
                  <a:gd name="T43" fmla="*/ 16 h 3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6"/>
                  <a:gd name="T67" fmla="*/ 0 h 30"/>
                  <a:gd name="T68" fmla="*/ 46 w 46"/>
                  <a:gd name="T69" fmla="*/ 30 h 30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6" h="30">
                    <a:moveTo>
                      <a:pt x="46" y="16"/>
                    </a:moveTo>
                    <a:lnTo>
                      <a:pt x="46" y="16"/>
                    </a:lnTo>
                    <a:lnTo>
                      <a:pt x="44" y="22"/>
                    </a:lnTo>
                    <a:lnTo>
                      <a:pt x="38" y="26"/>
                    </a:lnTo>
                    <a:lnTo>
                      <a:pt x="32" y="30"/>
                    </a:lnTo>
                    <a:lnTo>
                      <a:pt x="24" y="30"/>
                    </a:lnTo>
                    <a:lnTo>
                      <a:pt x="14" y="30"/>
                    </a:lnTo>
                    <a:lnTo>
                      <a:pt x="8" y="26"/>
                    </a:lnTo>
                    <a:lnTo>
                      <a:pt x="2" y="22"/>
                    </a:lnTo>
                    <a:lnTo>
                      <a:pt x="0" y="16"/>
                    </a:lnTo>
                    <a:lnTo>
                      <a:pt x="2" y="10"/>
                    </a:lnTo>
                    <a:lnTo>
                      <a:pt x="8" y="4"/>
                    </a:lnTo>
                    <a:lnTo>
                      <a:pt x="14" y="0"/>
                    </a:lnTo>
                    <a:lnTo>
                      <a:pt x="24" y="0"/>
                    </a:lnTo>
                    <a:lnTo>
                      <a:pt x="32" y="0"/>
                    </a:lnTo>
                    <a:lnTo>
                      <a:pt x="38" y="4"/>
                    </a:lnTo>
                    <a:lnTo>
                      <a:pt x="44" y="10"/>
                    </a:lnTo>
                    <a:lnTo>
                      <a:pt x="46" y="16"/>
                    </a:lnTo>
                    <a:close/>
                  </a:path>
                </a:pathLst>
              </a:custGeom>
              <a:solidFill>
                <a:srgbClr val="FFD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82" name="Freeform 118"/>
              <p:cNvSpPr>
                <a:spLocks/>
              </p:cNvSpPr>
              <p:nvPr/>
            </p:nvSpPr>
            <p:spPr bwMode="auto">
              <a:xfrm>
                <a:off x="2947" y="2078"/>
                <a:ext cx="42" cy="30"/>
              </a:xfrm>
              <a:custGeom>
                <a:avLst/>
                <a:gdLst>
                  <a:gd name="T0" fmla="*/ 42 w 42"/>
                  <a:gd name="T1" fmla="*/ 16 h 30"/>
                  <a:gd name="T2" fmla="*/ 42 w 42"/>
                  <a:gd name="T3" fmla="*/ 16 h 30"/>
                  <a:gd name="T4" fmla="*/ 40 w 42"/>
                  <a:gd name="T5" fmla="*/ 22 h 30"/>
                  <a:gd name="T6" fmla="*/ 36 w 42"/>
                  <a:gd name="T7" fmla="*/ 26 h 30"/>
                  <a:gd name="T8" fmla="*/ 30 w 42"/>
                  <a:gd name="T9" fmla="*/ 28 h 30"/>
                  <a:gd name="T10" fmla="*/ 22 w 42"/>
                  <a:gd name="T11" fmla="*/ 30 h 30"/>
                  <a:gd name="T12" fmla="*/ 22 w 42"/>
                  <a:gd name="T13" fmla="*/ 30 h 30"/>
                  <a:gd name="T14" fmla="*/ 12 w 42"/>
                  <a:gd name="T15" fmla="*/ 28 h 30"/>
                  <a:gd name="T16" fmla="*/ 6 w 42"/>
                  <a:gd name="T17" fmla="*/ 26 h 30"/>
                  <a:gd name="T18" fmla="*/ 2 w 42"/>
                  <a:gd name="T19" fmla="*/ 22 h 30"/>
                  <a:gd name="T20" fmla="*/ 0 w 42"/>
                  <a:gd name="T21" fmla="*/ 16 h 30"/>
                  <a:gd name="T22" fmla="*/ 0 w 42"/>
                  <a:gd name="T23" fmla="*/ 16 h 30"/>
                  <a:gd name="T24" fmla="*/ 2 w 42"/>
                  <a:gd name="T25" fmla="*/ 10 h 30"/>
                  <a:gd name="T26" fmla="*/ 6 w 42"/>
                  <a:gd name="T27" fmla="*/ 4 h 30"/>
                  <a:gd name="T28" fmla="*/ 12 w 42"/>
                  <a:gd name="T29" fmla="*/ 2 h 30"/>
                  <a:gd name="T30" fmla="*/ 22 w 42"/>
                  <a:gd name="T31" fmla="*/ 0 h 30"/>
                  <a:gd name="T32" fmla="*/ 22 w 42"/>
                  <a:gd name="T33" fmla="*/ 0 h 30"/>
                  <a:gd name="T34" fmla="*/ 30 w 42"/>
                  <a:gd name="T35" fmla="*/ 2 h 30"/>
                  <a:gd name="T36" fmla="*/ 36 w 42"/>
                  <a:gd name="T37" fmla="*/ 4 h 30"/>
                  <a:gd name="T38" fmla="*/ 40 w 42"/>
                  <a:gd name="T39" fmla="*/ 10 h 30"/>
                  <a:gd name="T40" fmla="*/ 42 w 42"/>
                  <a:gd name="T41" fmla="*/ 16 h 30"/>
                  <a:gd name="T42" fmla="*/ 42 w 42"/>
                  <a:gd name="T43" fmla="*/ 16 h 3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2"/>
                  <a:gd name="T67" fmla="*/ 0 h 30"/>
                  <a:gd name="T68" fmla="*/ 42 w 42"/>
                  <a:gd name="T69" fmla="*/ 30 h 30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2" h="30">
                    <a:moveTo>
                      <a:pt x="42" y="16"/>
                    </a:moveTo>
                    <a:lnTo>
                      <a:pt x="42" y="16"/>
                    </a:lnTo>
                    <a:lnTo>
                      <a:pt x="40" y="22"/>
                    </a:lnTo>
                    <a:lnTo>
                      <a:pt x="36" y="26"/>
                    </a:lnTo>
                    <a:lnTo>
                      <a:pt x="30" y="28"/>
                    </a:lnTo>
                    <a:lnTo>
                      <a:pt x="22" y="30"/>
                    </a:lnTo>
                    <a:lnTo>
                      <a:pt x="12" y="28"/>
                    </a:lnTo>
                    <a:lnTo>
                      <a:pt x="6" y="26"/>
                    </a:lnTo>
                    <a:lnTo>
                      <a:pt x="2" y="22"/>
                    </a:lnTo>
                    <a:lnTo>
                      <a:pt x="0" y="16"/>
                    </a:lnTo>
                    <a:lnTo>
                      <a:pt x="2" y="10"/>
                    </a:lnTo>
                    <a:lnTo>
                      <a:pt x="6" y="4"/>
                    </a:lnTo>
                    <a:lnTo>
                      <a:pt x="12" y="2"/>
                    </a:lnTo>
                    <a:lnTo>
                      <a:pt x="22" y="0"/>
                    </a:lnTo>
                    <a:lnTo>
                      <a:pt x="30" y="2"/>
                    </a:lnTo>
                    <a:lnTo>
                      <a:pt x="36" y="4"/>
                    </a:lnTo>
                    <a:lnTo>
                      <a:pt x="40" y="10"/>
                    </a:lnTo>
                    <a:lnTo>
                      <a:pt x="42" y="16"/>
                    </a:lnTo>
                    <a:close/>
                  </a:path>
                </a:pathLst>
              </a:custGeom>
              <a:solidFill>
                <a:srgbClr val="FFD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83" name="Freeform 119"/>
              <p:cNvSpPr>
                <a:spLocks/>
              </p:cNvSpPr>
              <p:nvPr/>
            </p:nvSpPr>
            <p:spPr bwMode="auto">
              <a:xfrm>
                <a:off x="2949" y="2080"/>
                <a:ext cx="40" cy="28"/>
              </a:xfrm>
              <a:custGeom>
                <a:avLst/>
                <a:gdLst>
                  <a:gd name="T0" fmla="*/ 40 w 40"/>
                  <a:gd name="T1" fmla="*/ 14 h 28"/>
                  <a:gd name="T2" fmla="*/ 40 w 40"/>
                  <a:gd name="T3" fmla="*/ 14 h 28"/>
                  <a:gd name="T4" fmla="*/ 38 w 40"/>
                  <a:gd name="T5" fmla="*/ 18 h 28"/>
                  <a:gd name="T6" fmla="*/ 34 w 40"/>
                  <a:gd name="T7" fmla="*/ 24 h 28"/>
                  <a:gd name="T8" fmla="*/ 26 w 40"/>
                  <a:gd name="T9" fmla="*/ 26 h 28"/>
                  <a:gd name="T10" fmla="*/ 20 w 40"/>
                  <a:gd name="T11" fmla="*/ 28 h 28"/>
                  <a:gd name="T12" fmla="*/ 20 w 40"/>
                  <a:gd name="T13" fmla="*/ 28 h 28"/>
                  <a:gd name="T14" fmla="*/ 12 w 40"/>
                  <a:gd name="T15" fmla="*/ 26 h 28"/>
                  <a:gd name="T16" fmla="*/ 4 w 40"/>
                  <a:gd name="T17" fmla="*/ 24 h 28"/>
                  <a:gd name="T18" fmla="*/ 0 w 40"/>
                  <a:gd name="T19" fmla="*/ 18 h 28"/>
                  <a:gd name="T20" fmla="*/ 0 w 40"/>
                  <a:gd name="T21" fmla="*/ 14 h 28"/>
                  <a:gd name="T22" fmla="*/ 0 w 40"/>
                  <a:gd name="T23" fmla="*/ 14 h 28"/>
                  <a:gd name="T24" fmla="*/ 0 w 40"/>
                  <a:gd name="T25" fmla="*/ 8 h 28"/>
                  <a:gd name="T26" fmla="*/ 4 w 40"/>
                  <a:gd name="T27" fmla="*/ 4 h 28"/>
                  <a:gd name="T28" fmla="*/ 12 w 40"/>
                  <a:gd name="T29" fmla="*/ 0 h 28"/>
                  <a:gd name="T30" fmla="*/ 20 w 40"/>
                  <a:gd name="T31" fmla="*/ 0 h 28"/>
                  <a:gd name="T32" fmla="*/ 20 w 40"/>
                  <a:gd name="T33" fmla="*/ 0 h 28"/>
                  <a:gd name="T34" fmla="*/ 26 w 40"/>
                  <a:gd name="T35" fmla="*/ 0 h 28"/>
                  <a:gd name="T36" fmla="*/ 34 w 40"/>
                  <a:gd name="T37" fmla="*/ 4 h 28"/>
                  <a:gd name="T38" fmla="*/ 38 w 40"/>
                  <a:gd name="T39" fmla="*/ 8 h 28"/>
                  <a:gd name="T40" fmla="*/ 40 w 40"/>
                  <a:gd name="T41" fmla="*/ 14 h 28"/>
                  <a:gd name="T42" fmla="*/ 40 w 40"/>
                  <a:gd name="T43" fmla="*/ 14 h 2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0"/>
                  <a:gd name="T67" fmla="*/ 0 h 28"/>
                  <a:gd name="T68" fmla="*/ 40 w 40"/>
                  <a:gd name="T69" fmla="*/ 28 h 2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0" h="28">
                    <a:moveTo>
                      <a:pt x="40" y="14"/>
                    </a:moveTo>
                    <a:lnTo>
                      <a:pt x="40" y="14"/>
                    </a:lnTo>
                    <a:lnTo>
                      <a:pt x="38" y="18"/>
                    </a:lnTo>
                    <a:lnTo>
                      <a:pt x="34" y="24"/>
                    </a:lnTo>
                    <a:lnTo>
                      <a:pt x="26" y="26"/>
                    </a:lnTo>
                    <a:lnTo>
                      <a:pt x="20" y="28"/>
                    </a:lnTo>
                    <a:lnTo>
                      <a:pt x="12" y="26"/>
                    </a:lnTo>
                    <a:lnTo>
                      <a:pt x="4" y="24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8"/>
                    </a:lnTo>
                    <a:lnTo>
                      <a:pt x="4" y="4"/>
                    </a:lnTo>
                    <a:lnTo>
                      <a:pt x="12" y="0"/>
                    </a:lnTo>
                    <a:lnTo>
                      <a:pt x="20" y="0"/>
                    </a:lnTo>
                    <a:lnTo>
                      <a:pt x="26" y="0"/>
                    </a:lnTo>
                    <a:lnTo>
                      <a:pt x="34" y="4"/>
                    </a:lnTo>
                    <a:lnTo>
                      <a:pt x="38" y="8"/>
                    </a:lnTo>
                    <a:lnTo>
                      <a:pt x="40" y="14"/>
                    </a:lnTo>
                    <a:close/>
                  </a:path>
                </a:pathLst>
              </a:custGeom>
              <a:solidFill>
                <a:srgbClr val="FFD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84" name="Freeform 120"/>
              <p:cNvSpPr>
                <a:spLocks/>
              </p:cNvSpPr>
              <p:nvPr/>
            </p:nvSpPr>
            <p:spPr bwMode="auto">
              <a:xfrm>
                <a:off x="2949" y="2080"/>
                <a:ext cx="38" cy="26"/>
              </a:xfrm>
              <a:custGeom>
                <a:avLst/>
                <a:gdLst>
                  <a:gd name="T0" fmla="*/ 38 w 38"/>
                  <a:gd name="T1" fmla="*/ 14 h 26"/>
                  <a:gd name="T2" fmla="*/ 38 w 38"/>
                  <a:gd name="T3" fmla="*/ 14 h 26"/>
                  <a:gd name="T4" fmla="*/ 36 w 38"/>
                  <a:gd name="T5" fmla="*/ 18 h 26"/>
                  <a:gd name="T6" fmla="*/ 32 w 38"/>
                  <a:gd name="T7" fmla="*/ 22 h 26"/>
                  <a:gd name="T8" fmla="*/ 26 w 38"/>
                  <a:gd name="T9" fmla="*/ 26 h 26"/>
                  <a:gd name="T10" fmla="*/ 20 w 38"/>
                  <a:gd name="T11" fmla="*/ 26 h 26"/>
                  <a:gd name="T12" fmla="*/ 20 w 38"/>
                  <a:gd name="T13" fmla="*/ 26 h 26"/>
                  <a:gd name="T14" fmla="*/ 12 w 38"/>
                  <a:gd name="T15" fmla="*/ 26 h 26"/>
                  <a:gd name="T16" fmla="*/ 6 w 38"/>
                  <a:gd name="T17" fmla="*/ 22 h 26"/>
                  <a:gd name="T18" fmla="*/ 2 w 38"/>
                  <a:gd name="T19" fmla="*/ 18 h 26"/>
                  <a:gd name="T20" fmla="*/ 0 w 38"/>
                  <a:gd name="T21" fmla="*/ 14 h 26"/>
                  <a:gd name="T22" fmla="*/ 0 w 38"/>
                  <a:gd name="T23" fmla="*/ 14 h 26"/>
                  <a:gd name="T24" fmla="*/ 2 w 38"/>
                  <a:gd name="T25" fmla="*/ 8 h 26"/>
                  <a:gd name="T26" fmla="*/ 6 w 38"/>
                  <a:gd name="T27" fmla="*/ 4 h 26"/>
                  <a:gd name="T28" fmla="*/ 12 w 38"/>
                  <a:gd name="T29" fmla="*/ 0 h 26"/>
                  <a:gd name="T30" fmla="*/ 20 w 38"/>
                  <a:gd name="T31" fmla="*/ 0 h 26"/>
                  <a:gd name="T32" fmla="*/ 20 w 38"/>
                  <a:gd name="T33" fmla="*/ 0 h 26"/>
                  <a:gd name="T34" fmla="*/ 26 w 38"/>
                  <a:gd name="T35" fmla="*/ 0 h 26"/>
                  <a:gd name="T36" fmla="*/ 32 w 38"/>
                  <a:gd name="T37" fmla="*/ 4 h 26"/>
                  <a:gd name="T38" fmla="*/ 36 w 38"/>
                  <a:gd name="T39" fmla="*/ 8 h 26"/>
                  <a:gd name="T40" fmla="*/ 38 w 38"/>
                  <a:gd name="T41" fmla="*/ 14 h 26"/>
                  <a:gd name="T42" fmla="*/ 38 w 38"/>
                  <a:gd name="T43" fmla="*/ 14 h 2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8"/>
                  <a:gd name="T67" fmla="*/ 0 h 26"/>
                  <a:gd name="T68" fmla="*/ 38 w 38"/>
                  <a:gd name="T69" fmla="*/ 26 h 2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8" h="26">
                    <a:moveTo>
                      <a:pt x="38" y="14"/>
                    </a:moveTo>
                    <a:lnTo>
                      <a:pt x="38" y="14"/>
                    </a:lnTo>
                    <a:lnTo>
                      <a:pt x="36" y="18"/>
                    </a:lnTo>
                    <a:lnTo>
                      <a:pt x="32" y="22"/>
                    </a:lnTo>
                    <a:lnTo>
                      <a:pt x="26" y="26"/>
                    </a:lnTo>
                    <a:lnTo>
                      <a:pt x="20" y="26"/>
                    </a:lnTo>
                    <a:lnTo>
                      <a:pt x="12" y="26"/>
                    </a:lnTo>
                    <a:lnTo>
                      <a:pt x="6" y="22"/>
                    </a:lnTo>
                    <a:lnTo>
                      <a:pt x="2" y="18"/>
                    </a:lnTo>
                    <a:lnTo>
                      <a:pt x="0" y="14"/>
                    </a:lnTo>
                    <a:lnTo>
                      <a:pt x="2" y="8"/>
                    </a:lnTo>
                    <a:lnTo>
                      <a:pt x="6" y="4"/>
                    </a:lnTo>
                    <a:lnTo>
                      <a:pt x="12" y="0"/>
                    </a:lnTo>
                    <a:lnTo>
                      <a:pt x="20" y="0"/>
                    </a:lnTo>
                    <a:lnTo>
                      <a:pt x="26" y="0"/>
                    </a:lnTo>
                    <a:lnTo>
                      <a:pt x="32" y="4"/>
                    </a:lnTo>
                    <a:lnTo>
                      <a:pt x="36" y="8"/>
                    </a:lnTo>
                    <a:lnTo>
                      <a:pt x="38" y="14"/>
                    </a:lnTo>
                    <a:close/>
                  </a:path>
                </a:pathLst>
              </a:custGeom>
              <a:solidFill>
                <a:srgbClr val="FFD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85" name="Freeform 121"/>
              <p:cNvSpPr>
                <a:spLocks/>
              </p:cNvSpPr>
              <p:nvPr/>
            </p:nvSpPr>
            <p:spPr bwMode="auto">
              <a:xfrm>
                <a:off x="2951" y="2080"/>
                <a:ext cx="36" cy="26"/>
              </a:xfrm>
              <a:custGeom>
                <a:avLst/>
                <a:gdLst>
                  <a:gd name="T0" fmla="*/ 36 w 36"/>
                  <a:gd name="T1" fmla="*/ 14 h 26"/>
                  <a:gd name="T2" fmla="*/ 36 w 36"/>
                  <a:gd name="T3" fmla="*/ 14 h 26"/>
                  <a:gd name="T4" fmla="*/ 34 w 36"/>
                  <a:gd name="T5" fmla="*/ 18 h 26"/>
                  <a:gd name="T6" fmla="*/ 30 w 36"/>
                  <a:gd name="T7" fmla="*/ 22 h 26"/>
                  <a:gd name="T8" fmla="*/ 24 w 36"/>
                  <a:gd name="T9" fmla="*/ 24 h 26"/>
                  <a:gd name="T10" fmla="*/ 18 w 36"/>
                  <a:gd name="T11" fmla="*/ 26 h 26"/>
                  <a:gd name="T12" fmla="*/ 18 w 36"/>
                  <a:gd name="T13" fmla="*/ 26 h 26"/>
                  <a:gd name="T14" fmla="*/ 10 w 36"/>
                  <a:gd name="T15" fmla="*/ 24 h 26"/>
                  <a:gd name="T16" fmla="*/ 4 w 36"/>
                  <a:gd name="T17" fmla="*/ 22 h 26"/>
                  <a:gd name="T18" fmla="*/ 0 w 36"/>
                  <a:gd name="T19" fmla="*/ 18 h 26"/>
                  <a:gd name="T20" fmla="*/ 0 w 36"/>
                  <a:gd name="T21" fmla="*/ 14 h 26"/>
                  <a:gd name="T22" fmla="*/ 0 w 36"/>
                  <a:gd name="T23" fmla="*/ 14 h 26"/>
                  <a:gd name="T24" fmla="*/ 0 w 36"/>
                  <a:gd name="T25" fmla="*/ 8 h 26"/>
                  <a:gd name="T26" fmla="*/ 4 w 36"/>
                  <a:gd name="T27" fmla="*/ 4 h 26"/>
                  <a:gd name="T28" fmla="*/ 10 w 36"/>
                  <a:gd name="T29" fmla="*/ 2 h 26"/>
                  <a:gd name="T30" fmla="*/ 18 w 36"/>
                  <a:gd name="T31" fmla="*/ 0 h 26"/>
                  <a:gd name="T32" fmla="*/ 18 w 36"/>
                  <a:gd name="T33" fmla="*/ 0 h 26"/>
                  <a:gd name="T34" fmla="*/ 24 w 36"/>
                  <a:gd name="T35" fmla="*/ 2 h 26"/>
                  <a:gd name="T36" fmla="*/ 30 w 36"/>
                  <a:gd name="T37" fmla="*/ 4 h 26"/>
                  <a:gd name="T38" fmla="*/ 34 w 36"/>
                  <a:gd name="T39" fmla="*/ 8 h 26"/>
                  <a:gd name="T40" fmla="*/ 36 w 36"/>
                  <a:gd name="T41" fmla="*/ 14 h 26"/>
                  <a:gd name="T42" fmla="*/ 36 w 36"/>
                  <a:gd name="T43" fmla="*/ 14 h 2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6"/>
                  <a:gd name="T67" fmla="*/ 0 h 26"/>
                  <a:gd name="T68" fmla="*/ 36 w 36"/>
                  <a:gd name="T69" fmla="*/ 26 h 2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6" h="26">
                    <a:moveTo>
                      <a:pt x="36" y="14"/>
                    </a:moveTo>
                    <a:lnTo>
                      <a:pt x="36" y="14"/>
                    </a:lnTo>
                    <a:lnTo>
                      <a:pt x="34" y="18"/>
                    </a:lnTo>
                    <a:lnTo>
                      <a:pt x="30" y="22"/>
                    </a:lnTo>
                    <a:lnTo>
                      <a:pt x="24" y="24"/>
                    </a:lnTo>
                    <a:lnTo>
                      <a:pt x="18" y="26"/>
                    </a:lnTo>
                    <a:lnTo>
                      <a:pt x="10" y="24"/>
                    </a:lnTo>
                    <a:lnTo>
                      <a:pt x="4" y="22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8"/>
                    </a:lnTo>
                    <a:lnTo>
                      <a:pt x="4" y="4"/>
                    </a:lnTo>
                    <a:lnTo>
                      <a:pt x="10" y="2"/>
                    </a:lnTo>
                    <a:lnTo>
                      <a:pt x="18" y="0"/>
                    </a:lnTo>
                    <a:lnTo>
                      <a:pt x="24" y="2"/>
                    </a:lnTo>
                    <a:lnTo>
                      <a:pt x="30" y="4"/>
                    </a:lnTo>
                    <a:lnTo>
                      <a:pt x="34" y="8"/>
                    </a:lnTo>
                    <a:lnTo>
                      <a:pt x="36" y="14"/>
                    </a:lnTo>
                    <a:close/>
                  </a:path>
                </a:pathLst>
              </a:custGeom>
              <a:solidFill>
                <a:srgbClr val="FFC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86" name="Freeform 128"/>
              <p:cNvSpPr>
                <a:spLocks/>
              </p:cNvSpPr>
              <p:nvPr/>
            </p:nvSpPr>
            <p:spPr bwMode="auto">
              <a:xfrm>
                <a:off x="2935" y="1904"/>
                <a:ext cx="96" cy="76"/>
              </a:xfrm>
              <a:custGeom>
                <a:avLst/>
                <a:gdLst>
                  <a:gd name="T0" fmla="*/ 92 w 96"/>
                  <a:gd name="T1" fmla="*/ 76 h 76"/>
                  <a:gd name="T2" fmla="*/ 92 w 96"/>
                  <a:gd name="T3" fmla="*/ 76 h 76"/>
                  <a:gd name="T4" fmla="*/ 94 w 96"/>
                  <a:gd name="T5" fmla="*/ 62 h 76"/>
                  <a:gd name="T6" fmla="*/ 96 w 96"/>
                  <a:gd name="T7" fmla="*/ 52 h 76"/>
                  <a:gd name="T8" fmla="*/ 94 w 96"/>
                  <a:gd name="T9" fmla="*/ 38 h 76"/>
                  <a:gd name="T10" fmla="*/ 92 w 96"/>
                  <a:gd name="T11" fmla="*/ 26 h 76"/>
                  <a:gd name="T12" fmla="*/ 86 w 96"/>
                  <a:gd name="T13" fmla="*/ 16 h 76"/>
                  <a:gd name="T14" fmla="*/ 82 w 96"/>
                  <a:gd name="T15" fmla="*/ 10 h 76"/>
                  <a:gd name="T16" fmla="*/ 76 w 96"/>
                  <a:gd name="T17" fmla="*/ 8 h 76"/>
                  <a:gd name="T18" fmla="*/ 70 w 96"/>
                  <a:gd name="T19" fmla="*/ 6 h 76"/>
                  <a:gd name="T20" fmla="*/ 62 w 96"/>
                  <a:gd name="T21" fmla="*/ 4 h 76"/>
                  <a:gd name="T22" fmla="*/ 62 w 96"/>
                  <a:gd name="T23" fmla="*/ 4 h 76"/>
                  <a:gd name="T24" fmla="*/ 50 w 96"/>
                  <a:gd name="T25" fmla="*/ 4 h 76"/>
                  <a:gd name="T26" fmla="*/ 38 w 96"/>
                  <a:gd name="T27" fmla="*/ 6 h 76"/>
                  <a:gd name="T28" fmla="*/ 26 w 96"/>
                  <a:gd name="T29" fmla="*/ 8 h 76"/>
                  <a:gd name="T30" fmla="*/ 22 w 96"/>
                  <a:gd name="T31" fmla="*/ 6 h 76"/>
                  <a:gd name="T32" fmla="*/ 18 w 96"/>
                  <a:gd name="T33" fmla="*/ 4 h 76"/>
                  <a:gd name="T34" fmla="*/ 18 w 96"/>
                  <a:gd name="T35" fmla="*/ 4 h 76"/>
                  <a:gd name="T36" fmla="*/ 10 w 96"/>
                  <a:gd name="T37" fmla="*/ 0 h 76"/>
                  <a:gd name="T38" fmla="*/ 4 w 96"/>
                  <a:gd name="T39" fmla="*/ 0 h 76"/>
                  <a:gd name="T40" fmla="*/ 0 w 96"/>
                  <a:gd name="T41" fmla="*/ 4 h 76"/>
                  <a:gd name="T42" fmla="*/ 0 w 96"/>
                  <a:gd name="T43" fmla="*/ 10 h 76"/>
                  <a:gd name="T44" fmla="*/ 2 w 96"/>
                  <a:gd name="T45" fmla="*/ 18 h 76"/>
                  <a:gd name="T46" fmla="*/ 6 w 96"/>
                  <a:gd name="T47" fmla="*/ 22 h 76"/>
                  <a:gd name="T48" fmla="*/ 14 w 96"/>
                  <a:gd name="T49" fmla="*/ 26 h 76"/>
                  <a:gd name="T50" fmla="*/ 24 w 96"/>
                  <a:gd name="T51" fmla="*/ 24 h 76"/>
                  <a:gd name="T52" fmla="*/ 24 w 96"/>
                  <a:gd name="T53" fmla="*/ 24 h 76"/>
                  <a:gd name="T54" fmla="*/ 44 w 96"/>
                  <a:gd name="T55" fmla="*/ 20 h 76"/>
                  <a:gd name="T56" fmla="*/ 52 w 96"/>
                  <a:gd name="T57" fmla="*/ 20 h 76"/>
                  <a:gd name="T58" fmla="*/ 62 w 96"/>
                  <a:gd name="T59" fmla="*/ 22 h 76"/>
                  <a:gd name="T60" fmla="*/ 70 w 96"/>
                  <a:gd name="T61" fmla="*/ 24 h 76"/>
                  <a:gd name="T62" fmla="*/ 76 w 96"/>
                  <a:gd name="T63" fmla="*/ 28 h 76"/>
                  <a:gd name="T64" fmla="*/ 82 w 96"/>
                  <a:gd name="T65" fmla="*/ 34 h 76"/>
                  <a:gd name="T66" fmla="*/ 86 w 96"/>
                  <a:gd name="T67" fmla="*/ 42 h 76"/>
                  <a:gd name="T68" fmla="*/ 86 w 96"/>
                  <a:gd name="T69" fmla="*/ 42 h 76"/>
                  <a:gd name="T70" fmla="*/ 90 w 96"/>
                  <a:gd name="T71" fmla="*/ 60 h 76"/>
                  <a:gd name="T72" fmla="*/ 92 w 96"/>
                  <a:gd name="T73" fmla="*/ 70 h 76"/>
                  <a:gd name="T74" fmla="*/ 92 w 96"/>
                  <a:gd name="T75" fmla="*/ 76 h 76"/>
                  <a:gd name="T76" fmla="*/ 92 w 96"/>
                  <a:gd name="T77" fmla="*/ 76 h 7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96"/>
                  <a:gd name="T118" fmla="*/ 0 h 76"/>
                  <a:gd name="T119" fmla="*/ 96 w 96"/>
                  <a:gd name="T120" fmla="*/ 76 h 7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96" h="76">
                    <a:moveTo>
                      <a:pt x="92" y="76"/>
                    </a:moveTo>
                    <a:lnTo>
                      <a:pt x="92" y="76"/>
                    </a:lnTo>
                    <a:lnTo>
                      <a:pt x="94" y="62"/>
                    </a:lnTo>
                    <a:lnTo>
                      <a:pt x="96" y="52"/>
                    </a:lnTo>
                    <a:lnTo>
                      <a:pt x="94" y="38"/>
                    </a:lnTo>
                    <a:lnTo>
                      <a:pt x="92" y="26"/>
                    </a:lnTo>
                    <a:lnTo>
                      <a:pt x="86" y="16"/>
                    </a:lnTo>
                    <a:lnTo>
                      <a:pt x="82" y="10"/>
                    </a:lnTo>
                    <a:lnTo>
                      <a:pt x="76" y="8"/>
                    </a:lnTo>
                    <a:lnTo>
                      <a:pt x="70" y="6"/>
                    </a:lnTo>
                    <a:lnTo>
                      <a:pt x="62" y="4"/>
                    </a:lnTo>
                    <a:lnTo>
                      <a:pt x="50" y="4"/>
                    </a:lnTo>
                    <a:lnTo>
                      <a:pt x="38" y="6"/>
                    </a:lnTo>
                    <a:lnTo>
                      <a:pt x="26" y="8"/>
                    </a:lnTo>
                    <a:lnTo>
                      <a:pt x="22" y="6"/>
                    </a:lnTo>
                    <a:lnTo>
                      <a:pt x="18" y="4"/>
                    </a:lnTo>
                    <a:lnTo>
                      <a:pt x="10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10"/>
                    </a:lnTo>
                    <a:lnTo>
                      <a:pt x="2" y="18"/>
                    </a:lnTo>
                    <a:lnTo>
                      <a:pt x="6" y="22"/>
                    </a:lnTo>
                    <a:lnTo>
                      <a:pt x="14" y="26"/>
                    </a:lnTo>
                    <a:lnTo>
                      <a:pt x="24" y="24"/>
                    </a:lnTo>
                    <a:lnTo>
                      <a:pt x="44" y="20"/>
                    </a:lnTo>
                    <a:lnTo>
                      <a:pt x="52" y="20"/>
                    </a:lnTo>
                    <a:lnTo>
                      <a:pt x="62" y="22"/>
                    </a:lnTo>
                    <a:lnTo>
                      <a:pt x="70" y="24"/>
                    </a:lnTo>
                    <a:lnTo>
                      <a:pt x="76" y="28"/>
                    </a:lnTo>
                    <a:lnTo>
                      <a:pt x="82" y="34"/>
                    </a:lnTo>
                    <a:lnTo>
                      <a:pt x="86" y="42"/>
                    </a:lnTo>
                    <a:lnTo>
                      <a:pt x="90" y="60"/>
                    </a:lnTo>
                    <a:lnTo>
                      <a:pt x="92" y="70"/>
                    </a:lnTo>
                    <a:lnTo>
                      <a:pt x="92" y="76"/>
                    </a:lnTo>
                    <a:close/>
                  </a:path>
                </a:pathLst>
              </a:custGeom>
              <a:solidFill>
                <a:srgbClr val="FA610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70" name="TextBox 5"/>
            <p:cNvSpPr txBox="1">
              <a:spLocks noChangeArrowheads="1"/>
            </p:cNvSpPr>
            <p:nvPr/>
          </p:nvSpPr>
          <p:spPr bwMode="auto">
            <a:xfrm>
              <a:off x="3810000" y="3609975"/>
              <a:ext cx="1850443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200"/>
                <a:t>Check out my ten digits !</a:t>
              </a:r>
            </a:p>
          </p:txBody>
        </p:sp>
      </p:grpSp>
      <p:grpSp>
        <p:nvGrpSpPr>
          <p:cNvPr id="15365" name="Group 124"/>
          <p:cNvGrpSpPr>
            <a:grpSpLocks/>
          </p:cNvGrpSpPr>
          <p:nvPr/>
        </p:nvGrpSpPr>
        <p:grpSpPr bwMode="auto">
          <a:xfrm>
            <a:off x="990600" y="2428875"/>
            <a:ext cx="1066800" cy="879475"/>
            <a:chOff x="762000" y="2576052"/>
            <a:chExt cx="1066800" cy="879475"/>
          </a:xfrm>
        </p:grpSpPr>
        <p:pic>
          <p:nvPicPr>
            <p:cNvPr id="15367" name="Picture 13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" y="2615739"/>
              <a:ext cx="1066800" cy="800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68" name="Picture 130" descr="C:\Users\ghzite.MAIN\AppData\Local\Microsoft\Windows\Temporary Internet Files\Content.IE5\X663I9YE\MCj04338340000[1]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2576052"/>
              <a:ext cx="914400" cy="879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6" name="Slide Number Placeholder 1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CEC03-9D1C-4E10-85FF-03A812758DD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Example: Hexadecimal → Octal</a:t>
            </a:r>
          </a:p>
        </p:txBody>
      </p: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76962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sz="2000" i="1"/>
              <a:t>Example</a:t>
            </a:r>
            <a:r>
              <a:rPr lang="en-US" sz="2000"/>
              <a:t>:</a:t>
            </a:r>
          </a:p>
          <a:p>
            <a:pPr lvl="1" eaLnBrk="1" hangingPunct="1"/>
            <a:r>
              <a:rPr lang="en-US" sz="2000"/>
              <a:t>Convert the hexadecimal number 5A</a:t>
            </a:r>
            <a:r>
              <a:rPr lang="en-US" sz="2000" baseline="-25000"/>
              <a:t>H</a:t>
            </a:r>
            <a:r>
              <a:rPr lang="en-US" sz="2000"/>
              <a:t> into its octal equivalent.</a:t>
            </a:r>
            <a:endParaRPr lang="en-US"/>
          </a:p>
        </p:txBody>
      </p:sp>
      <p:grpSp>
        <p:nvGrpSpPr>
          <p:cNvPr id="5125" name="Group 10"/>
          <p:cNvGrpSpPr>
            <a:grpSpLocks/>
          </p:cNvGrpSpPr>
          <p:nvPr/>
        </p:nvGrpSpPr>
        <p:grpSpPr bwMode="auto">
          <a:xfrm>
            <a:off x="2727325" y="5867400"/>
            <a:ext cx="2073275" cy="762000"/>
            <a:chOff x="2727226" y="5867400"/>
            <a:chExt cx="2073374" cy="762000"/>
          </a:xfrm>
        </p:grpSpPr>
        <p:sp>
          <p:nvSpPr>
            <p:cNvPr id="5149" name="TextBox 68"/>
            <p:cNvSpPr txBox="1">
              <a:spLocks noChangeArrowheads="1"/>
            </p:cNvSpPr>
            <p:nvPr/>
          </p:nvSpPr>
          <p:spPr bwMode="auto">
            <a:xfrm>
              <a:off x="2727226" y="6019800"/>
              <a:ext cx="203773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buFont typeface="Symbol" pitchFamily="18" charset="2"/>
                <a:buChar char="\"/>
              </a:pPr>
              <a:r>
                <a:rPr lang="en-US" sz="2400">
                  <a:sym typeface="Symbol" pitchFamily="18" charset="2"/>
                </a:rPr>
                <a:t> </a:t>
              </a:r>
              <a:r>
                <a:rPr lang="en-US" sz="2400">
                  <a:solidFill>
                    <a:srgbClr val="FF0000"/>
                  </a:solidFill>
                  <a:sym typeface="Symbol" pitchFamily="18" charset="2"/>
                </a:rPr>
                <a:t>5A</a:t>
              </a:r>
              <a:r>
                <a:rPr lang="en-US" sz="2400" baseline="-25000">
                  <a:solidFill>
                    <a:srgbClr val="FF0000"/>
                  </a:solidFill>
                  <a:sym typeface="Symbol" pitchFamily="18" charset="2"/>
                </a:rPr>
                <a:t>H</a:t>
              </a:r>
              <a:r>
                <a:rPr lang="en-US" sz="2400"/>
                <a:t> = </a:t>
              </a:r>
              <a:r>
                <a:rPr lang="en-US" sz="2400">
                  <a:solidFill>
                    <a:srgbClr val="FF0000"/>
                  </a:solidFill>
                </a:rPr>
                <a:t>132</a:t>
              </a:r>
              <a:r>
                <a:rPr lang="en-US" sz="2400" baseline="-2500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6" name="Rounded Rectangle 5"/>
            <p:cNvSpPr/>
            <p:nvPr/>
          </p:nvSpPr>
          <p:spPr bwMode="auto">
            <a:xfrm>
              <a:off x="2770091" y="5867400"/>
              <a:ext cx="2030509" cy="762000"/>
            </a:xfrm>
            <a:prstGeom prst="roundRect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90600" y="3551238"/>
          <a:ext cx="2286000" cy="20113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274320"/>
                <a:gridCol w="457200"/>
                <a:gridCol w="274320"/>
                <a:gridCol w="822960"/>
              </a:tblGrid>
              <a:tr h="457128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0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3" marB="45713" anchor="ctr"/>
                </a:tc>
              </a:tr>
              <a:tr h="4571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r>
                        <a:rPr lang="en-US" sz="1400" b="1" baseline="30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baseline="30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r>
                        <a:rPr lang="en-US" sz="1400" b="1" baseline="300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3" marB="45713" anchor="ctr"/>
                </a:tc>
              </a:tr>
              <a:tr h="45712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3" marB="45713" anchor="ctr"/>
                </a:tc>
              </a:tr>
              <a:tr h="63997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=</a:t>
                      </a:r>
                      <a:endParaRPr lang="en-US" sz="1800" dirty="0"/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>
                          <a:solidFill>
                            <a:srgbClr val="FF0000"/>
                          </a:solidFill>
                        </a:rPr>
                        <a:t>90</a:t>
                      </a:r>
                      <a:r>
                        <a:rPr lang="en-US" sz="2000" b="0" baseline="-250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2000" b="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T="45713" marB="45713" anchor="ctr"/>
                </a:tc>
              </a:tr>
            </a:tbl>
          </a:graphicData>
        </a:graphic>
      </p:graphicFrame>
      <p:sp>
        <p:nvSpPr>
          <p:cNvPr id="5147" name="TextBox 5"/>
          <p:cNvSpPr txBox="1">
            <a:spLocks noChangeArrowheads="1"/>
          </p:cNvSpPr>
          <p:nvPr/>
        </p:nvSpPr>
        <p:spPr bwMode="auto">
          <a:xfrm>
            <a:off x="457200" y="2286000"/>
            <a:ext cx="8458200" cy="158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sz="2000" i="1"/>
              <a:t>Solution</a:t>
            </a:r>
            <a:r>
              <a:rPr lang="en-US" sz="2000"/>
              <a:t>: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2000"/>
              <a:t>First convert the hexadecimal number into its decimal equivalent, then convert the decimal number into its octal equivalent.</a:t>
            </a:r>
          </a:p>
          <a:p>
            <a:pPr eaLnBrk="1" hangingPunct="1"/>
            <a:endParaRPr lang="en-US"/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4129088" y="3554413"/>
          <a:ext cx="2211387" cy="192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Equation" r:id="rId4" imgW="2044440" imgH="1777680" progId="Equation.3">
                  <p:embed/>
                </p:oleObj>
              </mc:Choice>
              <mc:Fallback>
                <p:oleObj name="Equation" r:id="rId4" imgW="2044440" imgH="17776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9088" y="3554413"/>
                        <a:ext cx="2211387" cy="192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43D9F5-B110-4744-92C3-94B62341992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Example: Octal → Binary</a:t>
            </a:r>
          </a:p>
        </p:txBody>
      </p:sp>
      <p:sp>
        <p:nvSpPr>
          <p:cNvPr id="29699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80772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sz="2000" i="1"/>
              <a:t>Example</a:t>
            </a:r>
            <a:r>
              <a:rPr lang="en-US" sz="2000"/>
              <a:t>:</a:t>
            </a:r>
          </a:p>
          <a:p>
            <a:pPr lvl="1" eaLnBrk="1" hangingPunct="1"/>
            <a:r>
              <a:rPr lang="en-US" sz="2000"/>
              <a:t>Convert the octal number 132</a:t>
            </a:r>
            <a:r>
              <a:rPr lang="en-US" sz="2000" baseline="-25000"/>
              <a:t>8</a:t>
            </a:r>
            <a:r>
              <a:rPr lang="en-US" sz="2000"/>
              <a:t> into its binary equivalent.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FAD32F-175E-4ED2-8B59-D699C10D380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Example: Octal → Binary</a:t>
            </a:r>
          </a:p>
        </p:txBody>
      </p:sp>
      <p:sp>
        <p:nvSpPr>
          <p:cNvPr id="6148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80772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sz="2000" i="1"/>
              <a:t>Example</a:t>
            </a:r>
            <a:r>
              <a:rPr lang="en-US" sz="2000"/>
              <a:t>:</a:t>
            </a:r>
          </a:p>
          <a:p>
            <a:pPr lvl="1" eaLnBrk="1" hangingPunct="1"/>
            <a:r>
              <a:rPr lang="en-US" sz="2000"/>
              <a:t>Convert the octal number 132</a:t>
            </a:r>
            <a:r>
              <a:rPr lang="en-US" sz="2000" baseline="-25000"/>
              <a:t>8</a:t>
            </a:r>
            <a:r>
              <a:rPr lang="en-US" sz="2000"/>
              <a:t> into its binary equivalent.</a:t>
            </a:r>
            <a:endParaRPr lang="en-US"/>
          </a:p>
        </p:txBody>
      </p:sp>
      <p:grpSp>
        <p:nvGrpSpPr>
          <p:cNvPr id="6149" name="Group 11"/>
          <p:cNvGrpSpPr>
            <a:grpSpLocks/>
          </p:cNvGrpSpPr>
          <p:nvPr/>
        </p:nvGrpSpPr>
        <p:grpSpPr bwMode="auto">
          <a:xfrm>
            <a:off x="6346825" y="4267200"/>
            <a:ext cx="2370138" cy="609600"/>
            <a:chOff x="1078484" y="5698175"/>
            <a:chExt cx="2369972" cy="609600"/>
          </a:xfrm>
        </p:grpSpPr>
        <p:sp>
          <p:nvSpPr>
            <p:cNvPr id="6181" name="TextBox 68"/>
            <p:cNvSpPr txBox="1">
              <a:spLocks noChangeArrowheads="1"/>
            </p:cNvSpPr>
            <p:nvPr/>
          </p:nvSpPr>
          <p:spPr bwMode="auto">
            <a:xfrm>
              <a:off x="1085285" y="5791200"/>
              <a:ext cx="236317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buFont typeface="Symbol" pitchFamily="18" charset="2"/>
                <a:buChar char="\"/>
              </a:pPr>
              <a:r>
                <a:rPr lang="en-US" sz="2000">
                  <a:sym typeface="Symbol" pitchFamily="18" charset="2"/>
                </a:rPr>
                <a:t> </a:t>
              </a:r>
              <a:r>
                <a:rPr lang="en-US" sz="2000">
                  <a:solidFill>
                    <a:srgbClr val="FF0000"/>
                  </a:solidFill>
                  <a:sym typeface="Symbol" pitchFamily="18" charset="2"/>
                </a:rPr>
                <a:t>132</a:t>
              </a:r>
              <a:r>
                <a:rPr lang="en-US" sz="2000" baseline="-25000">
                  <a:solidFill>
                    <a:srgbClr val="FF0000"/>
                  </a:solidFill>
                  <a:sym typeface="Symbol" pitchFamily="18" charset="2"/>
                </a:rPr>
                <a:t>8</a:t>
              </a:r>
              <a:r>
                <a:rPr lang="en-US" sz="2000"/>
                <a:t> = </a:t>
              </a:r>
              <a:r>
                <a:rPr lang="en-US" sz="2000">
                  <a:solidFill>
                    <a:srgbClr val="FF0000"/>
                  </a:solidFill>
                </a:rPr>
                <a:t>1011010</a:t>
              </a:r>
              <a:r>
                <a:rPr lang="en-US" sz="2000" baseline="-2500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6" name="Rounded Rectangle 5"/>
            <p:cNvSpPr/>
            <p:nvPr/>
          </p:nvSpPr>
          <p:spPr bwMode="auto">
            <a:xfrm>
              <a:off x="1078484" y="5698175"/>
              <a:ext cx="2358860" cy="609600"/>
            </a:xfrm>
            <a:prstGeom prst="roundRect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90600" y="3276600"/>
          <a:ext cx="2408239" cy="20113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6249"/>
                <a:gridCol w="208329"/>
                <a:gridCol w="366249"/>
                <a:gridCol w="208329"/>
                <a:gridCol w="366249"/>
                <a:gridCol w="233585"/>
                <a:gridCol w="659249"/>
              </a:tblGrid>
              <a:tr h="457128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62" marR="91462" marT="45713" marB="4571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62" marR="91462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62" marR="91462" marT="45713" marB="4571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62" marR="91462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62" marR="91462" marT="45713" marB="4571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62" marR="91462" marT="45713" marB="4571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62" marR="91462" marT="45713" marB="45713" anchor="ctr"/>
                </a:tc>
              </a:tr>
              <a:tr h="4571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r>
                        <a:rPr lang="en-US" sz="1400" b="1" baseline="30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1462" marR="91462" marT="45713" marB="4571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baseline="30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62" marR="91462" marT="45713" marB="4571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r>
                        <a:rPr lang="en-US" sz="1400" b="1" baseline="30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62" marR="91462" marT="45713" marB="4571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baseline="30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62" marR="91462" marT="45713" marB="4571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r>
                        <a:rPr lang="en-US" sz="1400" b="1" baseline="300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1462" marR="91462" marT="45713" marB="4571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62" marR="91462" marT="45713" marB="4571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62" marR="91462" marT="45713" marB="45713" anchor="ctr"/>
                </a:tc>
              </a:tr>
              <a:tr h="45712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62" marR="91462" marT="45713" marB="4571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62" marR="91462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62" marR="91462" marT="45713" marB="4571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62" marR="91462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62" marR="91462" marT="45713" marB="4571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62" marR="91462" marT="45713" marB="4571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62" marR="91462" marT="45713" marB="45713" anchor="ctr"/>
                </a:tc>
              </a:tr>
              <a:tr h="63997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62" marR="91462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62" marR="91462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62" marR="91462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62" marR="91462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62" marR="91462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=</a:t>
                      </a:r>
                      <a:endParaRPr lang="en-US" sz="1800" dirty="0"/>
                    </a:p>
                  </a:txBody>
                  <a:tcPr marL="91462" marR="91462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>
                          <a:solidFill>
                            <a:srgbClr val="FF0000"/>
                          </a:solidFill>
                        </a:rPr>
                        <a:t>90</a:t>
                      </a:r>
                      <a:r>
                        <a:rPr lang="en-US" sz="2000" b="0" baseline="-250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2000" b="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91462" marR="91462" marT="45713" marB="45713" anchor="ctr"/>
                </a:tc>
              </a:tr>
            </a:tbl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3733800" y="3271838"/>
          <a:ext cx="2157413" cy="358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" name="Equation" r:id="rId4" imgW="1993680" imgH="3314520" progId="Equation.3">
                  <p:embed/>
                </p:oleObj>
              </mc:Choice>
              <mc:Fallback>
                <p:oleObj name="Equation" r:id="rId4" imgW="1993680" imgH="33145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271838"/>
                        <a:ext cx="2157413" cy="3586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9" name="TextBox 5"/>
          <p:cNvSpPr txBox="1">
            <a:spLocks noChangeArrowheads="1"/>
          </p:cNvSpPr>
          <p:nvPr/>
        </p:nvSpPr>
        <p:spPr bwMode="auto">
          <a:xfrm>
            <a:off x="457200" y="2133600"/>
            <a:ext cx="8458200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sz="2000" i="1"/>
              <a:t>Solution</a:t>
            </a:r>
            <a:r>
              <a:rPr lang="en-US" sz="2000"/>
              <a:t>: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2000"/>
              <a:t>First convert the octal number into its decimal equivalent, then convert the decimal number into its binary equivalent.</a:t>
            </a:r>
          </a:p>
          <a:p>
            <a:pPr eaLnBrk="1" hangingPunct="1"/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27C96F-9346-4369-9612-0EF7D75D3B0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Binary ↔ Octal ↔ Hex Shortcut</a:t>
            </a:r>
          </a:p>
        </p:txBody>
      </p:sp>
      <p:sp>
        <p:nvSpPr>
          <p:cNvPr id="30723" name="Content Placeholder 4"/>
          <p:cNvSpPr txBox="1">
            <a:spLocks/>
          </p:cNvSpPr>
          <p:nvPr/>
        </p:nvSpPr>
        <p:spPr bwMode="auto">
          <a:xfrm>
            <a:off x="381000" y="1219200"/>
            <a:ext cx="84582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Because binary, octal, and hex number systems are all powers of two (which is the reason we use them) there is a relationship that we can exploit to make conversion easier.</a:t>
            </a:r>
          </a:p>
          <a:p>
            <a:pPr eaLnBrk="1" hangingPunct="1"/>
            <a:endParaRPr lang="en-US" sz="2000"/>
          </a:p>
          <a:p>
            <a:pPr eaLnBrk="1" hangingPunct="1"/>
            <a:endParaRPr lang="en-US" sz="2000"/>
          </a:p>
          <a:p>
            <a:pPr eaLnBrk="1" hangingPunct="1"/>
            <a:r>
              <a:rPr lang="en-US" sz="2000"/>
              <a:t>To convert directly between binary and octal, group the binary bits into sets of 3 (because 2</a:t>
            </a:r>
            <a:r>
              <a:rPr lang="en-US" sz="2000" baseline="30000"/>
              <a:t>3</a:t>
            </a:r>
            <a:r>
              <a:rPr lang="en-US" sz="2000"/>
              <a:t> = 8). You may need to pad with leading zeros.</a:t>
            </a:r>
          </a:p>
          <a:p>
            <a:pPr eaLnBrk="1" hangingPunct="1"/>
            <a:endParaRPr lang="en-US" sz="2000"/>
          </a:p>
          <a:p>
            <a:pPr eaLnBrk="1" hangingPunct="1"/>
            <a:endParaRPr lang="en-US" sz="2000"/>
          </a:p>
          <a:p>
            <a:pPr eaLnBrk="1" hangingPunct="1"/>
            <a:endParaRPr lang="en-US" sz="2000"/>
          </a:p>
          <a:p>
            <a:pPr eaLnBrk="1" hangingPunct="1"/>
            <a:endParaRPr lang="en-US" sz="2000"/>
          </a:p>
          <a:p>
            <a:pPr eaLnBrk="1" hangingPunct="1"/>
            <a:r>
              <a:rPr lang="en-US" sz="2000"/>
              <a:t>To convert directly between binary and hexadecimal number systems, group the binary bits into sets of 4 (because 2</a:t>
            </a:r>
            <a:r>
              <a:rPr lang="en-US" sz="2000" baseline="30000"/>
              <a:t>4</a:t>
            </a:r>
            <a:r>
              <a:rPr lang="en-US" sz="2000"/>
              <a:t> = 16). You may need to pad with leading zeros.</a:t>
            </a:r>
          </a:p>
          <a:p>
            <a:pPr eaLnBrk="1" hangingPunct="1"/>
            <a:endParaRPr lang="en-US" sz="2000"/>
          </a:p>
          <a:p>
            <a:pPr eaLnBrk="1" hangingPunct="1"/>
            <a:endParaRPr lang="en-US" sz="2400"/>
          </a:p>
          <a:p>
            <a:pPr eaLnBrk="1" hangingPunct="1"/>
            <a:endParaRPr lang="en-US" sz="2400"/>
          </a:p>
        </p:txBody>
      </p:sp>
      <p:sp>
        <p:nvSpPr>
          <p:cNvPr id="30724" name="TextBox 68"/>
          <p:cNvSpPr txBox="1">
            <a:spLocks noChangeArrowheads="1"/>
          </p:cNvSpPr>
          <p:nvPr/>
        </p:nvSpPr>
        <p:spPr bwMode="auto">
          <a:xfrm>
            <a:off x="1470025" y="2286000"/>
            <a:ext cx="4133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2400">
                <a:solidFill>
                  <a:srgbClr val="FF0000"/>
                </a:solidFill>
              </a:rPr>
              <a:t>1 0 1 1 0 1 0 </a:t>
            </a:r>
            <a:r>
              <a:rPr lang="en-US" sz="2400" baseline="-25000">
                <a:solidFill>
                  <a:srgbClr val="FF0000"/>
                </a:solidFill>
              </a:rPr>
              <a:t>2 </a:t>
            </a:r>
            <a:r>
              <a:rPr lang="en-US" sz="2400"/>
              <a:t>= </a:t>
            </a: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132 </a:t>
            </a:r>
            <a:r>
              <a:rPr lang="en-US" sz="2400" baseline="-25000">
                <a:solidFill>
                  <a:srgbClr val="FF0000"/>
                </a:solidFill>
                <a:sym typeface="Symbol" pitchFamily="18" charset="2"/>
              </a:rPr>
              <a:t>8</a:t>
            </a:r>
            <a:r>
              <a:rPr lang="en-US" sz="2400"/>
              <a:t> = </a:t>
            </a: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5A </a:t>
            </a:r>
            <a:r>
              <a:rPr lang="en-US" sz="2400" baseline="-25000">
                <a:solidFill>
                  <a:srgbClr val="FF0000"/>
                </a:solidFill>
                <a:sym typeface="Symbol" pitchFamily="18" charset="2"/>
              </a:rPr>
              <a:t>H</a:t>
            </a:r>
            <a:r>
              <a:rPr lang="en-US" sz="2400"/>
              <a:t> </a:t>
            </a:r>
            <a:endParaRPr lang="en-US" sz="2400" baseline="-25000">
              <a:solidFill>
                <a:srgbClr val="FF0000"/>
              </a:solidFill>
            </a:endParaRPr>
          </a:p>
        </p:txBody>
      </p:sp>
      <p:grpSp>
        <p:nvGrpSpPr>
          <p:cNvPr id="30725" name="Group 31"/>
          <p:cNvGrpSpPr>
            <a:grpSpLocks/>
          </p:cNvGrpSpPr>
          <p:nvPr/>
        </p:nvGrpSpPr>
        <p:grpSpPr bwMode="auto">
          <a:xfrm>
            <a:off x="1001713" y="3505200"/>
            <a:ext cx="4954587" cy="1111250"/>
            <a:chOff x="1001408" y="3843650"/>
            <a:chExt cx="4954380" cy="1111434"/>
          </a:xfrm>
        </p:grpSpPr>
        <p:sp>
          <p:nvSpPr>
            <p:cNvPr id="6" name="TextBox 68"/>
            <p:cNvSpPr txBox="1">
              <a:spLocks noChangeArrowheads="1"/>
            </p:cNvSpPr>
            <p:nvPr/>
          </p:nvSpPr>
          <p:spPr bwMode="auto">
            <a:xfrm>
              <a:off x="1001408" y="3843650"/>
              <a:ext cx="4954380" cy="457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sz="2400" dirty="0">
                  <a:solidFill>
                    <a:schemeClr val="bg2">
                      <a:lumMod val="60000"/>
                      <a:lumOff val="40000"/>
                    </a:schemeClr>
                  </a:solidFill>
                </a:rPr>
                <a:t>0 0 </a:t>
              </a:r>
              <a:r>
                <a:rPr lang="en-US" sz="2400" dirty="0">
                  <a:solidFill>
                    <a:srgbClr val="FF0000"/>
                  </a:solidFill>
                </a:rPr>
                <a:t>1 0 1 1 0 1 0 </a:t>
              </a:r>
              <a:r>
                <a:rPr lang="en-US" sz="2400" baseline="-25000" dirty="0">
                  <a:solidFill>
                    <a:srgbClr val="FF0000"/>
                  </a:solidFill>
                </a:rPr>
                <a:t>2 </a:t>
              </a:r>
              <a:r>
                <a:rPr lang="en-US" sz="2400" dirty="0"/>
                <a:t>= </a:t>
              </a:r>
              <a:r>
                <a:rPr lang="en-US" sz="2400" dirty="0">
                  <a:solidFill>
                    <a:srgbClr val="FF0000"/>
                  </a:solidFill>
                  <a:sym typeface="Symbol" pitchFamily="18" charset="2"/>
                </a:rPr>
                <a:t>1       3        2 </a:t>
              </a:r>
              <a:r>
                <a:rPr lang="en-US" sz="2400" baseline="-25000" dirty="0">
                  <a:solidFill>
                    <a:srgbClr val="FF0000"/>
                  </a:solidFill>
                  <a:sym typeface="Symbol" pitchFamily="18" charset="2"/>
                </a:rPr>
                <a:t>8</a:t>
              </a:r>
              <a:r>
                <a:rPr lang="en-US" sz="2400" dirty="0"/>
                <a:t> </a:t>
              </a:r>
              <a:endParaRPr lang="en-US" sz="240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7" name="Left Brace 6"/>
            <p:cNvSpPr>
              <a:spLocks/>
            </p:cNvSpPr>
            <p:nvPr/>
          </p:nvSpPr>
          <p:spPr bwMode="auto">
            <a:xfrm rot="-5400000">
              <a:off x="2740398" y="4020757"/>
              <a:ext cx="411231" cy="685771"/>
            </a:xfrm>
            <a:prstGeom prst="leftBrace">
              <a:avLst>
                <a:gd name="adj1" fmla="val 8330"/>
                <a:gd name="adj2" fmla="val 50000"/>
              </a:avLst>
            </a:prstGeom>
            <a:noFill/>
            <a:ln w="19050" algn="ctr">
              <a:solidFill>
                <a:srgbClr val="0000FF"/>
              </a:solidFill>
              <a:round/>
              <a:headEnd/>
              <a:tailEnd/>
            </a:ln>
          </p:spPr>
          <p:txBody>
            <a:bodyPr vert="eaVert" anchor="ctr"/>
            <a:lstStyle/>
            <a:p>
              <a:pPr algn="ctr"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" name="Left Brace 7"/>
            <p:cNvSpPr>
              <a:spLocks/>
            </p:cNvSpPr>
            <p:nvPr/>
          </p:nvSpPr>
          <p:spPr bwMode="auto">
            <a:xfrm rot="-5400000">
              <a:off x="1978430" y="4020757"/>
              <a:ext cx="411231" cy="685771"/>
            </a:xfrm>
            <a:prstGeom prst="leftBrace">
              <a:avLst>
                <a:gd name="adj1" fmla="val 8330"/>
                <a:gd name="adj2" fmla="val 50000"/>
              </a:avLst>
            </a:prstGeom>
            <a:noFill/>
            <a:ln w="19050" algn="ctr">
              <a:solidFill>
                <a:srgbClr val="0000FF"/>
              </a:solidFill>
              <a:round/>
              <a:headEnd/>
              <a:tailEnd/>
            </a:ln>
          </p:spPr>
          <p:txBody>
            <a:bodyPr vert="eaVert" anchor="ctr"/>
            <a:lstStyle/>
            <a:p>
              <a:pPr algn="ctr"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" name="Left Brace 8"/>
            <p:cNvSpPr>
              <a:spLocks/>
            </p:cNvSpPr>
            <p:nvPr/>
          </p:nvSpPr>
          <p:spPr bwMode="auto">
            <a:xfrm rot="-5400000">
              <a:off x="1232336" y="4020757"/>
              <a:ext cx="411231" cy="685771"/>
            </a:xfrm>
            <a:prstGeom prst="leftBrace">
              <a:avLst>
                <a:gd name="adj1" fmla="val 8330"/>
                <a:gd name="adj2" fmla="val 50000"/>
              </a:avLst>
            </a:prstGeom>
            <a:noFill/>
            <a:ln w="19050" algn="ctr">
              <a:solidFill>
                <a:srgbClr val="0000FF"/>
              </a:solidFill>
              <a:round/>
              <a:headEnd/>
              <a:tailEnd/>
            </a:ln>
          </p:spPr>
          <p:txBody>
            <a:bodyPr vert="eaVert" anchor="ctr"/>
            <a:lstStyle/>
            <a:p>
              <a:pPr algn="ctr"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" name="Left Brace 9"/>
            <p:cNvSpPr>
              <a:spLocks/>
            </p:cNvSpPr>
            <p:nvPr/>
          </p:nvSpPr>
          <p:spPr bwMode="auto">
            <a:xfrm rot="5400000" flipV="1">
              <a:off x="3569805" y="4224784"/>
              <a:ext cx="685914" cy="685771"/>
            </a:xfrm>
            <a:prstGeom prst="leftBrace">
              <a:avLst>
                <a:gd name="adj1" fmla="val 8333"/>
                <a:gd name="adj2" fmla="val 50000"/>
              </a:avLst>
            </a:prstGeom>
            <a:noFill/>
            <a:ln w="19050" algn="ctr">
              <a:solidFill>
                <a:srgbClr val="0000FF"/>
              </a:solidFill>
              <a:round/>
              <a:headEnd/>
              <a:tailEnd/>
            </a:ln>
          </p:spPr>
          <p:txBody>
            <a:bodyPr vert="eaVert" anchor="ctr"/>
            <a:lstStyle/>
            <a:p>
              <a:pPr algn="ctr"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" name="Left Brace 10"/>
            <p:cNvSpPr>
              <a:spLocks/>
            </p:cNvSpPr>
            <p:nvPr/>
          </p:nvSpPr>
          <p:spPr bwMode="auto">
            <a:xfrm rot="5400000" flipV="1">
              <a:off x="4327010" y="4224784"/>
              <a:ext cx="685914" cy="685771"/>
            </a:xfrm>
            <a:prstGeom prst="leftBrace">
              <a:avLst>
                <a:gd name="adj1" fmla="val 8333"/>
                <a:gd name="adj2" fmla="val 50000"/>
              </a:avLst>
            </a:prstGeom>
            <a:noFill/>
            <a:ln w="19050" algn="ctr">
              <a:solidFill>
                <a:srgbClr val="0000FF"/>
              </a:solidFill>
              <a:round/>
              <a:headEnd/>
              <a:tailEnd/>
            </a:ln>
          </p:spPr>
          <p:txBody>
            <a:bodyPr vert="eaVert" anchor="ctr"/>
            <a:lstStyle/>
            <a:p>
              <a:pPr algn="ctr"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2" name="Left Brace 11"/>
            <p:cNvSpPr>
              <a:spLocks/>
            </p:cNvSpPr>
            <p:nvPr/>
          </p:nvSpPr>
          <p:spPr bwMode="auto">
            <a:xfrm rot="5400000" flipV="1">
              <a:off x="5146126" y="4224784"/>
              <a:ext cx="685914" cy="685771"/>
            </a:xfrm>
            <a:prstGeom prst="leftBrace">
              <a:avLst>
                <a:gd name="adj1" fmla="val 8333"/>
                <a:gd name="adj2" fmla="val 50000"/>
              </a:avLst>
            </a:prstGeom>
            <a:noFill/>
            <a:ln w="19050" algn="ctr">
              <a:solidFill>
                <a:srgbClr val="0000FF"/>
              </a:solidFill>
              <a:round/>
              <a:headEnd/>
              <a:tailEnd/>
            </a:ln>
          </p:spPr>
          <p:txBody>
            <a:bodyPr vert="eaVert" anchor="ctr"/>
            <a:lstStyle/>
            <a:p>
              <a:pPr algn="ctr"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0741" name="TextBox 68"/>
            <p:cNvSpPr txBox="1">
              <a:spLocks noChangeArrowheads="1"/>
            </p:cNvSpPr>
            <p:nvPr/>
          </p:nvSpPr>
          <p:spPr bwMode="auto">
            <a:xfrm>
              <a:off x="1271272" y="4558144"/>
              <a:ext cx="4673405" cy="3969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rgbClr val="0000FF"/>
                  </a:solidFill>
                  <a:sym typeface="Symbol" pitchFamily="18" charset="2"/>
                </a:rPr>
                <a:t>1         3         2         0 0 </a:t>
              </a:r>
              <a:r>
                <a:rPr lang="en-US" sz="2000">
                  <a:solidFill>
                    <a:srgbClr val="0000FF"/>
                  </a:solidFill>
                </a:rPr>
                <a:t>1   0 1 1   0 1 0 </a:t>
              </a:r>
              <a:endParaRPr lang="en-US" sz="2000" baseline="-25000">
                <a:solidFill>
                  <a:srgbClr val="0000FF"/>
                </a:solidFill>
              </a:endParaRPr>
            </a:p>
          </p:txBody>
        </p:sp>
      </p:grpSp>
      <p:grpSp>
        <p:nvGrpSpPr>
          <p:cNvPr id="30726" name="Group 30"/>
          <p:cNvGrpSpPr>
            <a:grpSpLocks/>
          </p:cNvGrpSpPr>
          <p:nvPr/>
        </p:nvGrpSpPr>
        <p:grpSpPr bwMode="auto">
          <a:xfrm>
            <a:off x="1087438" y="5549900"/>
            <a:ext cx="4419600" cy="1079500"/>
            <a:chOff x="1087186" y="5634335"/>
            <a:chExt cx="4420435" cy="1079964"/>
          </a:xfrm>
        </p:grpSpPr>
        <p:sp>
          <p:nvSpPr>
            <p:cNvPr id="15" name="TextBox 68"/>
            <p:cNvSpPr txBox="1">
              <a:spLocks noChangeArrowheads="1"/>
            </p:cNvSpPr>
            <p:nvPr/>
          </p:nvSpPr>
          <p:spPr bwMode="auto">
            <a:xfrm>
              <a:off x="1217386" y="5634335"/>
              <a:ext cx="4256891" cy="457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sz="2400" dirty="0">
                  <a:solidFill>
                    <a:schemeClr val="bg2">
                      <a:lumMod val="60000"/>
                      <a:lumOff val="40000"/>
                    </a:schemeClr>
                  </a:solidFill>
                </a:rPr>
                <a:t>0 </a:t>
              </a:r>
              <a:r>
                <a:rPr lang="en-US" sz="2400" dirty="0">
                  <a:solidFill>
                    <a:srgbClr val="FF0000"/>
                  </a:solidFill>
                </a:rPr>
                <a:t>1 0 1 1 0 1 0 </a:t>
              </a:r>
              <a:r>
                <a:rPr lang="en-US" sz="2400" baseline="-25000" dirty="0">
                  <a:solidFill>
                    <a:srgbClr val="FF0000"/>
                  </a:solidFill>
                </a:rPr>
                <a:t>2 </a:t>
              </a:r>
              <a:r>
                <a:rPr lang="en-US" sz="2400" dirty="0"/>
                <a:t>= </a:t>
              </a:r>
              <a:r>
                <a:rPr lang="en-US" sz="2400" dirty="0">
                  <a:solidFill>
                    <a:srgbClr val="FF0000"/>
                  </a:solidFill>
                  <a:sym typeface="Symbol" pitchFamily="18" charset="2"/>
                </a:rPr>
                <a:t>5          A </a:t>
              </a:r>
              <a:r>
                <a:rPr lang="en-US" sz="2400" baseline="-25000" dirty="0">
                  <a:solidFill>
                    <a:srgbClr val="FF0000"/>
                  </a:solidFill>
                  <a:sym typeface="Symbol" pitchFamily="18" charset="2"/>
                </a:rPr>
                <a:t>16</a:t>
              </a:r>
              <a:r>
                <a:rPr lang="en-US" sz="2400" dirty="0"/>
                <a:t> </a:t>
              </a:r>
              <a:endParaRPr lang="en-US" sz="240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6" name="Left Brace 15"/>
            <p:cNvSpPr>
              <a:spLocks/>
            </p:cNvSpPr>
            <p:nvPr/>
          </p:nvSpPr>
          <p:spPr bwMode="auto">
            <a:xfrm rot="-5400000">
              <a:off x="2659064" y="5666214"/>
              <a:ext cx="366870" cy="960619"/>
            </a:xfrm>
            <a:prstGeom prst="leftBrace">
              <a:avLst>
                <a:gd name="adj1" fmla="val 8328"/>
                <a:gd name="adj2" fmla="val 50000"/>
              </a:avLst>
            </a:prstGeom>
            <a:noFill/>
            <a:ln w="19050" algn="ctr">
              <a:solidFill>
                <a:srgbClr val="0000FF"/>
              </a:solidFill>
              <a:round/>
              <a:headEnd/>
              <a:tailEnd/>
            </a:ln>
          </p:spPr>
          <p:txBody>
            <a:bodyPr vert="eaVert" anchor="ctr"/>
            <a:lstStyle/>
            <a:p>
              <a:pPr algn="ctr"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7" name="Left Brace 16"/>
            <p:cNvSpPr>
              <a:spLocks/>
            </p:cNvSpPr>
            <p:nvPr/>
          </p:nvSpPr>
          <p:spPr bwMode="auto">
            <a:xfrm rot="-5400000">
              <a:off x="1627788" y="5667008"/>
              <a:ext cx="366870" cy="959031"/>
            </a:xfrm>
            <a:prstGeom prst="leftBrace">
              <a:avLst>
                <a:gd name="adj1" fmla="val 8338"/>
                <a:gd name="adj2" fmla="val 50000"/>
              </a:avLst>
            </a:prstGeom>
            <a:noFill/>
            <a:ln w="19050" algn="ctr">
              <a:solidFill>
                <a:srgbClr val="0000FF"/>
              </a:solidFill>
              <a:round/>
              <a:headEnd/>
              <a:tailEnd/>
            </a:ln>
          </p:spPr>
          <p:txBody>
            <a:bodyPr vert="eaVert" anchor="ctr"/>
            <a:lstStyle/>
            <a:p>
              <a:pPr algn="ctr"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8" name="Left Brace 17"/>
            <p:cNvSpPr>
              <a:spLocks/>
            </p:cNvSpPr>
            <p:nvPr/>
          </p:nvSpPr>
          <p:spPr bwMode="auto">
            <a:xfrm rot="5400000" flipV="1">
              <a:off x="3544223" y="5881408"/>
              <a:ext cx="684507" cy="914573"/>
            </a:xfrm>
            <a:prstGeom prst="leftBrace">
              <a:avLst>
                <a:gd name="adj1" fmla="val 8332"/>
                <a:gd name="adj2" fmla="val 50000"/>
              </a:avLst>
            </a:prstGeom>
            <a:noFill/>
            <a:ln w="19050" algn="ctr">
              <a:solidFill>
                <a:srgbClr val="0000FF"/>
              </a:solidFill>
              <a:round/>
              <a:headEnd/>
              <a:tailEnd/>
            </a:ln>
          </p:spPr>
          <p:txBody>
            <a:bodyPr vert="eaVert" anchor="ctr"/>
            <a:lstStyle/>
            <a:p>
              <a:pPr algn="ctr"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9" name="Left Brace 18"/>
            <p:cNvSpPr>
              <a:spLocks/>
            </p:cNvSpPr>
            <p:nvPr/>
          </p:nvSpPr>
          <p:spPr bwMode="auto">
            <a:xfrm rot="5400000" flipV="1">
              <a:off x="4546125" y="5871879"/>
              <a:ext cx="684507" cy="914573"/>
            </a:xfrm>
            <a:prstGeom prst="leftBrace">
              <a:avLst>
                <a:gd name="adj1" fmla="val 8332"/>
                <a:gd name="adj2" fmla="val 50000"/>
              </a:avLst>
            </a:prstGeom>
            <a:noFill/>
            <a:ln w="19050" algn="ctr">
              <a:solidFill>
                <a:srgbClr val="0000FF"/>
              </a:solidFill>
              <a:round/>
              <a:headEnd/>
              <a:tailEnd/>
            </a:ln>
          </p:spPr>
          <p:txBody>
            <a:bodyPr vert="eaVert" anchor="ctr"/>
            <a:lstStyle/>
            <a:p>
              <a:pPr algn="ctr"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0733" name="TextBox 68"/>
            <p:cNvSpPr txBox="1">
              <a:spLocks noChangeArrowheads="1"/>
            </p:cNvSpPr>
            <p:nvPr/>
          </p:nvSpPr>
          <p:spPr bwMode="auto">
            <a:xfrm>
              <a:off x="1087186" y="6317253"/>
              <a:ext cx="4420435" cy="3970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rgbClr val="0000FF"/>
                  </a:solidFill>
                  <a:sym typeface="Symbol" pitchFamily="18" charset="2"/>
                </a:rPr>
                <a:t>        5             A        0 </a:t>
              </a:r>
              <a:r>
                <a:rPr lang="en-US" sz="2000">
                  <a:solidFill>
                    <a:srgbClr val="0000FF"/>
                  </a:solidFill>
                </a:rPr>
                <a:t>1 0 1   1  0 1 0 </a:t>
              </a:r>
              <a:endParaRPr lang="en-US" sz="2000" baseline="-25000">
                <a:solidFill>
                  <a:srgbClr val="0000FF"/>
                </a:solidFill>
              </a:endParaRPr>
            </a:p>
          </p:txBody>
        </p:sp>
      </p:grp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B1AB3-F4CE-41CA-85E1-B3CA9D4526B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Example: Binary ↔ Octal ↔ Hex</a:t>
            </a:r>
          </a:p>
        </p:txBody>
      </p:sp>
      <p:sp>
        <p:nvSpPr>
          <p:cNvPr id="31747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8686800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sz="2000" i="1"/>
              <a:t>Example</a:t>
            </a:r>
            <a:r>
              <a:rPr lang="en-US" sz="2000"/>
              <a:t>:</a:t>
            </a:r>
          </a:p>
          <a:p>
            <a:pPr lvl="1" eaLnBrk="1" hangingPunct="1"/>
            <a:r>
              <a:rPr lang="en-US" sz="2000"/>
              <a:t>Using the shortcut technique, convert the hexadecimal number A6</a:t>
            </a:r>
            <a:r>
              <a:rPr lang="en-US" sz="2000" baseline="-25000"/>
              <a:t>16</a:t>
            </a:r>
            <a:r>
              <a:rPr lang="en-US" sz="2000"/>
              <a:t> into its binary and octal equivalent. Use your calculator to check your answers.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70B81-8F88-4120-855D-8F2ACA834A6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Example: Binary ↔ Octal ↔ Hex</a:t>
            </a:r>
          </a:p>
        </p:txBody>
      </p:sp>
      <p:sp>
        <p:nvSpPr>
          <p:cNvPr id="32771" name="TextBox 5"/>
          <p:cNvSpPr txBox="1">
            <a:spLocks noChangeArrowheads="1"/>
          </p:cNvSpPr>
          <p:nvPr/>
        </p:nvSpPr>
        <p:spPr bwMode="auto">
          <a:xfrm>
            <a:off x="457200" y="2755900"/>
            <a:ext cx="8458200" cy="291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sz="2000" i="1"/>
              <a:t>Solution</a:t>
            </a:r>
            <a:r>
              <a:rPr lang="en-US" sz="2000"/>
              <a:t>: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000"/>
              <a:t>First convert the hexadecimal number into binary by expanding the hexadecimal digits into binary groups of (4).</a:t>
            </a:r>
          </a:p>
          <a:p>
            <a:pPr lvl="1" eaLnBrk="1" hangingPunct="1">
              <a:spcAft>
                <a:spcPts val="600"/>
              </a:spcAft>
            </a:pPr>
            <a:endParaRPr lang="en-US" sz="2000"/>
          </a:p>
          <a:p>
            <a:pPr lvl="1" eaLnBrk="1" hangingPunct="1">
              <a:spcAft>
                <a:spcPts val="600"/>
              </a:spcAft>
            </a:pPr>
            <a:endParaRPr lang="en-US" sz="2000"/>
          </a:p>
          <a:p>
            <a:pPr lvl="1" eaLnBrk="1" hangingPunct="1">
              <a:spcAft>
                <a:spcPts val="600"/>
              </a:spcAft>
            </a:pPr>
            <a:endParaRPr lang="en-US" sz="2000"/>
          </a:p>
          <a:p>
            <a:pPr lvl="1" eaLnBrk="1" hangingPunct="1">
              <a:spcAft>
                <a:spcPts val="600"/>
              </a:spcAft>
            </a:pPr>
            <a:r>
              <a:rPr lang="en-US" sz="2000"/>
              <a:t>Convert the binary number into octal by grouping the binary bits into groups of (3).  </a:t>
            </a:r>
          </a:p>
        </p:txBody>
      </p:sp>
      <p:grpSp>
        <p:nvGrpSpPr>
          <p:cNvPr id="32772" name="Group 29"/>
          <p:cNvGrpSpPr>
            <a:grpSpLocks/>
          </p:cNvGrpSpPr>
          <p:nvPr/>
        </p:nvGrpSpPr>
        <p:grpSpPr bwMode="auto">
          <a:xfrm>
            <a:off x="1190625" y="5683250"/>
            <a:ext cx="2578100" cy="1114425"/>
            <a:chOff x="1190499" y="5743575"/>
            <a:chExt cx="2577949" cy="1114491"/>
          </a:xfrm>
        </p:grpSpPr>
        <p:sp>
          <p:nvSpPr>
            <p:cNvPr id="6" name="TextBox 68"/>
            <p:cNvSpPr txBox="1">
              <a:spLocks noChangeArrowheads="1"/>
            </p:cNvSpPr>
            <p:nvPr/>
          </p:nvSpPr>
          <p:spPr bwMode="auto">
            <a:xfrm>
              <a:off x="1190499" y="5743575"/>
              <a:ext cx="2577949" cy="4619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solidFill>
                    <a:schemeClr val="bg2">
                      <a:lumMod val="60000"/>
                      <a:lumOff val="40000"/>
                    </a:schemeClr>
                  </a:solidFill>
                </a:rPr>
                <a:t>0</a:t>
              </a:r>
              <a:r>
                <a:rPr lang="en-US" sz="2400" dirty="0">
                  <a:solidFill>
                    <a:srgbClr val="FF0000"/>
                  </a:solidFill>
                </a:rPr>
                <a:t> 1 0 1 0 0 1 1 0</a:t>
              </a:r>
              <a:r>
                <a:rPr lang="en-US" sz="2400" dirty="0"/>
                <a:t> </a:t>
              </a:r>
              <a:endParaRPr lang="en-US" sz="240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7" name="Left Brace 6"/>
            <p:cNvSpPr/>
            <p:nvPr/>
          </p:nvSpPr>
          <p:spPr bwMode="auto">
            <a:xfrm rot="16200000">
              <a:off x="2929479" y="5920633"/>
              <a:ext cx="411187" cy="685760"/>
            </a:xfrm>
            <a:prstGeom prst="leftBrac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8" name="Left Brace 7"/>
            <p:cNvSpPr/>
            <p:nvPr/>
          </p:nvSpPr>
          <p:spPr bwMode="auto">
            <a:xfrm rot="16200000">
              <a:off x="2167524" y="5920633"/>
              <a:ext cx="411187" cy="685760"/>
            </a:xfrm>
            <a:prstGeom prst="leftBrac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" name="Left Brace 8"/>
            <p:cNvSpPr/>
            <p:nvPr/>
          </p:nvSpPr>
          <p:spPr bwMode="auto">
            <a:xfrm rot="16200000">
              <a:off x="1408743" y="5898409"/>
              <a:ext cx="411187" cy="730207"/>
            </a:xfrm>
            <a:prstGeom prst="leftBrac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32790" name="TextBox 68"/>
            <p:cNvSpPr txBox="1">
              <a:spLocks noChangeArrowheads="1"/>
            </p:cNvSpPr>
            <p:nvPr/>
          </p:nvSpPr>
          <p:spPr bwMode="auto">
            <a:xfrm>
              <a:off x="1460397" y="6457956"/>
              <a:ext cx="195277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rgbClr val="0000FF"/>
                  </a:solidFill>
                  <a:sym typeface="Symbol" pitchFamily="18" charset="2"/>
                </a:rPr>
                <a:t>2         4         6 </a:t>
              </a:r>
              <a:endParaRPr lang="en-US" sz="2000" baseline="-25000">
                <a:solidFill>
                  <a:srgbClr val="0000FF"/>
                </a:solidFill>
              </a:endParaRPr>
            </a:p>
          </p:txBody>
        </p:sp>
      </p:grpSp>
      <p:grpSp>
        <p:nvGrpSpPr>
          <p:cNvPr id="32773" name="Group 30"/>
          <p:cNvGrpSpPr>
            <a:grpSpLocks/>
          </p:cNvGrpSpPr>
          <p:nvPr/>
        </p:nvGrpSpPr>
        <p:grpSpPr bwMode="auto">
          <a:xfrm>
            <a:off x="1465263" y="3733800"/>
            <a:ext cx="2028825" cy="1143000"/>
            <a:chOff x="1335975" y="3352800"/>
            <a:chExt cx="2028700" cy="1143191"/>
          </a:xfrm>
        </p:grpSpPr>
        <p:sp>
          <p:nvSpPr>
            <p:cNvPr id="32782" name="TextBox 68"/>
            <p:cNvSpPr txBox="1">
              <a:spLocks noChangeArrowheads="1"/>
            </p:cNvSpPr>
            <p:nvPr/>
          </p:nvSpPr>
          <p:spPr bwMode="auto">
            <a:xfrm>
              <a:off x="1573159" y="3352800"/>
              <a:ext cx="179151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en-US" sz="2400">
                  <a:solidFill>
                    <a:srgbClr val="FF0000"/>
                  </a:solidFill>
                  <a:sym typeface="Symbol" pitchFamily="18" charset="2"/>
                </a:rPr>
                <a:t>A          6 </a:t>
              </a:r>
              <a:r>
                <a:rPr lang="en-US" sz="2400" baseline="-25000">
                  <a:solidFill>
                    <a:srgbClr val="FF0000"/>
                  </a:solidFill>
                  <a:sym typeface="Symbol" pitchFamily="18" charset="2"/>
                </a:rPr>
                <a:t>16</a:t>
              </a:r>
              <a:r>
                <a:rPr lang="en-US" sz="2400"/>
                <a:t> </a:t>
              </a:r>
              <a:endParaRPr lang="en-US" sz="2400" baseline="-25000">
                <a:solidFill>
                  <a:srgbClr val="FF0000"/>
                </a:solidFill>
              </a:endParaRPr>
            </a:p>
          </p:txBody>
        </p:sp>
        <p:sp>
          <p:nvSpPr>
            <p:cNvPr id="13" name="Left Brace 12"/>
            <p:cNvSpPr/>
            <p:nvPr/>
          </p:nvSpPr>
          <p:spPr bwMode="auto">
            <a:xfrm rot="5400000" flipV="1">
              <a:off x="1462095" y="3618855"/>
              <a:ext cx="685915" cy="915932"/>
            </a:xfrm>
            <a:prstGeom prst="leftBrac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32784" name="TextBox 68"/>
            <p:cNvSpPr txBox="1">
              <a:spLocks noChangeArrowheads="1"/>
            </p:cNvSpPr>
            <p:nvPr/>
          </p:nvSpPr>
          <p:spPr bwMode="auto">
            <a:xfrm>
              <a:off x="1335975" y="4095881"/>
              <a:ext cx="196079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rgbClr val="0000FF"/>
                  </a:solidFill>
                  <a:sym typeface="Symbol" pitchFamily="18" charset="2"/>
                </a:rPr>
                <a:t>1 0 1 0</a:t>
              </a:r>
              <a:r>
                <a:rPr lang="en-US" sz="2000">
                  <a:solidFill>
                    <a:srgbClr val="0000FF"/>
                  </a:solidFill>
                </a:rPr>
                <a:t>   0 1 1 0</a:t>
              </a:r>
              <a:endParaRPr lang="en-US" sz="2000" baseline="-25000">
                <a:solidFill>
                  <a:srgbClr val="0000FF"/>
                </a:solidFill>
              </a:endParaRPr>
            </a:p>
          </p:txBody>
        </p:sp>
        <p:sp>
          <p:nvSpPr>
            <p:cNvPr id="15" name="Left Brace 14"/>
            <p:cNvSpPr/>
            <p:nvPr/>
          </p:nvSpPr>
          <p:spPr bwMode="auto">
            <a:xfrm rot="5400000" flipV="1">
              <a:off x="2440728" y="3619649"/>
              <a:ext cx="685915" cy="914344"/>
            </a:xfrm>
            <a:prstGeom prst="leftBrac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32774" name="Group 34"/>
          <p:cNvGrpSpPr>
            <a:grpSpLocks/>
          </p:cNvGrpSpPr>
          <p:nvPr/>
        </p:nvGrpSpPr>
        <p:grpSpPr bwMode="auto">
          <a:xfrm>
            <a:off x="4237038" y="5654675"/>
            <a:ext cx="2624137" cy="609600"/>
            <a:chOff x="4237158" y="5715000"/>
            <a:chExt cx="2624629" cy="609600"/>
          </a:xfrm>
        </p:grpSpPr>
        <p:sp>
          <p:nvSpPr>
            <p:cNvPr id="32780" name="TextBox 68"/>
            <p:cNvSpPr txBox="1">
              <a:spLocks noChangeArrowheads="1"/>
            </p:cNvSpPr>
            <p:nvPr/>
          </p:nvSpPr>
          <p:spPr bwMode="auto">
            <a:xfrm>
              <a:off x="4237158" y="5808025"/>
              <a:ext cx="262462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buFont typeface="Symbol" pitchFamily="18" charset="2"/>
                <a:buChar char="\"/>
              </a:pPr>
              <a:r>
                <a:rPr lang="en-US" sz="2000">
                  <a:sym typeface="Symbol" pitchFamily="18" charset="2"/>
                </a:rPr>
                <a:t> </a:t>
              </a:r>
              <a:r>
                <a:rPr lang="en-US" sz="2000">
                  <a:solidFill>
                    <a:srgbClr val="FF0000"/>
                  </a:solidFill>
                </a:rPr>
                <a:t>10100110</a:t>
              </a:r>
              <a:r>
                <a:rPr lang="en-US" sz="2000" baseline="-25000">
                  <a:solidFill>
                    <a:srgbClr val="FF0000"/>
                  </a:solidFill>
                </a:rPr>
                <a:t>2 </a:t>
              </a:r>
              <a:r>
                <a:rPr lang="en-US" sz="2000"/>
                <a:t>=  </a:t>
              </a:r>
              <a:r>
                <a:rPr lang="en-US" sz="2000">
                  <a:solidFill>
                    <a:srgbClr val="FF0000"/>
                  </a:solidFill>
                  <a:sym typeface="Symbol" pitchFamily="18" charset="2"/>
                </a:rPr>
                <a:t>246</a:t>
              </a:r>
              <a:r>
                <a:rPr lang="en-US" sz="2000" baseline="-25000">
                  <a:solidFill>
                    <a:srgbClr val="FF0000"/>
                  </a:solidFill>
                  <a:sym typeface="Symbol" pitchFamily="18" charset="2"/>
                </a:rPr>
                <a:t>8</a:t>
              </a:r>
              <a:r>
                <a:rPr lang="en-US" sz="2000"/>
                <a:t> </a:t>
              </a:r>
              <a:endParaRPr lang="en-US" sz="2000" baseline="-25000">
                <a:solidFill>
                  <a:srgbClr val="FF0000"/>
                </a:solidFill>
              </a:endParaRP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4249860" y="5715000"/>
              <a:ext cx="2599224" cy="609600"/>
            </a:xfrm>
            <a:prstGeom prst="roundRect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32775" name="Group 35"/>
          <p:cNvGrpSpPr>
            <a:grpSpLocks/>
          </p:cNvGrpSpPr>
          <p:nvPr/>
        </p:nvGrpSpPr>
        <p:grpSpPr bwMode="auto">
          <a:xfrm>
            <a:off x="4251325" y="4114800"/>
            <a:ext cx="2597150" cy="609600"/>
            <a:chOff x="4251024" y="3733800"/>
            <a:chExt cx="2596896" cy="609600"/>
          </a:xfrm>
        </p:grpSpPr>
        <p:sp>
          <p:nvSpPr>
            <p:cNvPr id="32778" name="TextBox 68"/>
            <p:cNvSpPr txBox="1">
              <a:spLocks noChangeArrowheads="1"/>
            </p:cNvSpPr>
            <p:nvPr/>
          </p:nvSpPr>
          <p:spPr bwMode="auto">
            <a:xfrm>
              <a:off x="4313172" y="3826825"/>
              <a:ext cx="24726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buFont typeface="Symbol" pitchFamily="18" charset="2"/>
                <a:buChar char="\"/>
              </a:pPr>
              <a:r>
                <a:rPr lang="en-US" sz="2000">
                  <a:sym typeface="Symbol" pitchFamily="18" charset="2"/>
                </a:rPr>
                <a:t> </a:t>
              </a:r>
              <a:r>
                <a:rPr lang="en-US" sz="2000">
                  <a:solidFill>
                    <a:srgbClr val="FF0000"/>
                  </a:solidFill>
                  <a:sym typeface="Symbol" pitchFamily="18" charset="2"/>
                </a:rPr>
                <a:t>A6</a:t>
              </a:r>
              <a:r>
                <a:rPr lang="en-US" sz="2000" baseline="-25000">
                  <a:solidFill>
                    <a:srgbClr val="FF0000"/>
                  </a:solidFill>
                  <a:sym typeface="Symbol" pitchFamily="18" charset="2"/>
                </a:rPr>
                <a:t>16</a:t>
              </a:r>
              <a:r>
                <a:rPr lang="en-US" sz="2000"/>
                <a:t> = </a:t>
              </a:r>
              <a:r>
                <a:rPr lang="en-US" sz="2000">
                  <a:solidFill>
                    <a:srgbClr val="FF0000"/>
                  </a:solidFill>
                </a:rPr>
                <a:t>10100110</a:t>
              </a:r>
              <a:r>
                <a:rPr lang="en-US" sz="2000" baseline="-2500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1" name="Rounded Rectangle 20"/>
            <p:cNvSpPr/>
            <p:nvPr/>
          </p:nvSpPr>
          <p:spPr bwMode="auto">
            <a:xfrm>
              <a:off x="4251024" y="3733800"/>
              <a:ext cx="2596896" cy="609600"/>
            </a:xfrm>
            <a:prstGeom prst="roundRect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sp>
        <p:nvSpPr>
          <p:cNvPr id="32776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868680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sz="2000" i="1"/>
              <a:t>Example</a:t>
            </a:r>
            <a:r>
              <a:rPr lang="en-US" sz="2000"/>
              <a:t>:</a:t>
            </a:r>
          </a:p>
          <a:p>
            <a:pPr lvl="1" eaLnBrk="1" hangingPunct="1"/>
            <a:r>
              <a:rPr lang="en-US" sz="2000"/>
              <a:t>Using the shortcut technique, convert the hexadecimal number A6</a:t>
            </a:r>
            <a:r>
              <a:rPr lang="en-US" sz="2000" baseline="-25000"/>
              <a:t>16</a:t>
            </a:r>
            <a:r>
              <a:rPr lang="en-US" sz="2000"/>
              <a:t> into its binary &amp; octal equivalent. Use your calculator to check your answers.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FCF680-2036-4A43-9F25-A20EAD0CE1C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-21772" y="0"/>
            <a:ext cx="9165771" cy="12192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Converting To and From Decimal</a:t>
            </a:r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-381000" y="498475"/>
            <a:ext cx="5105400" cy="5445125"/>
            <a:chOff x="-381000" y="498475"/>
            <a:chExt cx="5105400" cy="5445125"/>
          </a:xfrm>
        </p:grpSpPr>
        <p:sp>
          <p:nvSpPr>
            <p:cNvPr id="5" name="Arc 4"/>
            <p:cNvSpPr/>
            <p:nvPr/>
          </p:nvSpPr>
          <p:spPr>
            <a:xfrm>
              <a:off x="-381000" y="498475"/>
              <a:ext cx="3657600" cy="3657600"/>
            </a:xfrm>
            <a:prstGeom prst="arc">
              <a:avLst>
                <a:gd name="adj1" fmla="val 732268"/>
                <a:gd name="adj2" fmla="val 3549544"/>
              </a:avLst>
            </a:prstGeom>
            <a:ln w="19050">
              <a:solidFill>
                <a:srgbClr val="0000FF"/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6" name="Arc 5"/>
            <p:cNvSpPr/>
            <p:nvPr/>
          </p:nvSpPr>
          <p:spPr>
            <a:xfrm>
              <a:off x="1600200" y="2286000"/>
              <a:ext cx="3124200" cy="3657600"/>
            </a:xfrm>
            <a:prstGeom prst="arc">
              <a:avLst>
                <a:gd name="adj1" fmla="val 11862288"/>
                <a:gd name="adj2" fmla="val 15662409"/>
              </a:avLst>
            </a:prstGeom>
            <a:ln w="19050">
              <a:solidFill>
                <a:srgbClr val="0000FF"/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6413" name="TextBox 43"/>
            <p:cNvSpPr txBox="1">
              <a:spLocks noChangeArrowheads="1"/>
            </p:cNvSpPr>
            <p:nvPr/>
          </p:nvSpPr>
          <p:spPr bwMode="auto">
            <a:xfrm>
              <a:off x="1371600" y="2589213"/>
              <a:ext cx="1143000" cy="461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b="1"/>
                <a:t>Successive </a:t>
              </a:r>
            </a:p>
            <a:p>
              <a:pPr algn="ctr" eaLnBrk="1" hangingPunct="1"/>
              <a:r>
                <a:rPr lang="en-US" sz="1200" b="1"/>
                <a:t>Division</a:t>
              </a:r>
            </a:p>
          </p:txBody>
        </p:sp>
        <p:sp>
          <p:nvSpPr>
            <p:cNvPr id="16414" name="TextBox 58"/>
            <p:cNvSpPr txBox="1">
              <a:spLocks noChangeArrowheads="1"/>
            </p:cNvSpPr>
            <p:nvPr/>
          </p:nvSpPr>
          <p:spPr bwMode="auto">
            <a:xfrm>
              <a:off x="2362200" y="3006725"/>
              <a:ext cx="1180131" cy="461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b="1"/>
                <a:t>Weighted </a:t>
              </a:r>
            </a:p>
            <a:p>
              <a:pPr algn="ctr" eaLnBrk="1" hangingPunct="1"/>
              <a:r>
                <a:rPr lang="en-US" sz="1200" b="1"/>
                <a:t>Multiplication</a:t>
              </a:r>
            </a:p>
          </p:txBody>
        </p:sp>
        <p:grpSp>
          <p:nvGrpSpPr>
            <p:cNvPr id="16415" name="Group 38"/>
            <p:cNvGrpSpPr>
              <a:grpSpLocks/>
            </p:cNvGrpSpPr>
            <p:nvPr/>
          </p:nvGrpSpPr>
          <p:grpSpPr bwMode="auto">
            <a:xfrm>
              <a:off x="106363" y="3770313"/>
              <a:ext cx="2560637" cy="1006475"/>
              <a:chOff x="106363" y="3770313"/>
              <a:chExt cx="2560637" cy="1006475"/>
            </a:xfrm>
          </p:grpSpPr>
          <p:sp>
            <p:nvSpPr>
              <p:cNvPr id="16416" name="TextBox 124"/>
              <p:cNvSpPr txBox="1">
                <a:spLocks noChangeArrowheads="1"/>
              </p:cNvSpPr>
              <p:nvPr/>
            </p:nvSpPr>
            <p:spPr bwMode="auto">
              <a:xfrm>
                <a:off x="838200" y="3957935"/>
                <a:ext cx="101662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400"/>
                  <a:t>Octal</a:t>
                </a:r>
                <a:r>
                  <a:rPr lang="en-US" sz="2400" baseline="-25000"/>
                  <a:t>8</a:t>
                </a:r>
              </a:p>
            </p:txBody>
          </p:sp>
          <p:sp>
            <p:nvSpPr>
              <p:cNvPr id="11" name="Oval 10"/>
              <p:cNvSpPr/>
              <p:nvPr/>
            </p:nvSpPr>
            <p:spPr bwMode="auto">
              <a:xfrm>
                <a:off x="106363" y="3770313"/>
                <a:ext cx="2560637" cy="1006475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6418" name="TextBox 62"/>
              <p:cNvSpPr txBox="1">
                <a:spLocks noChangeArrowheads="1"/>
              </p:cNvSpPr>
              <p:nvPr/>
            </p:nvSpPr>
            <p:spPr bwMode="auto">
              <a:xfrm>
                <a:off x="822652" y="4419600"/>
                <a:ext cx="1082348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100" b="1"/>
                  <a:t>0 1 2 3 4 5 6 7</a:t>
                </a:r>
              </a:p>
            </p:txBody>
          </p:sp>
        </p:grpSp>
      </p:grp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3962400" y="498475"/>
            <a:ext cx="5094288" cy="5445125"/>
            <a:chOff x="3962400" y="498475"/>
            <a:chExt cx="5094288" cy="5445125"/>
          </a:xfrm>
        </p:grpSpPr>
        <p:sp>
          <p:nvSpPr>
            <p:cNvPr id="14" name="Arc 13"/>
            <p:cNvSpPr/>
            <p:nvPr/>
          </p:nvSpPr>
          <p:spPr>
            <a:xfrm flipH="1">
              <a:off x="3962400" y="2286000"/>
              <a:ext cx="3124200" cy="3657600"/>
            </a:xfrm>
            <a:prstGeom prst="arc">
              <a:avLst>
                <a:gd name="adj1" fmla="val 11862288"/>
                <a:gd name="adj2" fmla="val 15662409"/>
              </a:avLst>
            </a:prstGeom>
            <a:ln w="19050">
              <a:solidFill>
                <a:srgbClr val="0000FF"/>
              </a:solidFill>
              <a:headEnd type="none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5" name="Arc 14"/>
            <p:cNvSpPr/>
            <p:nvPr/>
          </p:nvSpPr>
          <p:spPr>
            <a:xfrm flipH="1">
              <a:off x="5399088" y="498475"/>
              <a:ext cx="3657600" cy="3657600"/>
            </a:xfrm>
            <a:prstGeom prst="arc">
              <a:avLst>
                <a:gd name="adj1" fmla="val 732268"/>
                <a:gd name="adj2" fmla="val 3549544"/>
              </a:avLst>
            </a:prstGeom>
            <a:ln w="19050">
              <a:solidFill>
                <a:srgbClr val="0000FF"/>
              </a:solidFill>
              <a:headEnd type="none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6405" name="TextBox 44"/>
            <p:cNvSpPr txBox="1">
              <a:spLocks noChangeArrowheads="1"/>
            </p:cNvSpPr>
            <p:nvPr/>
          </p:nvSpPr>
          <p:spPr bwMode="auto">
            <a:xfrm>
              <a:off x="5181600" y="3006725"/>
              <a:ext cx="1066800" cy="461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b="1"/>
                <a:t>Successive </a:t>
              </a:r>
            </a:p>
            <a:p>
              <a:pPr algn="ctr" eaLnBrk="1" hangingPunct="1"/>
              <a:r>
                <a:rPr lang="en-US" sz="1200" b="1"/>
                <a:t>Division</a:t>
              </a:r>
            </a:p>
          </p:txBody>
        </p:sp>
        <p:grpSp>
          <p:nvGrpSpPr>
            <p:cNvPr id="16406" name="Group 41"/>
            <p:cNvGrpSpPr>
              <a:grpSpLocks/>
            </p:cNvGrpSpPr>
            <p:nvPr/>
          </p:nvGrpSpPr>
          <p:grpSpPr bwMode="auto">
            <a:xfrm>
              <a:off x="6096000" y="3770313"/>
              <a:ext cx="2560638" cy="1006475"/>
              <a:chOff x="6096000" y="3770313"/>
              <a:chExt cx="2560638" cy="1006475"/>
            </a:xfrm>
          </p:grpSpPr>
          <p:sp>
            <p:nvSpPr>
              <p:cNvPr id="16408" name="TextBox 126"/>
              <p:cNvSpPr txBox="1">
                <a:spLocks noChangeArrowheads="1"/>
              </p:cNvSpPr>
              <p:nvPr/>
            </p:nvSpPr>
            <p:spPr bwMode="auto">
              <a:xfrm>
                <a:off x="6312725" y="3962400"/>
                <a:ext cx="225254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400" baseline="-25000"/>
                  <a:t> </a:t>
                </a:r>
                <a:r>
                  <a:rPr lang="en-US" sz="2400"/>
                  <a:t>Hexadecimal</a:t>
                </a:r>
                <a:r>
                  <a:rPr lang="en-US" sz="2400" baseline="-25000"/>
                  <a:t>16</a:t>
                </a:r>
              </a:p>
            </p:txBody>
          </p:sp>
          <p:sp>
            <p:nvSpPr>
              <p:cNvPr id="20" name="Oval 19"/>
              <p:cNvSpPr/>
              <p:nvPr/>
            </p:nvSpPr>
            <p:spPr bwMode="auto">
              <a:xfrm>
                <a:off x="6096000" y="3770313"/>
                <a:ext cx="2560638" cy="1006475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b="1" dirty="0"/>
              </a:p>
            </p:txBody>
          </p:sp>
          <p:sp>
            <p:nvSpPr>
              <p:cNvPr id="16410" name="TextBox 60"/>
              <p:cNvSpPr txBox="1">
                <a:spLocks noChangeArrowheads="1"/>
              </p:cNvSpPr>
              <p:nvPr/>
            </p:nvSpPr>
            <p:spPr bwMode="auto">
              <a:xfrm>
                <a:off x="6348350" y="4386590"/>
                <a:ext cx="2122697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100" b="1"/>
                  <a:t>0 1 2 3 4 5 6 7 8 9 A B C D E F</a:t>
                </a:r>
              </a:p>
            </p:txBody>
          </p:sp>
        </p:grpSp>
        <p:sp>
          <p:nvSpPr>
            <p:cNvPr id="16407" name="TextBox 64"/>
            <p:cNvSpPr txBox="1">
              <a:spLocks noChangeArrowheads="1"/>
            </p:cNvSpPr>
            <p:nvPr/>
          </p:nvSpPr>
          <p:spPr bwMode="auto">
            <a:xfrm>
              <a:off x="6172200" y="2589213"/>
              <a:ext cx="1180131" cy="461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b="1"/>
                <a:t>Weighted </a:t>
              </a:r>
            </a:p>
            <a:p>
              <a:pPr algn="ctr" eaLnBrk="1" hangingPunct="1"/>
              <a:r>
                <a:rPr lang="en-US" sz="1200" b="1"/>
                <a:t>Multiplication</a:t>
              </a:r>
            </a:p>
          </p:txBody>
        </p:sp>
      </p:grpSp>
      <p:grpSp>
        <p:nvGrpSpPr>
          <p:cNvPr id="16389" name="Group 43"/>
          <p:cNvGrpSpPr>
            <a:grpSpLocks/>
          </p:cNvGrpSpPr>
          <p:nvPr/>
        </p:nvGrpSpPr>
        <p:grpSpPr bwMode="auto">
          <a:xfrm>
            <a:off x="1371600" y="1828800"/>
            <a:ext cx="5943600" cy="3657600"/>
            <a:chOff x="1371600" y="1828800"/>
            <a:chExt cx="5943600" cy="3657600"/>
          </a:xfrm>
        </p:grpSpPr>
        <p:sp>
          <p:nvSpPr>
            <p:cNvPr id="23" name="Arc 22"/>
            <p:cNvSpPr/>
            <p:nvPr/>
          </p:nvSpPr>
          <p:spPr bwMode="auto">
            <a:xfrm flipH="1">
              <a:off x="3657600" y="1828800"/>
              <a:ext cx="3657600" cy="3657600"/>
            </a:xfrm>
            <a:prstGeom prst="arc">
              <a:avLst>
                <a:gd name="adj1" fmla="val 20115699"/>
                <a:gd name="adj2" fmla="val 1404073"/>
              </a:avLst>
            </a:prstGeom>
            <a:ln w="19050">
              <a:solidFill>
                <a:srgbClr val="0000FF"/>
              </a:solidFill>
              <a:headEnd type="none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4" name="Arc 23"/>
            <p:cNvSpPr/>
            <p:nvPr/>
          </p:nvSpPr>
          <p:spPr bwMode="auto">
            <a:xfrm>
              <a:off x="1371600" y="1828800"/>
              <a:ext cx="3657600" cy="3657600"/>
            </a:xfrm>
            <a:prstGeom prst="arc">
              <a:avLst>
                <a:gd name="adj1" fmla="val 20115699"/>
                <a:gd name="adj2" fmla="val 1404073"/>
              </a:avLst>
            </a:prstGeom>
            <a:ln w="19050">
              <a:solidFill>
                <a:srgbClr val="0000FF"/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6393" name="TextBox 41"/>
            <p:cNvSpPr txBox="1">
              <a:spLocks noChangeArrowheads="1"/>
            </p:cNvSpPr>
            <p:nvPr/>
          </p:nvSpPr>
          <p:spPr bwMode="auto">
            <a:xfrm>
              <a:off x="3200400" y="3500735"/>
              <a:ext cx="1066800" cy="461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b="1"/>
                <a:t>Successive </a:t>
              </a:r>
            </a:p>
            <a:p>
              <a:pPr algn="ctr" eaLnBrk="1" hangingPunct="1"/>
              <a:r>
                <a:rPr lang="en-US" sz="1200" b="1"/>
                <a:t>Division</a:t>
              </a:r>
            </a:p>
          </p:txBody>
        </p:sp>
        <p:sp>
          <p:nvSpPr>
            <p:cNvPr id="16394" name="TextBox 42"/>
            <p:cNvSpPr txBox="1">
              <a:spLocks noChangeArrowheads="1"/>
            </p:cNvSpPr>
            <p:nvPr/>
          </p:nvSpPr>
          <p:spPr bwMode="auto">
            <a:xfrm>
              <a:off x="4416876" y="3500735"/>
              <a:ext cx="1180131" cy="461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b="1"/>
                <a:t>Weighted </a:t>
              </a:r>
            </a:p>
            <a:p>
              <a:pPr algn="ctr" eaLnBrk="1" hangingPunct="1"/>
              <a:r>
                <a:rPr lang="en-US" sz="1200" b="1"/>
                <a:t>Multiplication</a:t>
              </a:r>
            </a:p>
          </p:txBody>
        </p:sp>
        <p:grpSp>
          <p:nvGrpSpPr>
            <p:cNvPr id="16395" name="Group 37"/>
            <p:cNvGrpSpPr>
              <a:grpSpLocks/>
            </p:cNvGrpSpPr>
            <p:nvPr/>
          </p:nvGrpSpPr>
          <p:grpSpPr bwMode="auto">
            <a:xfrm>
              <a:off x="3062288" y="4419600"/>
              <a:ext cx="2562225" cy="1006475"/>
              <a:chOff x="3062288" y="4419600"/>
              <a:chExt cx="2562225" cy="1006475"/>
            </a:xfrm>
          </p:grpSpPr>
          <p:sp>
            <p:nvSpPr>
              <p:cNvPr id="16400" name="TextBox 139"/>
              <p:cNvSpPr txBox="1">
                <a:spLocks noChangeArrowheads="1"/>
              </p:cNvSpPr>
              <p:nvPr/>
            </p:nvSpPr>
            <p:spPr bwMode="auto">
              <a:xfrm>
                <a:off x="3813206" y="4572000"/>
                <a:ext cx="117211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400"/>
                  <a:t>Binary</a:t>
                </a:r>
                <a:r>
                  <a:rPr lang="en-US" sz="2400" baseline="-25000"/>
                  <a:t>2</a:t>
                </a:r>
              </a:p>
            </p:txBody>
          </p:sp>
          <p:sp>
            <p:nvSpPr>
              <p:cNvPr id="33" name="Oval 32"/>
              <p:cNvSpPr/>
              <p:nvPr/>
            </p:nvSpPr>
            <p:spPr bwMode="auto">
              <a:xfrm>
                <a:off x="3062288" y="4419600"/>
                <a:ext cx="2562225" cy="1006475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6402" name="TextBox 61"/>
              <p:cNvSpPr txBox="1">
                <a:spLocks noChangeArrowheads="1"/>
              </p:cNvSpPr>
              <p:nvPr/>
            </p:nvSpPr>
            <p:spPr bwMode="auto">
              <a:xfrm>
                <a:off x="4138613" y="5105400"/>
                <a:ext cx="380232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100" b="1"/>
                  <a:t>0 1</a:t>
                </a:r>
              </a:p>
            </p:txBody>
          </p:sp>
        </p:grpSp>
        <p:grpSp>
          <p:nvGrpSpPr>
            <p:cNvPr id="16396" name="Group 42"/>
            <p:cNvGrpSpPr>
              <a:grpSpLocks/>
            </p:cNvGrpSpPr>
            <p:nvPr/>
          </p:nvGrpSpPr>
          <p:grpSpPr bwMode="auto">
            <a:xfrm>
              <a:off x="3062288" y="1828800"/>
              <a:ext cx="2562225" cy="1006475"/>
              <a:chOff x="3062288" y="1828800"/>
              <a:chExt cx="2562225" cy="1006475"/>
            </a:xfrm>
          </p:grpSpPr>
          <p:sp>
            <p:nvSpPr>
              <p:cNvPr id="16397" name="TextBox 125"/>
              <p:cNvSpPr txBox="1">
                <a:spLocks noChangeArrowheads="1"/>
              </p:cNvSpPr>
              <p:nvPr/>
            </p:nvSpPr>
            <p:spPr bwMode="auto">
              <a:xfrm>
                <a:off x="3656806" y="1981200"/>
                <a:ext cx="1525588" cy="461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400"/>
                  <a:t>Decimal</a:t>
                </a:r>
                <a:r>
                  <a:rPr lang="en-US" sz="2400" baseline="-25000"/>
                  <a:t>10</a:t>
                </a:r>
              </a:p>
            </p:txBody>
          </p:sp>
          <p:sp>
            <p:nvSpPr>
              <p:cNvPr id="30" name="Oval 29"/>
              <p:cNvSpPr/>
              <p:nvPr/>
            </p:nvSpPr>
            <p:spPr bwMode="auto">
              <a:xfrm>
                <a:off x="3062288" y="1828800"/>
                <a:ext cx="2562225" cy="1006475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6399" name="Rectangle 36"/>
              <p:cNvSpPr>
                <a:spLocks noChangeArrowheads="1"/>
              </p:cNvSpPr>
              <p:nvPr/>
            </p:nvSpPr>
            <p:spPr bwMode="auto">
              <a:xfrm>
                <a:off x="3674342" y="2481590"/>
                <a:ext cx="1354858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100" b="1"/>
                  <a:t>0 1 2 3 4 5 6 7 8 9</a:t>
                </a:r>
              </a:p>
            </p:txBody>
          </p:sp>
        </p:grpSp>
      </p:grp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3EC4A-6374-4924-832B-27D15223BF3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-10886" y="0"/>
            <a:ext cx="9154886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Counting . . . 2, 8, 10, 16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514600" y="1371600"/>
          <a:ext cx="4114800" cy="5445470"/>
        </p:xfrm>
        <a:graphic>
          <a:graphicData uri="http://schemas.openxmlformats.org/drawingml/2006/table">
            <a:tbl>
              <a:tblPr/>
              <a:tblGrid>
                <a:gridCol w="731838"/>
                <a:gridCol w="274637"/>
                <a:gridCol w="730250"/>
                <a:gridCol w="274638"/>
                <a:gridCol w="731837"/>
                <a:gridCol w="274638"/>
                <a:gridCol w="1096962"/>
              </a:tblGrid>
              <a:tr h="259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Decimal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Binary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Octal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Hexadecimal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9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00000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03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00001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9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00010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9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00011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9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00100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9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00101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03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00110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9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00111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9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01000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9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01001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9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01010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03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01011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9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01100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9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01101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9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01110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9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01111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03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10000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9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10001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9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10010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12    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9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10011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13   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5B63DD-D5A6-49E3-9C70-26082210C26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Review: Decimal ↔ Binary</a:t>
            </a:r>
          </a:p>
        </p:txBody>
      </p:sp>
      <p:grpSp>
        <p:nvGrpSpPr>
          <p:cNvPr id="18435" name="Group 15"/>
          <p:cNvGrpSpPr>
            <a:grpSpLocks/>
          </p:cNvGrpSpPr>
          <p:nvPr/>
        </p:nvGrpSpPr>
        <p:grpSpPr bwMode="auto">
          <a:xfrm>
            <a:off x="762000" y="1371600"/>
            <a:ext cx="7589838" cy="2657475"/>
            <a:chOff x="914400" y="1676400"/>
            <a:chExt cx="7589520" cy="2657475"/>
          </a:xfrm>
        </p:grpSpPr>
        <p:grpSp>
          <p:nvGrpSpPr>
            <p:cNvPr id="18442" name="Group 13"/>
            <p:cNvGrpSpPr>
              <a:grpSpLocks/>
            </p:cNvGrpSpPr>
            <p:nvPr/>
          </p:nvGrpSpPr>
          <p:grpSpPr bwMode="auto">
            <a:xfrm>
              <a:off x="914400" y="1676400"/>
              <a:ext cx="7391400" cy="1354217"/>
              <a:chOff x="914400" y="3242846"/>
              <a:chExt cx="7391400" cy="1354217"/>
            </a:xfrm>
          </p:grpSpPr>
          <p:sp>
            <p:nvSpPr>
              <p:cNvPr id="6" name="Rectangle 2"/>
              <p:cNvSpPr/>
              <p:nvPr/>
            </p:nvSpPr>
            <p:spPr>
              <a:xfrm>
                <a:off x="914400" y="3242846"/>
                <a:ext cx="2386166" cy="135421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>
                  <a:defRPr/>
                </a:pPr>
                <a:r>
                  <a:rPr lang="en-US" sz="5400" b="1" spc="50" dirty="0">
                    <a:ln w="11430">
                      <a:solidFill>
                        <a:srgbClr val="FF1701"/>
                      </a:solidFill>
                    </a:ln>
                    <a:solidFill>
                      <a:srgbClr val="005BD0"/>
                    </a:solidFill>
                    <a:effectLst>
                      <a:outerShdw blurRad="76200" dist="50800" dir="5400000" algn="tl" rotWithShape="0">
                        <a:schemeClr val="bg1">
                          <a:alpha val="65000"/>
                        </a:schemeClr>
                      </a:outerShdw>
                    </a:effectLst>
                  </a:rPr>
                  <a:t>Base</a:t>
                </a:r>
                <a:r>
                  <a:rPr lang="en-US" sz="5400" b="1" spc="50" baseline="-25000" dirty="0">
                    <a:ln w="11430">
                      <a:solidFill>
                        <a:srgbClr val="FF1701"/>
                      </a:solidFill>
                    </a:ln>
                    <a:solidFill>
                      <a:srgbClr val="005BD0"/>
                    </a:solidFill>
                    <a:effectLst>
                      <a:outerShdw blurRad="76200" dist="50800" dir="5400000" algn="tl" rotWithShape="0">
                        <a:schemeClr val="bg1">
                          <a:alpha val="65000"/>
                        </a:schemeClr>
                      </a:outerShdw>
                    </a:effectLst>
                  </a:rPr>
                  <a:t>10</a:t>
                </a:r>
              </a:p>
              <a:p>
                <a:pPr algn="ctr">
                  <a:defRPr/>
                </a:pPr>
                <a:r>
                  <a:rPr lang="en-US" sz="2800" b="1" spc="50" dirty="0">
                    <a:ln w="11430">
                      <a:solidFill>
                        <a:srgbClr val="FF1701"/>
                      </a:solidFill>
                    </a:ln>
                    <a:solidFill>
                      <a:srgbClr val="005BD0"/>
                    </a:solidFill>
                    <a:effectLst>
                      <a:outerShdw blurRad="76200" dist="50800" dir="5400000" algn="tl" rotWithShape="0">
                        <a:schemeClr val="bg1">
                          <a:alpha val="65000"/>
                        </a:schemeClr>
                      </a:outerShdw>
                    </a:effectLst>
                  </a:rPr>
                  <a:t>DECIMAL</a:t>
                </a: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6180410" y="3242846"/>
                <a:ext cx="2125390" cy="135421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>
                  <a:defRPr/>
                </a:pPr>
                <a:r>
                  <a:rPr lang="en-US" sz="5400" b="1" spc="50" dirty="0">
                    <a:ln w="11430">
                      <a:solidFill>
                        <a:srgbClr val="FF1701"/>
                      </a:solidFill>
                    </a:ln>
                    <a:solidFill>
                      <a:srgbClr val="005BD0"/>
                    </a:solidFill>
                    <a:effectLst>
                      <a:outerShdw blurRad="76200" dist="50800" dir="5400000" algn="tl" rotWithShape="0">
                        <a:schemeClr val="bg1">
                          <a:alpha val="65000"/>
                        </a:schemeClr>
                      </a:outerShdw>
                    </a:effectLst>
                  </a:rPr>
                  <a:t>Base</a:t>
                </a:r>
                <a:r>
                  <a:rPr lang="en-US" sz="5400" b="1" spc="50" baseline="-25000" dirty="0">
                    <a:ln w="11430">
                      <a:solidFill>
                        <a:srgbClr val="FF1701"/>
                      </a:solidFill>
                    </a:ln>
                    <a:solidFill>
                      <a:srgbClr val="005BD0"/>
                    </a:solidFill>
                    <a:effectLst>
                      <a:outerShdw blurRad="76200" dist="50800" dir="5400000" algn="tl" rotWithShape="0">
                        <a:schemeClr val="bg1">
                          <a:alpha val="65000"/>
                        </a:schemeClr>
                      </a:outerShdw>
                    </a:effectLst>
                  </a:rPr>
                  <a:t>2</a:t>
                </a:r>
              </a:p>
              <a:p>
                <a:pPr algn="ctr">
                  <a:defRPr/>
                </a:pPr>
                <a:r>
                  <a:rPr lang="en-US" sz="2800" b="1" spc="50" dirty="0">
                    <a:ln w="11430">
                      <a:solidFill>
                        <a:srgbClr val="FF1701"/>
                      </a:solidFill>
                    </a:ln>
                    <a:solidFill>
                      <a:srgbClr val="005BD0"/>
                    </a:solidFill>
                    <a:effectLst>
                      <a:outerShdw blurRad="76200" dist="50800" dir="5400000" algn="tl" rotWithShape="0">
                        <a:schemeClr val="bg1">
                          <a:alpha val="65000"/>
                        </a:schemeClr>
                      </a:outerShdw>
                    </a:effectLst>
                  </a:rPr>
                  <a:t>BINARY</a:t>
                </a:r>
              </a:p>
            </p:txBody>
          </p:sp>
          <p:sp>
            <p:nvSpPr>
              <p:cNvPr id="8" name="Striped Right Arrow 7"/>
              <p:cNvSpPr/>
              <p:nvPr/>
            </p:nvSpPr>
            <p:spPr bwMode="auto">
              <a:xfrm>
                <a:off x="3482867" y="3463509"/>
                <a:ext cx="2514495" cy="912812"/>
              </a:xfrm>
              <a:prstGeom prst="stripedRightArrow">
                <a:avLst>
                  <a:gd name="adj1" fmla="val 65872"/>
                  <a:gd name="adj2" fmla="val 50000"/>
                </a:avLst>
              </a:prstGeom>
              <a:solidFill>
                <a:srgbClr val="005BD0"/>
              </a:solidFill>
              <a:ln w="12700">
                <a:solidFill>
                  <a:srgbClr val="FF17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b="1" dirty="0">
                    <a:solidFill>
                      <a:schemeClr val="bg1"/>
                    </a:solidFill>
                  </a:rPr>
                  <a:t>Successive</a:t>
                </a:r>
              </a:p>
              <a:p>
                <a:pPr algn="ctr">
                  <a:defRPr/>
                </a:pPr>
                <a:r>
                  <a:rPr lang="en-US" b="1" dirty="0">
                    <a:solidFill>
                      <a:schemeClr val="bg1"/>
                    </a:solidFill>
                  </a:rPr>
                  <a:t>Division</a:t>
                </a:r>
              </a:p>
            </p:txBody>
          </p:sp>
        </p:grpSp>
        <p:sp>
          <p:nvSpPr>
            <p:cNvPr id="18443" name="Rectangle 7"/>
            <p:cNvSpPr>
              <a:spLocks noChangeArrowheads="1"/>
            </p:cNvSpPr>
            <p:nvPr/>
          </p:nvSpPr>
          <p:spPr bwMode="auto">
            <a:xfrm>
              <a:off x="914400" y="2943225"/>
              <a:ext cx="7589520" cy="1390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639763" lvl="1" indent="-365125">
                <a:spcAft>
                  <a:spcPts val="600"/>
                </a:spcAft>
                <a:buFont typeface="Arial" charset="0"/>
                <a:buAutoNum type="alphaLcParenR"/>
              </a:pPr>
              <a:r>
                <a:rPr lang="en-US" sz="1600"/>
                <a:t>Divide the decimal number by </a:t>
              </a:r>
              <a:r>
                <a:rPr lang="en-US" sz="1600" b="1">
                  <a:solidFill>
                    <a:srgbClr val="FF0000"/>
                  </a:solidFill>
                </a:rPr>
                <a:t>2</a:t>
              </a:r>
              <a:r>
                <a:rPr lang="en-US" sz="1600"/>
                <a:t>; the remainder is the LSB of the </a:t>
              </a:r>
              <a:r>
                <a:rPr lang="en-US" sz="1600" b="1">
                  <a:solidFill>
                    <a:srgbClr val="FF0000"/>
                  </a:solidFill>
                </a:rPr>
                <a:t>binary</a:t>
              </a:r>
              <a:r>
                <a:rPr lang="en-US" sz="1600"/>
                <a:t> number.</a:t>
              </a:r>
            </a:p>
            <a:p>
              <a:pPr marL="639763" lvl="1" indent="-365125">
                <a:spcAft>
                  <a:spcPts val="600"/>
                </a:spcAft>
                <a:buFont typeface="Arial" charset="0"/>
                <a:buAutoNum type="alphaLcParenR"/>
              </a:pPr>
              <a:r>
                <a:rPr lang="en-US" sz="1600"/>
                <a:t>If the quotation is zero, the conversion is complete. Otherwise repeat step (a) using the quotation as the decimal number. The new remainder is the next most significant bit of the </a:t>
              </a:r>
              <a:r>
                <a:rPr lang="en-US" sz="1600" b="1">
                  <a:solidFill>
                    <a:srgbClr val="FF0000"/>
                  </a:solidFill>
                </a:rPr>
                <a:t>binary</a:t>
              </a:r>
              <a:r>
                <a:rPr lang="en-US" sz="1600" i="1"/>
                <a:t> </a:t>
              </a:r>
              <a:r>
                <a:rPr lang="en-US" sz="1600"/>
                <a:t>number</a:t>
              </a:r>
              <a:r>
                <a:rPr lang="en-US" sz="1600" i="1"/>
                <a:t>.</a:t>
              </a:r>
            </a:p>
          </p:txBody>
        </p:sp>
      </p:grpSp>
      <p:sp>
        <p:nvSpPr>
          <p:cNvPr id="18436" name="Rectangle 9"/>
          <p:cNvSpPr>
            <a:spLocks noChangeArrowheads="1"/>
          </p:cNvSpPr>
          <p:nvPr/>
        </p:nvSpPr>
        <p:spPr bwMode="auto">
          <a:xfrm>
            <a:off x="762000" y="5492750"/>
            <a:ext cx="7497763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639763" lvl="1" indent="-365125">
              <a:spcAft>
                <a:spcPts val="600"/>
              </a:spcAft>
              <a:buFont typeface="Arial" charset="0"/>
              <a:buAutoNum type="alphaLcParenR"/>
            </a:pPr>
            <a:r>
              <a:rPr lang="en-US" sz="1600"/>
              <a:t>Multiply each bit of the </a:t>
            </a:r>
            <a:r>
              <a:rPr lang="en-US" sz="1600" b="1">
                <a:solidFill>
                  <a:srgbClr val="FF0000"/>
                </a:solidFill>
              </a:rPr>
              <a:t>binary</a:t>
            </a:r>
            <a:r>
              <a:rPr lang="en-US" sz="1600"/>
              <a:t> number by its corresponding bit-weighting factor (i.e., Bit-0→</a:t>
            </a:r>
            <a:r>
              <a:rPr lang="en-US" sz="1600" b="1">
                <a:solidFill>
                  <a:srgbClr val="FF0000"/>
                </a:solidFill>
              </a:rPr>
              <a:t>2</a:t>
            </a:r>
            <a:r>
              <a:rPr lang="en-US" sz="1600" baseline="30000"/>
              <a:t>0</a:t>
            </a:r>
            <a:r>
              <a:rPr lang="en-US" sz="1600"/>
              <a:t>=1; Bit-1→</a:t>
            </a:r>
            <a:r>
              <a:rPr lang="en-US" sz="1600" b="1">
                <a:solidFill>
                  <a:srgbClr val="FF0000"/>
                </a:solidFill>
              </a:rPr>
              <a:t>2</a:t>
            </a:r>
            <a:r>
              <a:rPr lang="en-US" sz="1600" baseline="30000"/>
              <a:t>1</a:t>
            </a:r>
            <a:r>
              <a:rPr lang="en-US" sz="1600"/>
              <a:t>=2; Bit-2→</a:t>
            </a:r>
            <a:r>
              <a:rPr lang="en-US" sz="1600" b="1">
                <a:solidFill>
                  <a:srgbClr val="FF0000"/>
                </a:solidFill>
              </a:rPr>
              <a:t>2</a:t>
            </a:r>
            <a:r>
              <a:rPr lang="en-US" sz="1600" baseline="30000"/>
              <a:t>2</a:t>
            </a:r>
            <a:r>
              <a:rPr lang="en-US" sz="1600"/>
              <a:t>=4; etc). </a:t>
            </a:r>
          </a:p>
          <a:p>
            <a:pPr marL="639763" lvl="1" indent="-365125">
              <a:spcAft>
                <a:spcPts val="600"/>
              </a:spcAft>
              <a:buFont typeface="Arial" charset="0"/>
              <a:buAutoNum type="alphaLcParenR"/>
            </a:pPr>
            <a:r>
              <a:rPr lang="en-US" sz="1600"/>
              <a:t>Sum up all of the products in step (a) to get the decimal number.  </a:t>
            </a:r>
          </a:p>
        </p:txBody>
      </p:sp>
      <p:grpSp>
        <p:nvGrpSpPr>
          <p:cNvPr id="18437" name="Group 20"/>
          <p:cNvGrpSpPr>
            <a:grpSpLocks/>
          </p:cNvGrpSpPr>
          <p:nvPr/>
        </p:nvGrpSpPr>
        <p:grpSpPr bwMode="auto">
          <a:xfrm>
            <a:off x="762000" y="4191000"/>
            <a:ext cx="7643813" cy="1354138"/>
            <a:chOff x="762000" y="4085392"/>
            <a:chExt cx="7643966" cy="1354217"/>
          </a:xfrm>
        </p:grpSpPr>
        <p:sp>
          <p:nvSpPr>
            <p:cNvPr id="11" name="Striped Right Arrow 10"/>
            <p:cNvSpPr/>
            <p:nvPr/>
          </p:nvSpPr>
          <p:spPr bwMode="auto">
            <a:xfrm>
              <a:off x="3327451" y="4306068"/>
              <a:ext cx="2513063" cy="912865"/>
            </a:xfrm>
            <a:prstGeom prst="stripedRightArrow">
              <a:avLst>
                <a:gd name="adj1" fmla="val 65872"/>
                <a:gd name="adj2" fmla="val 50000"/>
              </a:avLst>
            </a:prstGeom>
            <a:solidFill>
              <a:srgbClr val="005BD0"/>
            </a:solidFill>
            <a:ln w="12700">
              <a:solidFill>
                <a:srgbClr val="FF17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bg1"/>
                  </a:solidFill>
                </a:rPr>
                <a:t>Weighted</a:t>
              </a:r>
            </a:p>
            <a:p>
              <a:pPr algn="ctr">
                <a:defRPr/>
              </a:pPr>
              <a:r>
                <a:rPr lang="en-US" b="1" dirty="0">
                  <a:solidFill>
                    <a:schemeClr val="bg1"/>
                  </a:solidFill>
                </a:rPr>
                <a:t>Multiplication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019800" y="4085392"/>
              <a:ext cx="2386166" cy="135421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en-US" sz="5400" b="1" spc="50" dirty="0">
                  <a:ln w="11430">
                    <a:solidFill>
                      <a:srgbClr val="FF1701"/>
                    </a:solidFill>
                  </a:ln>
                  <a:solidFill>
                    <a:srgbClr val="005BD0"/>
                  </a:solidFill>
                  <a:effectLst>
                    <a:outerShdw blurRad="76200" dist="50800" dir="5400000" algn="tl" rotWithShape="0">
                      <a:schemeClr val="bg1">
                        <a:alpha val="65000"/>
                      </a:schemeClr>
                    </a:outerShdw>
                  </a:effectLst>
                </a:rPr>
                <a:t>Base</a:t>
              </a:r>
              <a:r>
                <a:rPr lang="en-US" sz="5400" b="1" spc="50" baseline="-25000" dirty="0">
                  <a:ln w="11430">
                    <a:solidFill>
                      <a:srgbClr val="FF1701"/>
                    </a:solidFill>
                  </a:ln>
                  <a:solidFill>
                    <a:srgbClr val="005BD0"/>
                  </a:solidFill>
                  <a:effectLst>
                    <a:outerShdw blurRad="76200" dist="50800" dir="5400000" algn="tl" rotWithShape="0">
                      <a:schemeClr val="bg1">
                        <a:alpha val="65000"/>
                      </a:schemeClr>
                    </a:outerShdw>
                  </a:effectLst>
                </a:rPr>
                <a:t>10</a:t>
              </a:r>
            </a:p>
            <a:p>
              <a:pPr algn="ctr">
                <a:defRPr/>
              </a:pPr>
              <a:r>
                <a:rPr lang="en-US" sz="2800" b="1" spc="50" dirty="0">
                  <a:ln w="11430">
                    <a:solidFill>
                      <a:srgbClr val="FF1701"/>
                    </a:solidFill>
                  </a:ln>
                  <a:solidFill>
                    <a:srgbClr val="005BD0"/>
                  </a:solidFill>
                  <a:effectLst>
                    <a:outerShdw blurRad="76200" dist="50800" dir="5400000" algn="tl" rotWithShape="0">
                      <a:schemeClr val="bg1">
                        <a:alpha val="65000"/>
                      </a:schemeClr>
                    </a:outerShdw>
                  </a:effectLst>
                </a:rPr>
                <a:t>DECIMAL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62000" y="4085392"/>
              <a:ext cx="2125390" cy="135421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en-US" sz="5400" b="1" spc="50" dirty="0">
                  <a:ln w="11430">
                    <a:solidFill>
                      <a:srgbClr val="FF1701"/>
                    </a:solidFill>
                  </a:ln>
                  <a:solidFill>
                    <a:srgbClr val="005BD0"/>
                  </a:solidFill>
                  <a:effectLst>
                    <a:outerShdw blurRad="76200" dist="50800" dir="5400000" algn="tl" rotWithShape="0">
                      <a:schemeClr val="bg1">
                        <a:alpha val="65000"/>
                      </a:schemeClr>
                    </a:outerShdw>
                  </a:effectLst>
                </a:rPr>
                <a:t>Base</a:t>
              </a:r>
              <a:r>
                <a:rPr lang="en-US" sz="5400" b="1" spc="50" baseline="-25000" dirty="0">
                  <a:ln w="11430">
                    <a:solidFill>
                      <a:srgbClr val="FF1701"/>
                    </a:solidFill>
                  </a:ln>
                  <a:solidFill>
                    <a:srgbClr val="005BD0"/>
                  </a:solidFill>
                  <a:effectLst>
                    <a:outerShdw blurRad="76200" dist="50800" dir="5400000" algn="tl" rotWithShape="0">
                      <a:schemeClr val="bg1">
                        <a:alpha val="65000"/>
                      </a:schemeClr>
                    </a:outerShdw>
                  </a:effectLst>
                </a:rPr>
                <a:t>2</a:t>
              </a:r>
            </a:p>
            <a:p>
              <a:pPr algn="ctr">
                <a:defRPr/>
              </a:pPr>
              <a:r>
                <a:rPr lang="en-US" sz="2800" b="1" spc="50" dirty="0">
                  <a:ln w="11430">
                    <a:solidFill>
                      <a:srgbClr val="FF1701"/>
                    </a:solidFill>
                  </a:ln>
                  <a:solidFill>
                    <a:srgbClr val="005BD0"/>
                  </a:solidFill>
                  <a:effectLst>
                    <a:outerShdw blurRad="76200" dist="50800" dir="5400000" algn="tl" rotWithShape="0">
                      <a:schemeClr val="bg1">
                        <a:alpha val="65000"/>
                      </a:schemeClr>
                    </a:outerShdw>
                  </a:effectLst>
                </a:rPr>
                <a:t>BINARY</a:t>
              </a:r>
            </a:p>
          </p:txBody>
        </p:sp>
      </p:grp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4627D1-8407-48B2-8781-708AC4454F9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Conversion Process Decimal ↔ </a:t>
            </a:r>
            <a:r>
              <a:rPr lang="en-US" sz="4000" dirty="0" err="1" smtClean="0"/>
              <a:t>Base</a:t>
            </a:r>
            <a:r>
              <a:rPr lang="en-US" sz="4000" baseline="-25000" dirty="0" err="1" smtClean="0"/>
              <a:t>N</a:t>
            </a:r>
            <a:r>
              <a:rPr lang="en-US" sz="4000" baseline="-25000" dirty="0" smtClean="0"/>
              <a:t> </a:t>
            </a:r>
            <a:r>
              <a:rPr lang="en-US" sz="1800" baseline="-25000" dirty="0" smtClean="0"/>
              <a:t/>
            </a:r>
            <a:br>
              <a:rPr lang="en-US" sz="1800" baseline="-25000" dirty="0" smtClean="0"/>
            </a:br>
            <a:r>
              <a:rPr lang="en-US" sz="1800" dirty="0" smtClean="0"/>
              <a:t>(Any base including Binary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, Octal</a:t>
            </a:r>
            <a:r>
              <a:rPr lang="en-US" sz="1800" baseline="-25000" dirty="0" smtClean="0"/>
              <a:t>8</a:t>
            </a:r>
            <a:r>
              <a:rPr lang="en-US" sz="1800" dirty="0" smtClean="0"/>
              <a:t>, Hexidecimal</a:t>
            </a:r>
            <a:r>
              <a:rPr lang="en-US" sz="1800" baseline="-25000" dirty="0" smtClean="0"/>
              <a:t>16</a:t>
            </a:r>
            <a:r>
              <a:rPr lang="en-US" sz="1800" dirty="0" smtClean="0"/>
              <a:t>)</a:t>
            </a:r>
            <a:endParaRPr lang="en-US" sz="4800" dirty="0" smtClean="0"/>
          </a:p>
        </p:txBody>
      </p:sp>
      <p:grpSp>
        <p:nvGrpSpPr>
          <p:cNvPr id="19459" name="Group 15"/>
          <p:cNvGrpSpPr>
            <a:grpSpLocks/>
          </p:cNvGrpSpPr>
          <p:nvPr/>
        </p:nvGrpSpPr>
        <p:grpSpPr bwMode="auto">
          <a:xfrm>
            <a:off x="762000" y="1371600"/>
            <a:ext cx="7589838" cy="2657475"/>
            <a:chOff x="914400" y="1676400"/>
            <a:chExt cx="7589520" cy="2657475"/>
          </a:xfrm>
        </p:grpSpPr>
        <p:grpSp>
          <p:nvGrpSpPr>
            <p:cNvPr id="19466" name="Group 13"/>
            <p:cNvGrpSpPr>
              <a:grpSpLocks/>
            </p:cNvGrpSpPr>
            <p:nvPr/>
          </p:nvGrpSpPr>
          <p:grpSpPr bwMode="auto">
            <a:xfrm>
              <a:off x="914400" y="1676400"/>
              <a:ext cx="7468254" cy="1354217"/>
              <a:chOff x="914400" y="3242846"/>
              <a:chExt cx="7468254" cy="1354217"/>
            </a:xfrm>
          </p:grpSpPr>
          <p:sp>
            <p:nvSpPr>
              <p:cNvPr id="6" name="Rectangle 2"/>
              <p:cNvSpPr/>
              <p:nvPr/>
            </p:nvSpPr>
            <p:spPr>
              <a:xfrm>
                <a:off x="914400" y="3242846"/>
                <a:ext cx="2386166" cy="135421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>
                  <a:defRPr/>
                </a:pPr>
                <a:r>
                  <a:rPr lang="en-US" sz="5400" b="1" spc="50" dirty="0">
                    <a:ln w="11430">
                      <a:solidFill>
                        <a:srgbClr val="FF1701"/>
                      </a:solidFill>
                    </a:ln>
                    <a:solidFill>
                      <a:srgbClr val="005BD0"/>
                    </a:solidFill>
                    <a:effectLst>
                      <a:outerShdw blurRad="76200" dist="50800" dir="5400000" algn="tl" rotWithShape="0">
                        <a:schemeClr val="bg1">
                          <a:alpha val="65000"/>
                        </a:schemeClr>
                      </a:outerShdw>
                    </a:effectLst>
                  </a:rPr>
                  <a:t>Base</a:t>
                </a:r>
                <a:r>
                  <a:rPr lang="en-US" sz="5400" b="1" spc="50" baseline="-25000" dirty="0">
                    <a:ln w="11430">
                      <a:solidFill>
                        <a:srgbClr val="FF1701"/>
                      </a:solidFill>
                    </a:ln>
                    <a:solidFill>
                      <a:srgbClr val="005BD0"/>
                    </a:solidFill>
                    <a:effectLst>
                      <a:outerShdw blurRad="76200" dist="50800" dir="5400000" algn="tl" rotWithShape="0">
                        <a:schemeClr val="bg1">
                          <a:alpha val="65000"/>
                        </a:schemeClr>
                      </a:outerShdw>
                    </a:effectLst>
                  </a:rPr>
                  <a:t>10</a:t>
                </a:r>
              </a:p>
              <a:p>
                <a:pPr algn="ctr">
                  <a:defRPr/>
                </a:pPr>
                <a:r>
                  <a:rPr lang="en-US" sz="2800" b="1" spc="50" dirty="0">
                    <a:ln w="11430">
                      <a:solidFill>
                        <a:srgbClr val="FF1701"/>
                      </a:solidFill>
                    </a:ln>
                    <a:solidFill>
                      <a:srgbClr val="005BD0"/>
                    </a:solidFill>
                    <a:effectLst>
                      <a:outerShdw blurRad="76200" dist="50800" dir="5400000" algn="tl" rotWithShape="0">
                        <a:schemeClr val="bg1">
                          <a:alpha val="65000"/>
                        </a:schemeClr>
                      </a:outerShdw>
                    </a:effectLst>
                  </a:rPr>
                  <a:t>DECIMAL</a:t>
                </a: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6180412" y="3242846"/>
                <a:ext cx="2202242" cy="1354217"/>
              </a:xfrm>
              <a:prstGeom prst="rect">
                <a:avLst/>
              </a:prstGeom>
              <a:noFill/>
            </p:spPr>
            <p:txBody>
              <a:bodyPr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>
                  <a:defRPr/>
                </a:pPr>
                <a:r>
                  <a:rPr lang="en-US" sz="5400" b="1" spc="50" dirty="0">
                    <a:ln w="11430">
                      <a:solidFill>
                        <a:srgbClr val="FF1701"/>
                      </a:solidFill>
                    </a:ln>
                    <a:solidFill>
                      <a:srgbClr val="005BD0"/>
                    </a:solidFill>
                    <a:effectLst>
                      <a:outerShdw blurRad="76200" dist="50800" dir="5400000" algn="tl" rotWithShape="0">
                        <a:schemeClr val="bg1">
                          <a:alpha val="65000"/>
                        </a:schemeClr>
                      </a:outerShdw>
                    </a:effectLst>
                  </a:rPr>
                  <a:t>Base</a:t>
                </a:r>
                <a:r>
                  <a:rPr lang="en-US" sz="5400" b="1" spc="50" baseline="-25000" dirty="0">
                    <a:ln w="11430">
                      <a:solidFill>
                        <a:srgbClr val="FF1701"/>
                      </a:solidFill>
                    </a:ln>
                    <a:solidFill>
                      <a:srgbClr val="005BD0"/>
                    </a:solidFill>
                    <a:effectLst>
                      <a:outerShdw blurRad="76200" dist="50800" dir="5400000" algn="tl" rotWithShape="0">
                        <a:schemeClr val="bg1">
                          <a:alpha val="65000"/>
                        </a:schemeClr>
                      </a:outerShdw>
                    </a:effectLst>
                  </a:rPr>
                  <a:t>N</a:t>
                </a:r>
              </a:p>
              <a:p>
                <a:pPr algn="ctr">
                  <a:defRPr/>
                </a:pPr>
                <a:r>
                  <a:rPr lang="en-US" sz="2800" b="1" spc="50" dirty="0">
                    <a:ln w="11430">
                      <a:solidFill>
                        <a:srgbClr val="FF1701"/>
                      </a:solidFill>
                    </a:ln>
                    <a:solidFill>
                      <a:srgbClr val="005BD0"/>
                    </a:solidFill>
                    <a:effectLst>
                      <a:outerShdw blurRad="76200" dist="50800" dir="5400000" algn="tl" rotWithShape="0">
                        <a:schemeClr val="bg1">
                          <a:alpha val="65000"/>
                        </a:schemeClr>
                      </a:outerShdw>
                    </a:effectLst>
                  </a:rPr>
                  <a:t>ANY BASE</a:t>
                </a:r>
              </a:p>
            </p:txBody>
          </p:sp>
          <p:sp>
            <p:nvSpPr>
              <p:cNvPr id="8" name="Striped Right Arrow 7"/>
              <p:cNvSpPr/>
              <p:nvPr/>
            </p:nvSpPr>
            <p:spPr bwMode="auto">
              <a:xfrm>
                <a:off x="3482867" y="3463509"/>
                <a:ext cx="2514495" cy="912812"/>
              </a:xfrm>
              <a:prstGeom prst="stripedRightArrow">
                <a:avLst>
                  <a:gd name="adj1" fmla="val 65872"/>
                  <a:gd name="adj2" fmla="val 50000"/>
                </a:avLst>
              </a:prstGeom>
              <a:solidFill>
                <a:srgbClr val="005BD0"/>
              </a:solidFill>
              <a:ln w="12700">
                <a:solidFill>
                  <a:srgbClr val="FF17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b="1" dirty="0">
                    <a:solidFill>
                      <a:schemeClr val="bg1"/>
                    </a:solidFill>
                  </a:rPr>
                  <a:t>Successive</a:t>
                </a:r>
              </a:p>
              <a:p>
                <a:pPr algn="ctr">
                  <a:defRPr/>
                </a:pPr>
                <a:r>
                  <a:rPr lang="en-US" b="1" dirty="0">
                    <a:solidFill>
                      <a:schemeClr val="bg1"/>
                    </a:solidFill>
                  </a:rPr>
                  <a:t>Division</a:t>
                </a:r>
              </a:p>
            </p:txBody>
          </p:sp>
        </p:grpSp>
        <p:sp>
          <p:nvSpPr>
            <p:cNvPr id="19467" name="Rectangle 7"/>
            <p:cNvSpPr>
              <a:spLocks noChangeArrowheads="1"/>
            </p:cNvSpPr>
            <p:nvPr/>
          </p:nvSpPr>
          <p:spPr bwMode="auto">
            <a:xfrm>
              <a:off x="914400" y="2943225"/>
              <a:ext cx="7589520" cy="1390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639763" lvl="1" indent="-365125">
                <a:spcAft>
                  <a:spcPts val="600"/>
                </a:spcAft>
                <a:buFont typeface="Arial" charset="0"/>
                <a:buAutoNum type="alphaLcParenR"/>
              </a:pPr>
              <a:r>
                <a:rPr lang="en-US" sz="1600"/>
                <a:t>Divide the decimal number by </a:t>
              </a:r>
              <a:r>
                <a:rPr lang="en-US" sz="1600" b="1">
                  <a:solidFill>
                    <a:srgbClr val="FF0000"/>
                  </a:solidFill>
                </a:rPr>
                <a:t>N</a:t>
              </a:r>
              <a:r>
                <a:rPr lang="en-US" sz="1600"/>
                <a:t>; the remainder is the LSB of the </a:t>
              </a:r>
              <a:r>
                <a:rPr lang="en-US" sz="1600" b="1">
                  <a:solidFill>
                    <a:srgbClr val="FF0000"/>
                  </a:solidFill>
                </a:rPr>
                <a:t>ANY BASE </a:t>
              </a:r>
              <a:r>
                <a:rPr lang="en-US" sz="1600"/>
                <a:t>Number .</a:t>
              </a:r>
            </a:p>
            <a:p>
              <a:pPr marL="639763" lvl="1" indent="-365125">
                <a:spcAft>
                  <a:spcPts val="600"/>
                </a:spcAft>
                <a:buFont typeface="Arial" charset="0"/>
                <a:buAutoNum type="alphaLcParenR"/>
              </a:pPr>
              <a:r>
                <a:rPr lang="en-US" sz="1600"/>
                <a:t>If the quotient is zero, the conversion is complete. Otherwise repeat step (a) using the quotient as the decimal number.  The new remainder is the next most significant bit of the </a:t>
              </a:r>
              <a:r>
                <a:rPr lang="en-US" sz="1600" b="1">
                  <a:solidFill>
                    <a:srgbClr val="FF0000"/>
                  </a:solidFill>
                </a:rPr>
                <a:t>ANY BASE </a:t>
              </a:r>
              <a:r>
                <a:rPr lang="en-US" sz="1600"/>
                <a:t>number.</a:t>
              </a:r>
            </a:p>
          </p:txBody>
        </p:sp>
      </p:grpSp>
      <p:sp>
        <p:nvSpPr>
          <p:cNvPr id="19460" name="Rectangle 9"/>
          <p:cNvSpPr>
            <a:spLocks noChangeArrowheads="1"/>
          </p:cNvSpPr>
          <p:nvPr/>
        </p:nvSpPr>
        <p:spPr bwMode="auto">
          <a:xfrm>
            <a:off x="762000" y="5492750"/>
            <a:ext cx="7497763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639763" lvl="1" indent="-365125">
              <a:spcAft>
                <a:spcPts val="600"/>
              </a:spcAft>
              <a:buFont typeface="Arial" charset="0"/>
              <a:buAutoNum type="alphaLcParenR"/>
            </a:pPr>
            <a:r>
              <a:rPr lang="en-US" sz="1600"/>
              <a:t>Multiply each bit of the </a:t>
            </a:r>
            <a:r>
              <a:rPr lang="en-US" sz="1600" b="1">
                <a:solidFill>
                  <a:srgbClr val="FF0000"/>
                </a:solidFill>
              </a:rPr>
              <a:t>ANY BASE </a:t>
            </a:r>
            <a:r>
              <a:rPr lang="en-US" sz="1600"/>
              <a:t>number by its corresponding bit-weighting factor (i.e., Bit-0→</a:t>
            </a:r>
            <a:r>
              <a:rPr lang="en-US" sz="1600" b="1">
                <a:solidFill>
                  <a:srgbClr val="FF0000"/>
                </a:solidFill>
              </a:rPr>
              <a:t>N</a:t>
            </a:r>
            <a:r>
              <a:rPr lang="en-US" sz="1600" baseline="30000"/>
              <a:t>0</a:t>
            </a:r>
            <a:r>
              <a:rPr lang="en-US" sz="1600"/>
              <a:t>; Bit-1→</a:t>
            </a:r>
            <a:r>
              <a:rPr lang="en-US" sz="1600" b="1">
                <a:solidFill>
                  <a:srgbClr val="FF0000"/>
                </a:solidFill>
              </a:rPr>
              <a:t>N</a:t>
            </a:r>
            <a:r>
              <a:rPr lang="en-US" sz="1600" baseline="30000"/>
              <a:t>1</a:t>
            </a:r>
            <a:r>
              <a:rPr lang="en-US" sz="1600"/>
              <a:t>; Bit-2→</a:t>
            </a:r>
            <a:r>
              <a:rPr lang="en-US" sz="1600" b="1">
                <a:solidFill>
                  <a:srgbClr val="FF0000"/>
                </a:solidFill>
              </a:rPr>
              <a:t>N</a:t>
            </a:r>
            <a:r>
              <a:rPr lang="en-US" sz="1600" baseline="30000"/>
              <a:t>2</a:t>
            </a:r>
            <a:r>
              <a:rPr lang="en-US" sz="1600"/>
              <a:t>; etc). </a:t>
            </a:r>
          </a:p>
          <a:p>
            <a:pPr marL="639763" lvl="1" indent="-365125">
              <a:spcAft>
                <a:spcPts val="600"/>
              </a:spcAft>
              <a:buFont typeface="Arial" charset="0"/>
              <a:buAutoNum type="alphaLcParenR"/>
            </a:pPr>
            <a:r>
              <a:rPr lang="en-US" sz="1600"/>
              <a:t>Sum up all of the products in step (a) to get the decimal number.  </a:t>
            </a:r>
          </a:p>
        </p:txBody>
      </p:sp>
      <p:grpSp>
        <p:nvGrpSpPr>
          <p:cNvPr id="19461" name="Group 20"/>
          <p:cNvGrpSpPr>
            <a:grpSpLocks/>
          </p:cNvGrpSpPr>
          <p:nvPr/>
        </p:nvGrpSpPr>
        <p:grpSpPr bwMode="auto">
          <a:xfrm>
            <a:off x="762000" y="4191000"/>
            <a:ext cx="7643813" cy="1354138"/>
            <a:chOff x="762000" y="4085386"/>
            <a:chExt cx="7643966" cy="1354294"/>
          </a:xfrm>
        </p:grpSpPr>
        <p:sp>
          <p:nvSpPr>
            <p:cNvPr id="11" name="Striped Right Arrow 10"/>
            <p:cNvSpPr/>
            <p:nvPr/>
          </p:nvSpPr>
          <p:spPr bwMode="auto">
            <a:xfrm>
              <a:off x="3327451" y="4306074"/>
              <a:ext cx="2513063" cy="912917"/>
            </a:xfrm>
            <a:prstGeom prst="stripedRightArrow">
              <a:avLst>
                <a:gd name="adj1" fmla="val 65872"/>
                <a:gd name="adj2" fmla="val 50000"/>
              </a:avLst>
            </a:prstGeom>
            <a:solidFill>
              <a:srgbClr val="005BD0"/>
            </a:solidFill>
            <a:ln w="12700">
              <a:solidFill>
                <a:srgbClr val="FF17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bg1"/>
                  </a:solidFill>
                </a:rPr>
                <a:t>Weighted</a:t>
              </a:r>
            </a:p>
            <a:p>
              <a:pPr algn="ctr">
                <a:defRPr/>
              </a:pPr>
              <a:r>
                <a:rPr lang="en-US" b="1" dirty="0">
                  <a:solidFill>
                    <a:schemeClr val="bg1"/>
                  </a:solidFill>
                </a:rPr>
                <a:t>Multiplication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019800" y="4085392"/>
              <a:ext cx="2386166" cy="135421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en-US" sz="5400" b="1" spc="50" dirty="0">
                  <a:ln w="11430">
                    <a:solidFill>
                      <a:srgbClr val="FF1701"/>
                    </a:solidFill>
                  </a:ln>
                  <a:solidFill>
                    <a:srgbClr val="005BD0"/>
                  </a:solidFill>
                  <a:effectLst>
                    <a:outerShdw blurRad="76200" dist="50800" dir="5400000" algn="tl" rotWithShape="0">
                      <a:schemeClr val="bg1">
                        <a:alpha val="65000"/>
                      </a:schemeClr>
                    </a:outerShdw>
                  </a:effectLst>
                </a:rPr>
                <a:t>Base</a:t>
              </a:r>
              <a:r>
                <a:rPr lang="en-US" sz="5400" b="1" spc="50" baseline="-25000" dirty="0">
                  <a:ln w="11430">
                    <a:solidFill>
                      <a:srgbClr val="FF1701"/>
                    </a:solidFill>
                  </a:ln>
                  <a:solidFill>
                    <a:srgbClr val="005BD0"/>
                  </a:solidFill>
                  <a:effectLst>
                    <a:outerShdw blurRad="76200" dist="50800" dir="5400000" algn="tl" rotWithShape="0">
                      <a:schemeClr val="bg1">
                        <a:alpha val="65000"/>
                      </a:schemeClr>
                    </a:outerShdw>
                  </a:effectLst>
                </a:rPr>
                <a:t>10</a:t>
              </a:r>
            </a:p>
            <a:p>
              <a:pPr algn="ctr">
                <a:defRPr/>
              </a:pPr>
              <a:r>
                <a:rPr lang="en-US" sz="2800" b="1" spc="50" dirty="0">
                  <a:ln w="11430">
                    <a:solidFill>
                      <a:srgbClr val="FF1701"/>
                    </a:solidFill>
                  </a:ln>
                  <a:solidFill>
                    <a:srgbClr val="005BD0"/>
                  </a:solidFill>
                  <a:effectLst>
                    <a:outerShdw blurRad="76200" dist="50800" dir="5400000" algn="tl" rotWithShape="0">
                      <a:schemeClr val="bg1">
                        <a:alpha val="65000"/>
                      </a:schemeClr>
                    </a:outerShdw>
                  </a:effectLst>
                </a:rPr>
                <a:t>DECIMAL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62000" y="4085386"/>
              <a:ext cx="2202378" cy="1354294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en-US" sz="5400" b="1" spc="50" dirty="0">
                  <a:ln w="11430">
                    <a:solidFill>
                      <a:srgbClr val="FF1701"/>
                    </a:solidFill>
                  </a:ln>
                  <a:solidFill>
                    <a:srgbClr val="005BD0"/>
                  </a:solidFill>
                  <a:effectLst>
                    <a:outerShdw blurRad="76200" dist="50800" dir="5400000" algn="tl" rotWithShape="0">
                      <a:schemeClr val="bg1">
                        <a:alpha val="65000"/>
                      </a:schemeClr>
                    </a:outerShdw>
                  </a:effectLst>
                </a:rPr>
                <a:t>Base</a:t>
              </a:r>
              <a:r>
                <a:rPr lang="en-US" sz="5400" b="1" spc="50" baseline="-25000" dirty="0">
                  <a:ln w="11430">
                    <a:solidFill>
                      <a:srgbClr val="FF1701"/>
                    </a:solidFill>
                  </a:ln>
                  <a:solidFill>
                    <a:srgbClr val="005BD0"/>
                  </a:solidFill>
                  <a:effectLst>
                    <a:outerShdw blurRad="76200" dist="50800" dir="5400000" algn="tl" rotWithShape="0">
                      <a:schemeClr val="bg1">
                        <a:alpha val="65000"/>
                      </a:schemeClr>
                    </a:outerShdw>
                  </a:effectLst>
                </a:rPr>
                <a:t>N</a:t>
              </a:r>
            </a:p>
            <a:p>
              <a:pPr algn="ctr">
                <a:defRPr/>
              </a:pPr>
              <a:r>
                <a:rPr lang="en-US" sz="2800" b="1" spc="50" dirty="0">
                  <a:ln w="11430">
                    <a:solidFill>
                      <a:srgbClr val="FF1701"/>
                    </a:solidFill>
                  </a:ln>
                  <a:solidFill>
                    <a:srgbClr val="005BD0"/>
                  </a:solidFill>
                  <a:effectLst>
                    <a:outerShdw blurRad="76200" dist="50800" dir="5400000" algn="tl" rotWithShape="0">
                      <a:schemeClr val="bg1">
                        <a:alpha val="65000"/>
                      </a:schemeClr>
                    </a:outerShdw>
                  </a:effectLst>
                </a:rPr>
                <a:t>ANY BASE</a:t>
              </a:r>
            </a:p>
          </p:txBody>
        </p:sp>
      </p:grp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995CD8-EBA7-4994-B3E7-115E64DB377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Decimal ↔ Octal Conversion</a:t>
            </a:r>
          </a:p>
        </p:txBody>
      </p:sp>
      <p:sp>
        <p:nvSpPr>
          <p:cNvPr id="1028" name="Content Placeholder 2"/>
          <p:cNvSpPr txBox="1">
            <a:spLocks/>
          </p:cNvSpPr>
          <p:nvPr/>
        </p:nvSpPr>
        <p:spPr bwMode="auto">
          <a:xfrm>
            <a:off x="228600" y="1447800"/>
            <a:ext cx="86868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39763" indent="-365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 eaLnBrk="1" hangingPunct="1">
              <a:spcAft>
                <a:spcPts val="600"/>
              </a:spcAft>
            </a:pPr>
            <a:r>
              <a:rPr lang="en-US" sz="2000"/>
              <a:t>The Process: Successive Division</a:t>
            </a:r>
          </a:p>
          <a:p>
            <a:pPr lvl="1" eaLnBrk="1" hangingPunct="1">
              <a:spcAft>
                <a:spcPts val="600"/>
              </a:spcAft>
              <a:buFontTx/>
              <a:buChar char="•"/>
            </a:pPr>
            <a:r>
              <a:rPr lang="en-US" sz="2000"/>
              <a:t>Divide the decimal number</a:t>
            </a:r>
            <a:r>
              <a:rPr lang="en-US" sz="2000" i="1"/>
              <a:t> </a:t>
            </a:r>
            <a:r>
              <a:rPr lang="en-US" sz="2000"/>
              <a:t>by </a:t>
            </a:r>
            <a:r>
              <a:rPr lang="en-US" sz="2000" b="1">
                <a:solidFill>
                  <a:srgbClr val="FF0000"/>
                </a:solidFill>
              </a:rPr>
              <a:t>8</a:t>
            </a:r>
            <a:r>
              <a:rPr lang="en-US" sz="2000"/>
              <a:t>; the remainder is the LSB of the </a:t>
            </a:r>
            <a:r>
              <a:rPr lang="en-US" sz="2000" b="1">
                <a:solidFill>
                  <a:srgbClr val="FF0000"/>
                </a:solidFill>
              </a:rPr>
              <a:t>octal</a:t>
            </a:r>
            <a:r>
              <a:rPr lang="en-US" sz="2000" i="1"/>
              <a:t> </a:t>
            </a:r>
            <a:r>
              <a:rPr lang="en-US" sz="2000"/>
              <a:t>number .</a:t>
            </a:r>
          </a:p>
          <a:p>
            <a:pPr lvl="1" eaLnBrk="1" hangingPunct="1">
              <a:spcAft>
                <a:spcPts val="600"/>
              </a:spcAft>
              <a:buFontTx/>
              <a:buChar char="•"/>
            </a:pPr>
            <a:r>
              <a:rPr lang="en-US" sz="2000"/>
              <a:t>If the quotation is zero, the conversion is complete. Otherwise repeat step (a) using the quotation as the decimal number. The new remainder is the next most significant bit of the </a:t>
            </a:r>
            <a:r>
              <a:rPr lang="en-US" sz="2000" b="1">
                <a:solidFill>
                  <a:srgbClr val="FF0000"/>
                </a:solidFill>
              </a:rPr>
              <a:t>octal</a:t>
            </a:r>
            <a:r>
              <a:rPr lang="en-US" sz="2000" i="1"/>
              <a:t> </a:t>
            </a:r>
            <a:r>
              <a:rPr lang="en-US" sz="2000"/>
              <a:t>number</a:t>
            </a:r>
            <a:r>
              <a:rPr lang="en-US" sz="2000" i="1"/>
              <a:t>.</a:t>
            </a:r>
          </a:p>
          <a:p>
            <a:pPr lvl="1" eaLnBrk="1" hangingPunct="1">
              <a:spcAft>
                <a:spcPts val="600"/>
              </a:spcAft>
            </a:pPr>
            <a:endParaRPr lang="en-US" sz="2000" i="1"/>
          </a:p>
          <a:p>
            <a:pPr lvl="1" eaLnBrk="1" hangingPunct="1"/>
            <a:r>
              <a:rPr lang="en-US" sz="2000"/>
              <a:t>Example:</a:t>
            </a:r>
          </a:p>
          <a:p>
            <a:pPr lvl="1" eaLnBrk="1" hangingPunct="1"/>
            <a:r>
              <a:rPr lang="en-US" sz="2000"/>
              <a:t>	Convert the decimal number 94</a:t>
            </a:r>
            <a:r>
              <a:rPr lang="en-US" sz="2000" baseline="-25000"/>
              <a:t>10</a:t>
            </a:r>
            <a:r>
              <a:rPr lang="en-US" sz="2000"/>
              <a:t> into its octal equivalent.</a:t>
            </a:r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1031875" y="4781550"/>
          <a:ext cx="2128838" cy="192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4" imgW="1968480" imgH="1777680" progId="Equation.3">
                  <p:embed/>
                </p:oleObj>
              </mc:Choice>
              <mc:Fallback>
                <p:oleObj name="Equation" r:id="rId4" imgW="1968480" imgH="17776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1875" y="4781550"/>
                        <a:ext cx="2128838" cy="192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9" name="Group 65"/>
          <p:cNvGrpSpPr>
            <a:grpSpLocks/>
          </p:cNvGrpSpPr>
          <p:nvPr/>
        </p:nvGrpSpPr>
        <p:grpSpPr bwMode="auto">
          <a:xfrm>
            <a:off x="4191000" y="5257800"/>
            <a:ext cx="1981200" cy="609600"/>
            <a:chOff x="5181600" y="5181600"/>
            <a:chExt cx="1981200" cy="609600"/>
          </a:xfrm>
        </p:grpSpPr>
        <p:sp>
          <p:nvSpPr>
            <p:cNvPr id="1031" name="TextBox 68"/>
            <p:cNvSpPr txBox="1">
              <a:spLocks noChangeArrowheads="1"/>
            </p:cNvSpPr>
            <p:nvPr/>
          </p:nvSpPr>
          <p:spPr bwMode="auto">
            <a:xfrm>
              <a:off x="5205413" y="5286375"/>
              <a:ext cx="18129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en-US" sz="2000">
                  <a:sym typeface="Symbol" pitchFamily="18" charset="2"/>
                </a:rPr>
                <a:t>  </a:t>
              </a:r>
              <a:r>
                <a:rPr lang="en-US" sz="2000">
                  <a:solidFill>
                    <a:srgbClr val="FF0000"/>
                  </a:solidFill>
                  <a:sym typeface="Symbol" pitchFamily="18" charset="2"/>
                </a:rPr>
                <a:t>94</a:t>
              </a:r>
              <a:r>
                <a:rPr lang="en-US" sz="2000" baseline="-25000">
                  <a:solidFill>
                    <a:srgbClr val="FF0000"/>
                  </a:solidFill>
                </a:rPr>
                <a:t>10</a:t>
              </a:r>
              <a:r>
                <a:rPr lang="en-US" sz="2000">
                  <a:solidFill>
                    <a:srgbClr val="FF0000"/>
                  </a:solidFill>
                </a:rPr>
                <a:t> </a:t>
              </a:r>
              <a:r>
                <a:rPr lang="en-US" sz="2000"/>
                <a:t>=</a:t>
              </a:r>
              <a:r>
                <a:rPr lang="en-US" sz="2000">
                  <a:solidFill>
                    <a:srgbClr val="FF0000"/>
                  </a:solidFill>
                </a:rPr>
                <a:t> 136</a:t>
              </a:r>
              <a:r>
                <a:rPr lang="en-US" sz="2000" baseline="-2500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7" name="Rounded Rectangle 6"/>
            <p:cNvSpPr/>
            <p:nvPr/>
          </p:nvSpPr>
          <p:spPr bwMode="auto">
            <a:xfrm>
              <a:off x="5181600" y="5181600"/>
              <a:ext cx="1981200" cy="609600"/>
            </a:xfrm>
            <a:prstGeom prst="roundRect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3EC71-45B0-4B15-B0E7-FF6A8A8C15E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Example: Decimal → Octal</a:t>
            </a:r>
          </a:p>
        </p:txBody>
      </p:sp>
      <p:sp>
        <p:nvSpPr>
          <p:cNvPr id="20483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76962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sz="2000" i="1"/>
              <a:t>Example</a:t>
            </a:r>
            <a:r>
              <a:rPr lang="en-US" sz="2000"/>
              <a:t>:</a:t>
            </a:r>
          </a:p>
          <a:p>
            <a:pPr lvl="1" eaLnBrk="1" hangingPunct="1"/>
            <a:r>
              <a:rPr lang="en-US" sz="2000"/>
              <a:t>Convert the decimal number 189</a:t>
            </a:r>
            <a:r>
              <a:rPr lang="en-US" sz="2000" baseline="-25000"/>
              <a:t>10</a:t>
            </a:r>
            <a:r>
              <a:rPr lang="en-US" sz="2000"/>
              <a:t> into its octal equivalent.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B0E30F-B4B9-4A67-A205-5456A6EB6E8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Example: Decimal → Octal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76962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sz="2000" i="1"/>
              <a:t>Example</a:t>
            </a:r>
            <a:r>
              <a:rPr lang="en-US" sz="2000"/>
              <a:t>:</a:t>
            </a:r>
          </a:p>
          <a:p>
            <a:pPr lvl="1" eaLnBrk="1" hangingPunct="1"/>
            <a:r>
              <a:rPr lang="en-US" sz="2000"/>
              <a:t>Convert the decimal number 189</a:t>
            </a:r>
            <a:r>
              <a:rPr lang="en-US" sz="2000" baseline="-25000"/>
              <a:t>10</a:t>
            </a:r>
            <a:r>
              <a:rPr lang="en-US" sz="2000"/>
              <a:t> into its octal equivalent.</a:t>
            </a:r>
            <a:endParaRPr lang="en-US"/>
          </a:p>
        </p:txBody>
      </p:sp>
      <p:sp>
        <p:nvSpPr>
          <p:cNvPr id="2053" name="TextBox 5"/>
          <p:cNvSpPr txBox="1">
            <a:spLocks noChangeArrowheads="1"/>
          </p:cNvSpPr>
          <p:nvPr/>
        </p:nvSpPr>
        <p:spPr bwMode="auto">
          <a:xfrm>
            <a:off x="457200" y="2667000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i="1"/>
              <a:t>Solution</a:t>
            </a:r>
            <a:r>
              <a:rPr lang="en-US" sz="2000"/>
              <a:t>:</a:t>
            </a:r>
            <a:endParaRPr lang="en-US"/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1066800" y="3371850"/>
          <a:ext cx="2649538" cy="193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4" imgW="2450880" imgH="1790640" progId="Equation.3">
                  <p:embed/>
                </p:oleObj>
              </mc:Choice>
              <mc:Fallback>
                <p:oleObj name="Equation" r:id="rId4" imgW="2450880" imgH="1790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371850"/>
                        <a:ext cx="2649538" cy="193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54" name="Group 9"/>
          <p:cNvGrpSpPr>
            <a:grpSpLocks/>
          </p:cNvGrpSpPr>
          <p:nvPr/>
        </p:nvGrpSpPr>
        <p:grpSpPr bwMode="auto">
          <a:xfrm>
            <a:off x="5697538" y="3868738"/>
            <a:ext cx="2057400" cy="609600"/>
            <a:chOff x="5334000" y="4267200"/>
            <a:chExt cx="2057400" cy="609600"/>
          </a:xfrm>
        </p:grpSpPr>
        <p:sp>
          <p:nvSpPr>
            <p:cNvPr id="2056" name="TextBox 68"/>
            <p:cNvSpPr txBox="1">
              <a:spLocks noChangeArrowheads="1"/>
            </p:cNvSpPr>
            <p:nvPr/>
          </p:nvSpPr>
          <p:spPr bwMode="auto">
            <a:xfrm>
              <a:off x="5372094" y="4371945"/>
              <a:ext cx="198121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en-US" sz="2000">
                  <a:sym typeface="Symbol" pitchFamily="18" charset="2"/>
                </a:rPr>
                <a:t>  </a:t>
              </a:r>
              <a:r>
                <a:rPr lang="en-US" sz="2000">
                  <a:solidFill>
                    <a:srgbClr val="FF0000"/>
                  </a:solidFill>
                  <a:sym typeface="Symbol" pitchFamily="18" charset="2"/>
                </a:rPr>
                <a:t>189</a:t>
              </a:r>
              <a:r>
                <a:rPr lang="en-US" sz="2000" baseline="-25000">
                  <a:solidFill>
                    <a:srgbClr val="FF0000"/>
                  </a:solidFill>
                </a:rPr>
                <a:t>10</a:t>
              </a:r>
              <a:r>
                <a:rPr lang="en-US" sz="2000">
                  <a:solidFill>
                    <a:srgbClr val="FF0000"/>
                  </a:solidFill>
                </a:rPr>
                <a:t> </a:t>
              </a:r>
              <a:r>
                <a:rPr lang="en-US" sz="2000"/>
                <a:t>=</a:t>
              </a:r>
              <a:r>
                <a:rPr lang="en-US" sz="2000">
                  <a:solidFill>
                    <a:srgbClr val="FF0000"/>
                  </a:solidFill>
                </a:rPr>
                <a:t> 275</a:t>
              </a:r>
              <a:r>
                <a:rPr lang="en-US" sz="2000" baseline="-25000">
                  <a:solidFill>
                    <a:srgbClr val="FF0000"/>
                  </a:solidFill>
                </a:rPr>
                <a:t>8</a:t>
              </a:r>
              <a:r>
                <a:rPr lang="en-US" sz="2000"/>
                <a:t> </a:t>
              </a:r>
              <a:endParaRPr lang="en-US" sz="2000" baseline="-25000">
                <a:solidFill>
                  <a:srgbClr val="FF0000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 bwMode="auto">
            <a:xfrm>
              <a:off x="5334000" y="4267200"/>
              <a:ext cx="2057400" cy="609600"/>
            </a:xfrm>
            <a:prstGeom prst="roundRect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16464C-F733-4686-A376-6F5BB7F762A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TW - Master - Theme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PLTW - Master</Template>
  <TotalTime>206</TotalTime>
  <Words>2768</Words>
  <Application>Microsoft Office PowerPoint</Application>
  <PresentationFormat>On-screen Show (4:3)</PresentationFormat>
  <Paragraphs>568</Paragraphs>
  <Slides>25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PLTW - Master - Theme</vt:lpstr>
      <vt:lpstr>Equation</vt:lpstr>
      <vt:lpstr>PowerPoint Presentation</vt:lpstr>
      <vt:lpstr>What, More Number Systems?</vt:lpstr>
      <vt:lpstr>Converting To and From Decimal</vt:lpstr>
      <vt:lpstr>Counting . . . 2, 8, 10, 16</vt:lpstr>
      <vt:lpstr>Review: Decimal ↔ Binary</vt:lpstr>
      <vt:lpstr>Conversion Process Decimal ↔ BaseN  (Any base including Binary2, Octal8, Hexidecimal16)</vt:lpstr>
      <vt:lpstr>Decimal ↔ Octal Conversion</vt:lpstr>
      <vt:lpstr>Example: Decimal → Octal</vt:lpstr>
      <vt:lpstr>Example: Decimal → Octal</vt:lpstr>
      <vt:lpstr>Octal ↔ Decimal Process</vt:lpstr>
      <vt:lpstr>Example: Octal → Dec</vt:lpstr>
      <vt:lpstr>Example: Octal → Decimal</vt:lpstr>
      <vt:lpstr>Decimal ↔ Hexadecimal Conversion</vt:lpstr>
      <vt:lpstr>Example: Decimal → Hex</vt:lpstr>
      <vt:lpstr>Example: Decimal → Hexadecimal</vt:lpstr>
      <vt:lpstr>Hexadecimal ↔ Decimal Process</vt:lpstr>
      <vt:lpstr>Example: Hexadecimal → Decimal</vt:lpstr>
      <vt:lpstr>Example: Hexadecimal → Decimal</vt:lpstr>
      <vt:lpstr>Example: Hexadecimal → Octal</vt:lpstr>
      <vt:lpstr>Example: Hexadecimal → Octal</vt:lpstr>
      <vt:lpstr>Example: Octal → Binary</vt:lpstr>
      <vt:lpstr>Example: Octal → Binary</vt:lpstr>
      <vt:lpstr>Binary ↔ Octal ↔ Hex Shortcut</vt:lpstr>
      <vt:lpstr>Example: Binary ↔ Octal ↔ Hex</vt:lpstr>
      <vt:lpstr>Example: Binary ↔ Octal ↔ Hex</vt:lpstr>
    </vt:vector>
  </TitlesOfParts>
  <Manager>Jason Rausch</Manager>
  <Company>Project Lead The Way,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Octal &amp; Hexadecimal Number Systems</dc:title>
  <dc:subject>Digital Electronics - PLTW</dc:subject>
  <dc:creator>DE Revision Team</dc:creator>
  <cp:keywords>Presentation</cp:keywords>
  <cp:lastModifiedBy>Kristen Champion-Terrell</cp:lastModifiedBy>
  <cp:revision>26</cp:revision>
  <dcterms:created xsi:type="dcterms:W3CDTF">2008-03-20T18:52:44Z</dcterms:created>
  <dcterms:modified xsi:type="dcterms:W3CDTF">2014-02-13T09:23:22Z</dcterms:modified>
</cp:coreProperties>
</file>