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029" r:id="rId1"/>
  </p:sldMasterIdLst>
  <p:notesMasterIdLst>
    <p:notesMasterId r:id="rId17"/>
  </p:notesMasterIdLst>
  <p:handoutMasterIdLst>
    <p:handoutMasterId r:id="rId18"/>
  </p:handoutMasterIdLst>
  <p:sldIdLst>
    <p:sldId id="326" r:id="rId2"/>
    <p:sldId id="323" r:id="rId3"/>
    <p:sldId id="306" r:id="rId4"/>
    <p:sldId id="308" r:id="rId5"/>
    <p:sldId id="309" r:id="rId6"/>
    <p:sldId id="310" r:id="rId7"/>
    <p:sldId id="313" r:id="rId8"/>
    <p:sldId id="324" r:id="rId9"/>
    <p:sldId id="325" r:id="rId10"/>
    <p:sldId id="314" r:id="rId11"/>
    <p:sldId id="321" r:id="rId12"/>
    <p:sldId id="316" r:id="rId13"/>
    <p:sldId id="317" r:id="rId14"/>
    <p:sldId id="318" r:id="rId15"/>
    <p:sldId id="319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701"/>
    <a:srgbClr val="0000FF"/>
    <a:srgbClr val="005BD0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776" autoAdjust="0"/>
  </p:normalViewPr>
  <p:slideViewPr>
    <p:cSldViewPr>
      <p:cViewPr>
        <p:scale>
          <a:sx n="70" d="100"/>
          <a:sy n="70" d="100"/>
        </p:scale>
        <p:origin x="-158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056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Universal Gate - NAND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2.2 Intro to NAND &amp; NOR Logic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2F349E-76C5-4AB9-869B-A965AF4CB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Project Lead The Way, Inc  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</p:spTree>
    <p:extLst>
      <p:ext uri="{BB962C8B-B14F-4D97-AF65-F5344CB8AC3E}">
        <p14:creationId xmlns:p14="http://schemas.microsoft.com/office/powerpoint/2010/main" val="400953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pic>
        <p:nvPicPr>
          <p:cNvPr id="2253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Notes Placeholder 13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2.2 Intro to NAND &amp; NOR Logic</a:t>
            </a:r>
          </a:p>
        </p:txBody>
      </p:sp>
      <p:sp>
        <p:nvSpPr>
          <p:cNvPr id="15" name="Header Placeholder 1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Universal Gate - NAND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Project Lead The Way, Inc  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8AAB8E-D0FC-45EF-8E06-344C9E2AE8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049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  <a:endParaRPr lang="en-US" sz="1100" smtClean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3630D0-0C1B-4E67-B125-A826E6C18733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: Solution Step 2 (Note that there wasn’t a step 1 because we started with an AOI circuit.)</a:t>
            </a:r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DF9E7D-73B8-4D9B-9FCC-ED97613292B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: Solution Step 3</a:t>
            </a: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212F7E-B077-44EB-8F1B-540AFA2A687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: Solution Step 4</a:t>
            </a:r>
          </a:p>
          <a:p>
            <a:endParaRPr lang="en-US" smtClean="0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E6712F-AAC0-44CD-896A-01C4877167CD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: Solution Step 5</a:t>
            </a:r>
          </a:p>
          <a:p>
            <a:endParaRPr lang="en-US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BC2A33-C601-4942-8195-7E73610ACE1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Algebraic proof that the NAND only circuit is equivalent to the AOI.</a:t>
            </a:r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95D75D-BFE7-4661-AAC4-099F37815DDC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Comparison of the two implementations. Note the reduced IC count (3 to 1), which would result in a cost savings.</a:t>
            </a:r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0D0C1C-9EB2-4281-A1EF-7903BF3502C4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Introductory Slide / Overview of Presentation</a:t>
            </a:r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B691F8-4F6D-4C6D-BF09-6F49926AF478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721100" y="0"/>
            <a:ext cx="3276600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0861AA-580A-47E2-9787-F7AAB28B9EE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5606" name="Slide Image Placeholder 24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7" name="Notes Placeholder 25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Overview of basic NAND gate : Logic Symbol, Logic Expression (using DeMorgan’s) and Truth Table.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When you tie the inputs on a NAND gate together, the output will be the complement of the input.  </a:t>
            </a:r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0113A5-37B0-49C4-A177-7AA5185EBE8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one is easy to see, a NAND gate is an AND gate with the output inverted. So if you invert the output again, you will get an AND gate. Note that we are using a NAND gate for the inverter.</a:t>
            </a:r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DF415B-0138-4B0D-8F11-13F01E20652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one is a bit harder to see. If you invert both of the inputs of a NAND gate, you will get an OR gate. Note that we’re using NAND gates as inverters.</a:t>
            </a:r>
          </a:p>
          <a:p>
            <a:endParaRPr lang="en-US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78C97F-602B-4E93-923A-5ECC81B6EB92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Summary of the three AOI gates and their NAND equivalent.</a:t>
            </a:r>
          </a:p>
          <a:p>
            <a:endParaRPr lang="en-US" smtClean="0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EAA24A-1075-4978-91AF-6F2FD778078A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Process for implementing NAND only circuits from AOI.</a:t>
            </a:r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9BEEE1-A91B-44F4-8223-852C87493AC6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</a:t>
            </a:r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NAND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4524AA-29B2-4661-B800-7D6470E23087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3048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E149D-53CF-422F-AB4D-FDDFBBAC2EC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BB38-7FB4-438B-A316-4E4DB7E3B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7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B6D7-2B75-48F9-A7D8-C452FF432C32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71396-B456-4BCD-B26B-B9766890C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9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903D-DE0D-4442-8EEA-4ECBCE00FE63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5455-79E7-4B29-8532-676B3E5A3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9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6463-F7F7-4CF8-9B57-AB208811B972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85FA1-D02C-4986-8F85-B20CF333D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7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BB74-9343-4410-8D16-D87F8D7E26C9}" type="datetime1">
              <a:rPr lang="en-US"/>
              <a:pPr>
                <a:defRPr/>
              </a:pPr>
              <a:t>2/13/2014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374B-DF87-4FB5-B62E-35A523621B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697B9-C3B1-4982-981F-EF4222A0523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9BA5A-59FA-4C96-B0C6-28805E4AD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3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8747A-D3DC-44BB-9B97-50CB3565E8C5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BB91-1EFD-4540-9552-AA5785D4A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7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6C8B-5CE1-4C26-AFD3-0B270E4651C6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7427D-8A40-46D7-8694-A18783465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8B184-5337-4646-AFCB-580603A53DEE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610E-BE63-4AF6-BD0A-B7C7EF582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4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5C06DEE0-E72F-47F4-9C49-1793F1C443A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E8D92F3-CAEA-4B0E-A28F-5E6C8F02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60" r:id="rId1"/>
    <p:sldLayoutId id="2147486161" r:id="rId2"/>
    <p:sldLayoutId id="2147486162" r:id="rId3"/>
    <p:sldLayoutId id="2147486163" r:id="rId4"/>
    <p:sldLayoutId id="2147486164" r:id="rId5"/>
    <p:sldLayoutId id="2147486156" r:id="rId6"/>
    <p:sldLayoutId id="2147486157" r:id="rId7"/>
    <p:sldLayoutId id="2147486158" r:id="rId8"/>
    <p:sldLayoutId id="2147486159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30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Gate – </a:t>
            </a:r>
            <a:r>
              <a:rPr lang="en-US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8088"/>
          </a:xfrm>
        </p:spPr>
        <p:txBody>
          <a:bodyPr/>
          <a:lstStyle/>
          <a:p>
            <a:pPr eaLnBrk="1" hangingPunct="1"/>
            <a:r>
              <a:rPr lang="en-US" dirty="0" smtClean="0"/>
              <a:t>NAND Implementation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A918E-0368-4FEC-8462-9096F88DD77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2</a:t>
            </a: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5476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4" name="Group 13"/>
          <p:cNvGrpSpPr>
            <a:grpSpLocks noChangeAspect="1"/>
          </p:cNvGrpSpPr>
          <p:nvPr/>
        </p:nvGrpSpPr>
        <p:grpSpPr bwMode="auto">
          <a:xfrm>
            <a:off x="838200" y="5791200"/>
            <a:ext cx="1933575" cy="479425"/>
            <a:chOff x="2743200" y="3124200"/>
            <a:chExt cx="2762250" cy="685800"/>
          </a:xfrm>
        </p:grpSpPr>
        <p:pic>
          <p:nvPicPr>
            <p:cNvPr id="17426" name="Picture 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3219450"/>
              <a:ext cx="2762250" cy="49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/>
            <p:nvPr/>
          </p:nvSpPr>
          <p:spPr>
            <a:xfrm>
              <a:off x="2913290" y="3124200"/>
              <a:ext cx="2437946" cy="685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7415" name="Group 14"/>
          <p:cNvGrpSpPr>
            <a:grpSpLocks noChangeAspect="1"/>
          </p:cNvGrpSpPr>
          <p:nvPr/>
        </p:nvGrpSpPr>
        <p:grpSpPr bwMode="auto">
          <a:xfrm>
            <a:off x="3657600" y="2438400"/>
            <a:ext cx="1220788" cy="500063"/>
            <a:chOff x="314325" y="3055175"/>
            <a:chExt cx="1743075" cy="714250"/>
          </a:xfrm>
        </p:grpSpPr>
        <p:pic>
          <p:nvPicPr>
            <p:cNvPr id="1742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3055175"/>
              <a:ext cx="17430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534193" y="3084653"/>
              <a:ext cx="1371339" cy="68477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7416" name="Group 12"/>
          <p:cNvGrpSpPr>
            <a:grpSpLocks noChangeAspect="1"/>
          </p:cNvGrpSpPr>
          <p:nvPr/>
        </p:nvGrpSpPr>
        <p:grpSpPr bwMode="auto">
          <a:xfrm>
            <a:off x="5867400" y="3124200"/>
            <a:ext cx="2120900" cy="746125"/>
            <a:chOff x="5943600" y="2819400"/>
            <a:chExt cx="3028950" cy="1066800"/>
          </a:xfrm>
        </p:grpSpPr>
        <p:pic>
          <p:nvPicPr>
            <p:cNvPr id="1742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2838450"/>
              <a:ext cx="3028950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/>
            <p:cNvSpPr/>
            <p:nvPr/>
          </p:nvSpPr>
          <p:spPr>
            <a:xfrm>
              <a:off x="6172586" y="2819400"/>
              <a:ext cx="2666201" cy="1066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33" name="Rounded Rectangular Callout 32"/>
          <p:cNvSpPr/>
          <p:nvPr/>
        </p:nvSpPr>
        <p:spPr>
          <a:xfrm>
            <a:off x="2016125" y="3000375"/>
            <a:ext cx="1143000" cy="533400"/>
          </a:xfrm>
          <a:prstGeom prst="wedgeRoundRectCallout">
            <a:avLst>
              <a:gd name="adj1" fmla="val 90336"/>
              <a:gd name="adj2" fmla="val -10546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3200400" y="5029200"/>
            <a:ext cx="914400" cy="685800"/>
          </a:xfrm>
          <a:prstGeom prst="wedgeRoundRectCallout">
            <a:avLst>
              <a:gd name="adj1" fmla="val -119495"/>
              <a:gd name="adj2" fmla="val 5813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4724400" y="4343400"/>
            <a:ext cx="914400" cy="685800"/>
          </a:xfrm>
          <a:prstGeom prst="wedgeRoundRectCallout">
            <a:avLst>
              <a:gd name="adj1" fmla="val 56472"/>
              <a:gd name="adj2" fmla="val -13589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420" name="Rectangle 35"/>
          <p:cNvSpPr>
            <a:spLocks noChangeArrowheads="1"/>
          </p:cNvSpPr>
          <p:nvPr/>
        </p:nvSpPr>
        <p:spPr bwMode="auto">
          <a:xfrm>
            <a:off x="609600" y="1371600"/>
            <a:ext cx="792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Identify and replace every AND,OR, and INVERTER gate with its NAND equivalent.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3200400" y="3794125"/>
            <a:ext cx="914400" cy="685800"/>
          </a:xfrm>
          <a:prstGeom prst="wedgeRoundRectCallout">
            <a:avLst>
              <a:gd name="adj1" fmla="val -117771"/>
              <a:gd name="adj2" fmla="val 23974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047875"/>
            <a:ext cx="71723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8088"/>
          </a:xfrm>
        </p:spPr>
        <p:txBody>
          <a:bodyPr/>
          <a:lstStyle/>
          <a:p>
            <a:pPr eaLnBrk="1" hangingPunct="1"/>
            <a:r>
              <a:rPr lang="en-US" dirty="0" smtClean="0"/>
              <a:t>NAND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AA43C-4B43-4612-9708-175C3AE9E6A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609600" y="1371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Redraw the circuit.</a:t>
            </a:r>
          </a:p>
        </p:txBody>
      </p:sp>
      <p:sp>
        <p:nvSpPr>
          <p:cNvPr id="18438" name="TextBox 16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047875"/>
            <a:ext cx="71723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8088"/>
          </a:xfrm>
        </p:spPr>
        <p:txBody>
          <a:bodyPr/>
          <a:lstStyle/>
          <a:p>
            <a:pPr eaLnBrk="1" hangingPunct="1"/>
            <a:r>
              <a:rPr lang="en-US" dirty="0" smtClean="0"/>
              <a:t>NAND Implementation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2F986-F2E0-4448-B348-AB2714325D00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19461" name="Group 29"/>
          <p:cNvGrpSpPr>
            <a:grpSpLocks noChangeAspect="1"/>
          </p:cNvGrpSpPr>
          <p:nvPr/>
        </p:nvGrpSpPr>
        <p:grpSpPr bwMode="auto">
          <a:xfrm>
            <a:off x="4495800" y="5140325"/>
            <a:ext cx="255588" cy="320675"/>
            <a:chOff x="5181600" y="2285999"/>
            <a:chExt cx="304800" cy="381001"/>
          </a:xfrm>
        </p:grpSpPr>
        <p:cxnSp>
          <p:nvCxnSpPr>
            <p:cNvPr id="31" name="Straight Connector 30"/>
            <p:cNvCxnSpPr/>
            <p:nvPr/>
          </p:nvCxnSpPr>
          <p:spPr>
            <a:xfrm rot="16200000" flipH="1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2" name="Group 36"/>
          <p:cNvGrpSpPr>
            <a:grpSpLocks noChangeAspect="1"/>
          </p:cNvGrpSpPr>
          <p:nvPr/>
        </p:nvGrpSpPr>
        <p:grpSpPr bwMode="auto">
          <a:xfrm>
            <a:off x="4495800" y="3886200"/>
            <a:ext cx="255588" cy="320675"/>
            <a:chOff x="5181600" y="2285999"/>
            <a:chExt cx="304800" cy="38100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3" name="Group 39"/>
          <p:cNvGrpSpPr>
            <a:grpSpLocks noChangeAspect="1"/>
          </p:cNvGrpSpPr>
          <p:nvPr/>
        </p:nvGrpSpPr>
        <p:grpSpPr bwMode="auto">
          <a:xfrm>
            <a:off x="5749925" y="4200525"/>
            <a:ext cx="257175" cy="319088"/>
            <a:chOff x="5181600" y="2285999"/>
            <a:chExt cx="304800" cy="381001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5143500" y="2324099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5143500" y="2324099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4" name="Group 42"/>
          <p:cNvGrpSpPr>
            <a:grpSpLocks noChangeAspect="1"/>
          </p:cNvGrpSpPr>
          <p:nvPr/>
        </p:nvGrpSpPr>
        <p:grpSpPr bwMode="auto">
          <a:xfrm>
            <a:off x="5749925" y="4814888"/>
            <a:ext cx="257175" cy="319087"/>
            <a:chOff x="5181600" y="2285999"/>
            <a:chExt cx="304800" cy="381001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5143500" y="2324099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5143500" y="2324099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5" name="Rectangle 48"/>
          <p:cNvSpPr>
            <a:spLocks noChangeArrowheads="1"/>
          </p:cNvSpPr>
          <p:nvPr/>
        </p:nvSpPr>
        <p:spPr bwMode="auto">
          <a:xfrm>
            <a:off x="609600" y="13716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Identify and eliminate any double inversions.</a:t>
            </a:r>
          </a:p>
        </p:txBody>
      </p:sp>
      <p:sp>
        <p:nvSpPr>
          <p:cNvPr id="19466" name="TextBox 49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8088"/>
          </a:xfrm>
        </p:spPr>
        <p:txBody>
          <a:bodyPr/>
          <a:lstStyle/>
          <a:p>
            <a:pPr eaLnBrk="1" hangingPunct="1"/>
            <a:r>
              <a:rPr lang="en-US" dirty="0" smtClean="0"/>
              <a:t>NAND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3CA5D-760B-438E-8F9B-F50EC9629323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047875"/>
            <a:ext cx="55816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5</a:t>
            </a:r>
          </a:p>
        </p:txBody>
      </p: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609600" y="1371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Redraw the circuit.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Proof of Equivalence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028E5-B4D5-4566-90A6-F5BE0CE4596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047875"/>
            <a:ext cx="55816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895600" y="3505200"/>
          <a:ext cx="2190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177480" imgH="279360" progId="Equation.3">
                  <p:embed/>
                </p:oleObj>
              </mc:Choice>
              <mc:Fallback>
                <p:oleObj name="Equation" r:id="rId5" imgW="17748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05200"/>
                        <a:ext cx="2190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4572000" y="3581400"/>
          <a:ext cx="4381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355320" imgH="317160" progId="Equation.3">
                  <p:embed/>
                </p:oleObj>
              </mc:Choice>
              <mc:Fallback>
                <p:oleObj name="Equation" r:id="rId7" imgW="355320" imgH="317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81400"/>
                        <a:ext cx="4381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4572000" y="5295900"/>
          <a:ext cx="4683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380880" imgH="279360" progId="Equation.3">
                  <p:embed/>
                </p:oleObj>
              </mc:Choice>
              <mc:Fallback>
                <p:oleObj name="Equation" r:id="rId9" imgW="38088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295900"/>
                        <a:ext cx="46831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6067425" y="4343400"/>
          <a:ext cx="151765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1" imgW="1231560" imgH="1282680" progId="Equation.3">
                  <p:embed/>
                </p:oleObj>
              </mc:Choice>
              <mc:Fallback>
                <p:oleObj name="Equation" r:id="rId11" imgW="1231560" imgH="1282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425" y="4343400"/>
                        <a:ext cx="1517650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AOI vs. NAND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369AF-26AD-4F1F-ABE7-A1D1B51A11C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833813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8862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57213" y="4572000"/>
          <a:ext cx="3733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Gates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Gate / 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# 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74LS04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74LS08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74LS32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Number of ICs →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53000" y="4572000"/>
          <a:ext cx="3733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Gates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Gate / 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# 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Number of ICs →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Universal Gate – NAND</a:t>
            </a:r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US" sz="2800" smtClean="0"/>
              <a:t>This presentation will demonstrate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smtClean="0"/>
              <a:t>The basic function of the </a:t>
            </a:r>
            <a:r>
              <a:rPr lang="en-US" sz="2400" b="1" smtClean="0"/>
              <a:t>NAND</a:t>
            </a:r>
            <a:r>
              <a:rPr lang="en-US" sz="2400" smtClean="0"/>
              <a:t>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smtClean="0"/>
              <a:t>How a </a:t>
            </a:r>
            <a:r>
              <a:rPr lang="en-US" sz="2400" b="1" smtClean="0"/>
              <a:t>NAND</a:t>
            </a:r>
            <a:r>
              <a:rPr lang="en-US" sz="2400" smtClean="0"/>
              <a:t> gate can be used to replace an </a:t>
            </a:r>
            <a:r>
              <a:rPr lang="en-US" sz="2400" b="1" smtClean="0"/>
              <a:t>AND</a:t>
            </a:r>
            <a:r>
              <a:rPr lang="en-US" sz="2400" smtClean="0"/>
              <a:t> gate, an </a:t>
            </a:r>
            <a:r>
              <a:rPr lang="en-US" sz="2400" b="1" smtClean="0"/>
              <a:t>OR</a:t>
            </a:r>
            <a:r>
              <a:rPr lang="en-US" sz="2400" smtClean="0"/>
              <a:t> gate, or an </a:t>
            </a:r>
            <a:r>
              <a:rPr lang="en-US" sz="2400" b="1" smtClean="0"/>
              <a:t>INVERTER</a:t>
            </a:r>
            <a:r>
              <a:rPr lang="en-US" sz="2400" smtClean="0"/>
              <a:t>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smtClean="0"/>
              <a:t>How a logic circuit implemented with </a:t>
            </a:r>
            <a:r>
              <a:rPr lang="en-US" sz="2400" b="1" smtClean="0"/>
              <a:t>AOI</a:t>
            </a:r>
            <a:r>
              <a:rPr lang="en-US" sz="2400" smtClean="0"/>
              <a:t> logic gates can be re-implemented using only </a:t>
            </a:r>
            <a:r>
              <a:rPr lang="en-US" sz="2400" b="1" smtClean="0"/>
              <a:t>NAND</a:t>
            </a:r>
            <a:r>
              <a:rPr lang="en-US" sz="2400" smtClean="0"/>
              <a:t> gates.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smtClean="0"/>
              <a:t>That using a single gate type, in this case </a:t>
            </a:r>
            <a:r>
              <a:rPr lang="en-US" sz="2400" b="1" smtClean="0"/>
              <a:t>NAND</a:t>
            </a:r>
            <a:r>
              <a:rPr lang="en-US" sz="2400" smtClean="0"/>
              <a:t>, will reduce the number of integrated circuits (IC) required to implement a logic circuit.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1E9E5-1D55-445B-90B5-D1BB4DFEDCE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14341" name="Group 31"/>
          <p:cNvGrpSpPr>
            <a:grpSpLocks/>
          </p:cNvGrpSpPr>
          <p:nvPr/>
        </p:nvGrpSpPr>
        <p:grpSpPr bwMode="auto">
          <a:xfrm>
            <a:off x="2114550" y="5105400"/>
            <a:ext cx="4591050" cy="1676400"/>
            <a:chOff x="2114046" y="5105400"/>
            <a:chExt cx="4591554" cy="1676400"/>
          </a:xfrm>
        </p:grpSpPr>
        <p:grpSp>
          <p:nvGrpSpPr>
            <p:cNvPr id="14342" name="Group 29"/>
            <p:cNvGrpSpPr>
              <a:grpSpLocks/>
            </p:cNvGrpSpPr>
            <p:nvPr/>
          </p:nvGrpSpPr>
          <p:grpSpPr bwMode="auto">
            <a:xfrm>
              <a:off x="2505195" y="5410200"/>
              <a:ext cx="1447800" cy="1066800"/>
              <a:chOff x="2362200" y="5334000"/>
              <a:chExt cx="1447800" cy="1066800"/>
            </a:xfrm>
          </p:grpSpPr>
          <p:grpSp>
            <p:nvGrpSpPr>
              <p:cNvPr id="14352" name="Group 18"/>
              <p:cNvGrpSpPr>
                <a:grpSpLocks/>
              </p:cNvGrpSpPr>
              <p:nvPr/>
            </p:nvGrpSpPr>
            <p:grpSpPr bwMode="auto">
              <a:xfrm>
                <a:off x="2362200" y="5791200"/>
                <a:ext cx="1447800" cy="609600"/>
                <a:chOff x="2209800" y="5753100"/>
                <a:chExt cx="1447800" cy="609600"/>
              </a:xfrm>
            </p:grpSpPr>
            <p:pic>
              <p:nvPicPr>
                <p:cNvPr id="14357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09800" y="57531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8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8900" y="57531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9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000" y="57531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353" name="Group 20"/>
              <p:cNvGrpSpPr>
                <a:grpSpLocks/>
              </p:cNvGrpSpPr>
              <p:nvPr/>
            </p:nvGrpSpPr>
            <p:grpSpPr bwMode="auto">
              <a:xfrm>
                <a:off x="2695902" y="5562600"/>
                <a:ext cx="1028700" cy="609600"/>
                <a:chOff x="4838700" y="6019800"/>
                <a:chExt cx="1028700" cy="609600"/>
              </a:xfrm>
            </p:grpSpPr>
            <p:pic>
              <p:nvPicPr>
                <p:cNvPr id="14355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87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6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78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4354" name="Picture 3" descr="C:\Users\ghzite.MAIN\Pictures\Microsoft Clip Organizer\j0433905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5334000"/>
                <a:ext cx="60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3" name="Group 30"/>
            <p:cNvGrpSpPr>
              <a:grpSpLocks/>
            </p:cNvGrpSpPr>
            <p:nvPr/>
          </p:nvGrpSpPr>
          <p:grpSpPr bwMode="auto">
            <a:xfrm>
              <a:off x="5114673" y="5524500"/>
              <a:ext cx="1028700" cy="838200"/>
              <a:chOff x="4762500" y="5410200"/>
              <a:chExt cx="1028700" cy="838200"/>
            </a:xfrm>
          </p:grpSpPr>
          <p:grpSp>
            <p:nvGrpSpPr>
              <p:cNvPr id="14348" name="Group 21"/>
              <p:cNvGrpSpPr>
                <a:grpSpLocks/>
              </p:cNvGrpSpPr>
              <p:nvPr/>
            </p:nvGrpSpPr>
            <p:grpSpPr bwMode="auto">
              <a:xfrm>
                <a:off x="4762500" y="5638800"/>
                <a:ext cx="1028700" cy="609600"/>
                <a:chOff x="4838700" y="6019800"/>
                <a:chExt cx="1028700" cy="609600"/>
              </a:xfrm>
            </p:grpSpPr>
            <p:pic>
              <p:nvPicPr>
                <p:cNvPr id="14350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87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1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78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4349" name="Picture 3" descr="C:\Users\ghzite.MAIN\Pictures\Microsoft Clip Organizer\j0433905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5400" y="5410200"/>
                <a:ext cx="60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44" name="TextBox 25"/>
            <p:cNvSpPr txBox="1">
              <a:spLocks noChangeArrowheads="1"/>
            </p:cNvSpPr>
            <p:nvPr/>
          </p:nvSpPr>
          <p:spPr bwMode="auto">
            <a:xfrm>
              <a:off x="2630213" y="5105400"/>
              <a:ext cx="11977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AOI Logic</a:t>
              </a:r>
            </a:p>
          </p:txBody>
        </p:sp>
        <p:sp>
          <p:nvSpPr>
            <p:cNvPr id="14345" name="TextBox 26"/>
            <p:cNvSpPr txBox="1">
              <a:spLocks noChangeArrowheads="1"/>
            </p:cNvSpPr>
            <p:nvPr/>
          </p:nvSpPr>
          <p:spPr bwMode="auto">
            <a:xfrm>
              <a:off x="4901901" y="5105400"/>
              <a:ext cx="14542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NAND Logic</a:t>
              </a:r>
            </a:p>
          </p:txBody>
        </p:sp>
        <p:sp>
          <p:nvSpPr>
            <p:cNvPr id="14346" name="TextBox 27"/>
            <p:cNvSpPr txBox="1">
              <a:spLocks noChangeArrowheads="1"/>
            </p:cNvSpPr>
            <p:nvPr/>
          </p:nvSpPr>
          <p:spPr bwMode="auto">
            <a:xfrm>
              <a:off x="2114046" y="6412468"/>
              <a:ext cx="22300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More ICs = More $$</a:t>
              </a:r>
            </a:p>
          </p:txBody>
        </p:sp>
        <p:sp>
          <p:nvSpPr>
            <p:cNvPr id="14347" name="TextBox 28"/>
            <p:cNvSpPr txBox="1">
              <a:spLocks noChangeArrowheads="1"/>
            </p:cNvSpPr>
            <p:nvPr/>
          </p:nvSpPr>
          <p:spPr bwMode="auto">
            <a:xfrm>
              <a:off x="4552446" y="6412468"/>
              <a:ext cx="21531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Less ICs = Less $$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NAND Gate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B584D-1FA7-4A42-9C86-6F36BD247EA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37338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55" name="Group 14"/>
          <p:cNvGrpSpPr>
            <a:grpSpLocks/>
          </p:cNvGrpSpPr>
          <p:nvPr/>
        </p:nvGrpSpPr>
        <p:grpSpPr bwMode="auto">
          <a:xfrm>
            <a:off x="2351088" y="2193925"/>
            <a:ext cx="4360862" cy="701675"/>
            <a:chOff x="2404645" y="2041365"/>
            <a:chExt cx="4361280" cy="701835"/>
          </a:xfrm>
        </p:grpSpPr>
        <p:pic>
          <p:nvPicPr>
            <p:cNvPr id="105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2041365"/>
              <a:ext cx="223837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7" name="TextBox 7"/>
            <p:cNvSpPr txBox="1">
              <a:spLocks noChangeArrowheads="1"/>
            </p:cNvSpPr>
            <p:nvPr/>
          </p:nvSpPr>
          <p:spPr bwMode="auto">
            <a:xfrm>
              <a:off x="2404645" y="2041365"/>
              <a:ext cx="338459" cy="36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1058" name="TextBox 8"/>
            <p:cNvSpPr txBox="1">
              <a:spLocks noChangeArrowheads="1"/>
            </p:cNvSpPr>
            <p:nvPr/>
          </p:nvSpPr>
          <p:spPr bwMode="auto">
            <a:xfrm>
              <a:off x="2404645" y="2373868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5029200" y="2193765"/>
            <a:ext cx="1736725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5" imgW="1409400" imgH="266400" progId="Equation.3">
                    <p:embed/>
                  </p:oleObj>
                </mc:Choice>
                <mc:Fallback>
                  <p:oleObj name="Equation" r:id="rId5" imgW="1409400" imgH="266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2193765"/>
                          <a:ext cx="1736725" cy="328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NAND Gate as an Inverter Gate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F47BA-A141-4565-8BB9-46B61CFBEB9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3733800"/>
          <a:ext cx="762000" cy="109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68" name="TextBox 7"/>
          <p:cNvSpPr txBox="1">
            <a:spLocks noChangeArrowheads="1"/>
          </p:cNvSpPr>
          <p:nvPr/>
        </p:nvSpPr>
        <p:spPr bwMode="auto">
          <a:xfrm>
            <a:off x="2351088" y="2409825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X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5029200" y="2370138"/>
          <a:ext cx="6413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4" imgW="520560" imgH="266400" progId="Equation.3">
                  <p:embed/>
                </p:oleObj>
              </mc:Choice>
              <mc:Fallback>
                <p:oleObj name="Equation" r:id="rId4" imgW="52056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70138"/>
                        <a:ext cx="6413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2257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4776788" y="1752600"/>
          <a:ext cx="10477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850680" imgH="203040" progId="Equation.3">
                  <p:embed/>
                </p:oleObj>
              </mc:Choice>
              <mc:Fallback>
                <p:oleObj name="Equation" r:id="rId7" imgW="8506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1752600"/>
                        <a:ext cx="104775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c 12"/>
          <p:cNvSpPr/>
          <p:nvPr/>
        </p:nvSpPr>
        <p:spPr>
          <a:xfrm flipH="1">
            <a:off x="4314825" y="1905000"/>
            <a:ext cx="914400" cy="1119188"/>
          </a:xfrm>
          <a:prstGeom prst="arc">
            <a:avLst>
              <a:gd name="adj1" fmla="val 16200000"/>
              <a:gd name="adj2" fmla="val 21564734"/>
            </a:avLst>
          </a:prstGeom>
          <a:ln>
            <a:solidFill>
              <a:srgbClr val="FF170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71" name="TextBox 14"/>
          <p:cNvSpPr txBox="1">
            <a:spLocks noChangeArrowheads="1"/>
          </p:cNvSpPr>
          <p:nvPr/>
        </p:nvSpPr>
        <p:spPr bwMode="auto">
          <a:xfrm>
            <a:off x="5791200" y="1704975"/>
            <a:ext cx="1438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(Before Bubble)</a:t>
            </a:r>
          </a:p>
        </p:txBody>
      </p:sp>
      <p:sp>
        <p:nvSpPr>
          <p:cNvPr id="2072" name="TextBox 16"/>
          <p:cNvSpPr txBox="1">
            <a:spLocks noChangeArrowheads="1"/>
          </p:cNvSpPr>
          <p:nvPr/>
        </p:nvSpPr>
        <p:spPr bwMode="auto">
          <a:xfrm>
            <a:off x="4962525" y="4341813"/>
            <a:ext cx="187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Equivalent to Inverter</a:t>
            </a:r>
          </a:p>
        </p:txBody>
      </p:sp>
      <p:sp>
        <p:nvSpPr>
          <p:cNvPr id="18" name="Left Brace 17"/>
          <p:cNvSpPr/>
          <p:nvPr/>
        </p:nvSpPr>
        <p:spPr>
          <a:xfrm rot="10800000">
            <a:off x="4572000" y="4114800"/>
            <a:ext cx="304800" cy="762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NAND Gate as an AND Gate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7B578-E9E6-4001-B15C-62B5214AB4A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05200" y="42672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04" name="Group 23"/>
          <p:cNvGrpSpPr>
            <a:grpSpLocks/>
          </p:cNvGrpSpPr>
          <p:nvPr/>
        </p:nvGrpSpPr>
        <p:grpSpPr bwMode="auto">
          <a:xfrm>
            <a:off x="1447800" y="1728788"/>
            <a:ext cx="5991225" cy="1779587"/>
            <a:chOff x="2350325" y="1728788"/>
            <a:chExt cx="5991350" cy="1779389"/>
          </a:xfrm>
        </p:grpSpPr>
        <p:sp>
          <p:nvSpPr>
            <p:cNvPr id="3108" name="TextBox 7"/>
            <p:cNvSpPr txBox="1">
              <a:spLocks noChangeArrowheads="1"/>
            </p:cNvSpPr>
            <p:nvPr/>
          </p:nvSpPr>
          <p:spPr bwMode="auto">
            <a:xfrm>
              <a:off x="2350325" y="2193765"/>
              <a:ext cx="338459" cy="36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3109" name="TextBox 8"/>
            <p:cNvSpPr txBox="1">
              <a:spLocks noChangeArrowheads="1"/>
            </p:cNvSpPr>
            <p:nvPr/>
          </p:nvSpPr>
          <p:spPr bwMode="auto">
            <a:xfrm>
              <a:off x="2350325" y="2526268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pic>
          <p:nvPicPr>
            <p:cNvPr id="31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5575" y="2209800"/>
              <a:ext cx="3933825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074" name="Object 3"/>
            <p:cNvGraphicFramePr>
              <a:graphicFrameLocks noChangeAspect="1"/>
            </p:cNvGraphicFramePr>
            <p:nvPr/>
          </p:nvGraphicFramePr>
          <p:xfrm>
            <a:off x="6792275" y="2292475"/>
            <a:ext cx="1549400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Equation" r:id="rId5" imgW="1257120" imgH="304560" progId="Equation.3">
                    <p:embed/>
                  </p:oleObj>
                </mc:Choice>
                <mc:Fallback>
                  <p:oleObj name="Equation" r:id="rId5" imgW="1257120" imgH="3045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2275" y="2292475"/>
                          <a:ext cx="1549400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5181600" y="1728788"/>
            <a:ext cx="469900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Equation" r:id="rId7" imgW="380880" imgH="266400" progId="Equation.3">
                    <p:embed/>
                  </p:oleObj>
                </mc:Choice>
                <mc:Fallback>
                  <p:oleObj name="Equation" r:id="rId7" imgW="380880" imgH="266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1728788"/>
                          <a:ext cx="469900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Arc 17"/>
            <p:cNvSpPr/>
            <p:nvPr/>
          </p:nvSpPr>
          <p:spPr>
            <a:xfrm flipH="1">
              <a:off x="4647486" y="1904980"/>
              <a:ext cx="914419" cy="1119063"/>
            </a:xfrm>
            <a:prstGeom prst="arc">
              <a:avLst>
                <a:gd name="adj1" fmla="val 16200000"/>
                <a:gd name="adj2" fmla="val 21564734"/>
              </a:avLst>
            </a:prstGeom>
            <a:ln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Left Brace 19"/>
            <p:cNvSpPr/>
            <p:nvPr/>
          </p:nvSpPr>
          <p:spPr>
            <a:xfrm rot="16200000">
              <a:off x="3733087" y="2438241"/>
              <a:ext cx="304766" cy="1219225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Left Brace 20"/>
            <p:cNvSpPr/>
            <p:nvPr/>
          </p:nvSpPr>
          <p:spPr>
            <a:xfrm rot="16200000">
              <a:off x="5333320" y="2438241"/>
              <a:ext cx="304766" cy="1219225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114" name="TextBox 21"/>
            <p:cNvSpPr txBox="1">
              <a:spLocks noChangeArrowheads="1"/>
            </p:cNvSpPr>
            <p:nvPr/>
          </p:nvSpPr>
          <p:spPr bwMode="auto">
            <a:xfrm>
              <a:off x="3320180" y="3200400"/>
              <a:ext cx="11320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NAND Gate</a:t>
              </a:r>
            </a:p>
          </p:txBody>
        </p:sp>
        <p:sp>
          <p:nvSpPr>
            <p:cNvPr id="3115" name="TextBox 22"/>
            <p:cNvSpPr txBox="1">
              <a:spLocks noChangeArrowheads="1"/>
            </p:cNvSpPr>
            <p:nvPr/>
          </p:nvSpPr>
          <p:spPr bwMode="auto">
            <a:xfrm>
              <a:off x="5091995" y="3200236"/>
              <a:ext cx="784241" cy="304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Inverter</a:t>
              </a:r>
            </a:p>
          </p:txBody>
        </p:sp>
      </p:grpSp>
      <p:grpSp>
        <p:nvGrpSpPr>
          <p:cNvPr id="3105" name="Group 25"/>
          <p:cNvGrpSpPr>
            <a:grpSpLocks/>
          </p:cNvGrpSpPr>
          <p:nvPr/>
        </p:nvGrpSpPr>
        <p:grpSpPr bwMode="auto">
          <a:xfrm>
            <a:off x="4800600" y="4648200"/>
            <a:ext cx="2463800" cy="1447800"/>
            <a:chOff x="4800600" y="4571999"/>
            <a:chExt cx="2463506" cy="1447800"/>
          </a:xfrm>
        </p:grpSpPr>
        <p:sp>
          <p:nvSpPr>
            <p:cNvPr id="3106" name="TextBox 18"/>
            <p:cNvSpPr txBox="1">
              <a:spLocks noChangeArrowheads="1"/>
            </p:cNvSpPr>
            <p:nvPr/>
          </p:nvSpPr>
          <p:spPr bwMode="auto">
            <a:xfrm>
              <a:off x="5186550" y="5154872"/>
              <a:ext cx="20775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Equivalent to AND Gate</a:t>
              </a:r>
            </a:p>
          </p:txBody>
        </p:sp>
        <p:sp>
          <p:nvSpPr>
            <p:cNvPr id="25" name="Left Brace 24"/>
            <p:cNvSpPr/>
            <p:nvPr/>
          </p:nvSpPr>
          <p:spPr>
            <a:xfrm rot="10800000">
              <a:off x="4800600" y="4571999"/>
              <a:ext cx="304764" cy="14478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NAND Gate as an OR Gate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49056-91A9-431E-9A3C-724B22F148E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05200" y="42672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129" name="Group 17"/>
          <p:cNvGrpSpPr>
            <a:grpSpLocks/>
          </p:cNvGrpSpPr>
          <p:nvPr/>
        </p:nvGrpSpPr>
        <p:grpSpPr bwMode="auto">
          <a:xfrm>
            <a:off x="4800600" y="4648200"/>
            <a:ext cx="2344738" cy="1447800"/>
            <a:chOff x="4800600" y="4571999"/>
            <a:chExt cx="2344832" cy="1447800"/>
          </a:xfrm>
        </p:grpSpPr>
        <p:sp>
          <p:nvSpPr>
            <p:cNvPr id="4141" name="TextBox 18"/>
            <p:cNvSpPr txBox="1">
              <a:spLocks noChangeArrowheads="1"/>
            </p:cNvSpPr>
            <p:nvPr/>
          </p:nvSpPr>
          <p:spPr bwMode="auto">
            <a:xfrm>
              <a:off x="5186378" y="5154612"/>
              <a:ext cx="1959054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Equivalent to OR Gate</a:t>
              </a:r>
            </a:p>
          </p:txBody>
        </p:sp>
        <p:sp>
          <p:nvSpPr>
            <p:cNvPr id="20" name="Left Brace 19"/>
            <p:cNvSpPr/>
            <p:nvPr/>
          </p:nvSpPr>
          <p:spPr>
            <a:xfrm rot="10800000">
              <a:off x="4800600" y="4571999"/>
              <a:ext cx="304812" cy="14478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130" name="Group 23"/>
          <p:cNvGrpSpPr>
            <a:grpSpLocks/>
          </p:cNvGrpSpPr>
          <p:nvPr/>
        </p:nvGrpSpPr>
        <p:grpSpPr bwMode="auto">
          <a:xfrm>
            <a:off x="990600" y="1520825"/>
            <a:ext cx="7018338" cy="2438400"/>
            <a:chOff x="1828800" y="1524000"/>
            <a:chExt cx="7018338" cy="2438202"/>
          </a:xfrm>
        </p:grpSpPr>
        <p:pic>
          <p:nvPicPr>
            <p:cNvPr id="413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2057400"/>
              <a:ext cx="39052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2" name="TextBox 7"/>
            <p:cNvSpPr txBox="1">
              <a:spLocks noChangeArrowheads="1"/>
            </p:cNvSpPr>
            <p:nvPr/>
          </p:nvSpPr>
          <p:spPr bwMode="auto">
            <a:xfrm>
              <a:off x="1828800" y="2145475"/>
              <a:ext cx="338459" cy="36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4133" name="TextBox 8"/>
            <p:cNvSpPr txBox="1">
              <a:spLocks noChangeArrowheads="1"/>
            </p:cNvSpPr>
            <p:nvPr/>
          </p:nvSpPr>
          <p:spPr bwMode="auto">
            <a:xfrm>
              <a:off x="1828800" y="2831068"/>
              <a:ext cx="338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graphicFrame>
          <p:nvGraphicFramePr>
            <p:cNvPr id="4098" name="Object 3"/>
            <p:cNvGraphicFramePr>
              <a:graphicFrameLocks noChangeAspect="1"/>
            </p:cNvGraphicFramePr>
            <p:nvPr/>
          </p:nvGraphicFramePr>
          <p:xfrm>
            <a:off x="6248400" y="2438400"/>
            <a:ext cx="2598738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1" name="Equation" r:id="rId5" imgW="2108160" imgH="304560" progId="Equation.3">
                    <p:embed/>
                  </p:oleObj>
                </mc:Choice>
                <mc:Fallback>
                  <p:oleObj name="Equation" r:id="rId5" imgW="2108160" imgH="3045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2438400"/>
                          <a:ext cx="2598738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4"/>
            <p:cNvGraphicFramePr>
              <a:graphicFrameLocks noChangeAspect="1"/>
            </p:cNvGraphicFramePr>
            <p:nvPr/>
          </p:nvGraphicFramePr>
          <p:xfrm>
            <a:off x="4953000" y="1524000"/>
            <a:ext cx="234950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2" name="Equation" r:id="rId7" imgW="190440" imgH="266400" progId="Equation.3">
                    <p:embed/>
                  </p:oleObj>
                </mc:Choice>
                <mc:Fallback>
                  <p:oleObj name="Equation" r:id="rId7" imgW="190440" imgH="2664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1524000"/>
                          <a:ext cx="234950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rc 12"/>
            <p:cNvSpPr/>
            <p:nvPr/>
          </p:nvSpPr>
          <p:spPr>
            <a:xfrm flipH="1">
              <a:off x="4138613" y="1711310"/>
              <a:ext cx="1358900" cy="1119097"/>
            </a:xfrm>
            <a:prstGeom prst="arc">
              <a:avLst>
                <a:gd name="adj1" fmla="val 16200000"/>
                <a:gd name="adj2" fmla="val 21564734"/>
              </a:avLst>
            </a:prstGeom>
            <a:ln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 rot="16200000">
              <a:off x="5029212" y="2816071"/>
              <a:ext cx="304775" cy="12192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36" name="TextBox 15"/>
            <p:cNvSpPr txBox="1">
              <a:spLocks noChangeArrowheads="1"/>
            </p:cNvSpPr>
            <p:nvPr/>
          </p:nvSpPr>
          <p:spPr bwMode="auto">
            <a:xfrm>
              <a:off x="4615580" y="3578423"/>
              <a:ext cx="11320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NAND Gate</a:t>
              </a:r>
            </a:p>
          </p:txBody>
        </p:sp>
        <p:grpSp>
          <p:nvGrpSpPr>
            <p:cNvPr id="4137" name="Group 20"/>
            <p:cNvGrpSpPr>
              <a:grpSpLocks/>
            </p:cNvGrpSpPr>
            <p:nvPr/>
          </p:nvGrpSpPr>
          <p:grpSpPr bwMode="auto">
            <a:xfrm>
              <a:off x="2667000" y="3352651"/>
              <a:ext cx="1219200" cy="609551"/>
              <a:chOff x="2667000" y="3352651"/>
              <a:chExt cx="1219200" cy="609551"/>
            </a:xfrm>
          </p:grpSpPr>
          <p:sp>
            <p:nvSpPr>
              <p:cNvPr id="15" name="Left Brace 14"/>
              <p:cNvSpPr/>
              <p:nvPr/>
            </p:nvSpPr>
            <p:spPr>
              <a:xfrm rot="16200000">
                <a:off x="3124212" y="2895439"/>
                <a:ext cx="304775" cy="1219200"/>
              </a:xfrm>
              <a:prstGeom prst="leftBrac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40" name="TextBox 16"/>
              <p:cNvSpPr txBox="1">
                <a:spLocks noChangeArrowheads="1"/>
              </p:cNvSpPr>
              <p:nvPr/>
            </p:nvSpPr>
            <p:spPr bwMode="auto">
              <a:xfrm>
                <a:off x="2863850" y="3657427"/>
                <a:ext cx="873125" cy="30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Inverters</a:t>
                </a:r>
              </a:p>
            </p:txBody>
          </p:sp>
        </p:grpSp>
        <p:sp>
          <p:nvSpPr>
            <p:cNvPr id="22" name="Arc 21"/>
            <p:cNvSpPr/>
            <p:nvPr/>
          </p:nvSpPr>
          <p:spPr>
            <a:xfrm flipH="1">
              <a:off x="4419600" y="2230381"/>
              <a:ext cx="914400" cy="1198465"/>
            </a:xfrm>
            <a:prstGeom prst="arc">
              <a:avLst>
                <a:gd name="adj1" fmla="val 16200005"/>
                <a:gd name="adj2" fmla="val 21564734"/>
              </a:avLst>
            </a:prstGeom>
            <a:ln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4100" name="Object 5"/>
            <p:cNvGraphicFramePr>
              <a:graphicFrameLocks noChangeAspect="1"/>
            </p:cNvGraphicFramePr>
            <p:nvPr/>
          </p:nvGraphicFramePr>
          <p:xfrm>
            <a:off x="4953000" y="2033587"/>
            <a:ext cx="234950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3" name="Equation" r:id="rId9" imgW="190440" imgH="266400" progId="Equation.3">
                    <p:embed/>
                  </p:oleObj>
                </mc:Choice>
                <mc:Fallback>
                  <p:oleObj name="Equation" r:id="rId9" imgW="190440" imgH="266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2033587"/>
                          <a:ext cx="234950" cy="328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NAND</a:t>
            </a:r>
            <a:r>
              <a:rPr lang="en-US" sz="4000" dirty="0" smtClean="0"/>
              <a:t> </a:t>
            </a:r>
            <a:r>
              <a:rPr lang="en-US" dirty="0" smtClean="0"/>
              <a:t>G</a:t>
            </a:r>
            <a:r>
              <a:rPr lang="en-US" sz="4000" dirty="0" smtClean="0"/>
              <a:t>ate </a:t>
            </a:r>
            <a:r>
              <a:rPr lang="en-US" dirty="0" smtClean="0"/>
              <a:t>E</a:t>
            </a:r>
            <a:r>
              <a:rPr lang="en-US" sz="4000" dirty="0" smtClean="0"/>
              <a:t>quivalent to </a:t>
            </a:r>
            <a:r>
              <a:rPr lang="en-US" dirty="0" smtClean="0"/>
              <a:t>AOI</a:t>
            </a:r>
            <a:r>
              <a:rPr lang="en-US" sz="4000" dirty="0" smtClean="0"/>
              <a:t> </a:t>
            </a:r>
            <a:r>
              <a:rPr lang="en-US" dirty="0" smtClean="0"/>
              <a:t>G</a:t>
            </a:r>
            <a:r>
              <a:rPr lang="en-US" sz="4000" dirty="0" smtClean="0"/>
              <a:t>ates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299DD-FA65-446A-91E6-876A868B6E9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5364" name="Group 22"/>
          <p:cNvGrpSpPr>
            <a:grpSpLocks/>
          </p:cNvGrpSpPr>
          <p:nvPr/>
        </p:nvGrpSpPr>
        <p:grpSpPr bwMode="auto">
          <a:xfrm>
            <a:off x="6951663" y="1828800"/>
            <a:ext cx="1887537" cy="3692525"/>
            <a:chOff x="457200" y="1828800"/>
            <a:chExt cx="1888003" cy="3693225"/>
          </a:xfrm>
        </p:grpSpPr>
        <p:pic>
          <p:nvPicPr>
            <p:cNvPr id="1537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626425"/>
              <a:ext cx="174307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80" name="Group 14"/>
            <p:cNvGrpSpPr>
              <a:grpSpLocks/>
            </p:cNvGrpSpPr>
            <p:nvPr/>
          </p:nvGrpSpPr>
          <p:grpSpPr bwMode="auto">
            <a:xfrm>
              <a:off x="466725" y="4807775"/>
              <a:ext cx="1743075" cy="714250"/>
              <a:chOff x="314325" y="3055175"/>
              <a:chExt cx="1743075" cy="714250"/>
            </a:xfrm>
          </p:grpSpPr>
          <p:pic>
            <p:nvPicPr>
              <p:cNvPr id="15383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325" y="3055175"/>
                <a:ext cx="1743075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533456" y="3083495"/>
                <a:ext cx="1371938" cy="6859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9" name="Striped Right Arrow 18"/>
            <p:cNvSpPr/>
            <p:nvPr/>
          </p:nvSpPr>
          <p:spPr>
            <a:xfrm rot="5400000">
              <a:off x="1058241" y="3582506"/>
              <a:ext cx="838359" cy="684382"/>
            </a:xfrm>
            <a:prstGeom prst="stripedRightArrow">
              <a:avLst/>
            </a:prstGeom>
            <a:solidFill>
              <a:srgbClr val="0000FF"/>
            </a:solidFill>
            <a:ln w="12700">
              <a:solidFill>
                <a:srgbClr val="FF17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2" name="TextBox 19"/>
            <p:cNvSpPr txBox="1">
              <a:spLocks noChangeArrowheads="1"/>
            </p:cNvSpPr>
            <p:nvPr/>
          </p:nvSpPr>
          <p:spPr bwMode="auto">
            <a:xfrm>
              <a:off x="609600" y="1828800"/>
              <a:ext cx="17356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INVERTER</a:t>
              </a:r>
              <a:endParaRPr lang="en-US"/>
            </a:p>
          </p:txBody>
        </p:sp>
      </p:grpSp>
      <p:grpSp>
        <p:nvGrpSpPr>
          <p:cNvPr id="15365" name="Group 24"/>
          <p:cNvGrpSpPr>
            <a:grpSpLocks/>
          </p:cNvGrpSpPr>
          <p:nvPr/>
        </p:nvGrpSpPr>
        <p:grpSpPr bwMode="auto">
          <a:xfrm>
            <a:off x="3398838" y="1828800"/>
            <a:ext cx="3028950" cy="3886200"/>
            <a:chOff x="5867400" y="1828800"/>
            <a:chExt cx="3028950" cy="3886200"/>
          </a:xfrm>
        </p:grpSpPr>
        <p:pic>
          <p:nvPicPr>
            <p:cNvPr id="1537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2590800"/>
              <a:ext cx="3028950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Striped Right Arrow 8"/>
            <p:cNvSpPr/>
            <p:nvPr/>
          </p:nvSpPr>
          <p:spPr>
            <a:xfrm rot="5400000">
              <a:off x="6934200" y="3581400"/>
              <a:ext cx="838200" cy="685800"/>
            </a:xfrm>
            <a:prstGeom prst="stripedRightArrow">
              <a:avLst/>
            </a:prstGeom>
            <a:solidFill>
              <a:srgbClr val="0000FF"/>
            </a:solidFill>
            <a:ln w="12700">
              <a:solidFill>
                <a:srgbClr val="FF17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375" name="Group 12"/>
            <p:cNvGrpSpPr>
              <a:grpSpLocks/>
            </p:cNvGrpSpPr>
            <p:nvPr/>
          </p:nvGrpSpPr>
          <p:grpSpPr bwMode="auto">
            <a:xfrm>
              <a:off x="5867400" y="4648200"/>
              <a:ext cx="3028950" cy="1066800"/>
              <a:chOff x="5943600" y="2819400"/>
              <a:chExt cx="3028950" cy="1066800"/>
            </a:xfrm>
          </p:grpSpPr>
          <p:pic>
            <p:nvPicPr>
              <p:cNvPr id="15377" name="Picture 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3600" y="2838450"/>
                <a:ext cx="3028950" cy="1028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6172200" y="2819400"/>
                <a:ext cx="2667000" cy="1066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5376" name="TextBox 20"/>
            <p:cNvSpPr txBox="1">
              <a:spLocks noChangeArrowheads="1"/>
            </p:cNvSpPr>
            <p:nvPr/>
          </p:nvSpPr>
          <p:spPr bwMode="auto">
            <a:xfrm>
              <a:off x="7030135" y="1828800"/>
              <a:ext cx="6463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OR</a:t>
              </a:r>
              <a:endParaRPr lang="en-US"/>
            </a:p>
          </p:txBody>
        </p:sp>
      </p:grpSp>
      <p:grpSp>
        <p:nvGrpSpPr>
          <p:cNvPr id="15366" name="Group 23"/>
          <p:cNvGrpSpPr>
            <a:grpSpLocks/>
          </p:cNvGrpSpPr>
          <p:nvPr/>
        </p:nvGrpSpPr>
        <p:grpSpPr bwMode="auto">
          <a:xfrm>
            <a:off x="169863" y="1828800"/>
            <a:ext cx="2771775" cy="3686175"/>
            <a:chOff x="2638425" y="1828800"/>
            <a:chExt cx="2771775" cy="3686300"/>
          </a:xfrm>
        </p:grpSpPr>
        <p:pic>
          <p:nvPicPr>
            <p:cNvPr id="15367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950" y="2626425"/>
              <a:ext cx="2762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8" name="Group 13"/>
            <p:cNvGrpSpPr>
              <a:grpSpLocks/>
            </p:cNvGrpSpPr>
            <p:nvPr/>
          </p:nvGrpSpPr>
          <p:grpSpPr bwMode="auto">
            <a:xfrm>
              <a:off x="2638425" y="4829300"/>
              <a:ext cx="2762250" cy="685800"/>
              <a:chOff x="2743200" y="3124200"/>
              <a:chExt cx="2762250" cy="685800"/>
            </a:xfrm>
          </p:grpSpPr>
          <p:pic>
            <p:nvPicPr>
              <p:cNvPr id="15371" name="Picture 5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3200" y="3219450"/>
                <a:ext cx="2762250" cy="49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2913062" y="3124177"/>
                <a:ext cx="2438400" cy="6858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Striped Right Arrow 17"/>
            <p:cNvSpPr/>
            <p:nvPr/>
          </p:nvSpPr>
          <p:spPr>
            <a:xfrm rot="5400000">
              <a:off x="3655998" y="3581471"/>
              <a:ext cx="838228" cy="685800"/>
            </a:xfrm>
            <a:prstGeom prst="stripedRightArrow">
              <a:avLst/>
            </a:prstGeom>
            <a:solidFill>
              <a:srgbClr val="0000FF"/>
            </a:solidFill>
            <a:ln w="12700">
              <a:solidFill>
                <a:srgbClr val="FF17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70" name="TextBox 21"/>
            <p:cNvSpPr txBox="1">
              <a:spLocks noChangeArrowheads="1"/>
            </p:cNvSpPr>
            <p:nvPr/>
          </p:nvSpPr>
          <p:spPr bwMode="auto">
            <a:xfrm>
              <a:off x="3657600" y="1828800"/>
              <a:ext cx="83548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AND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Process for NAND Implementation</a:t>
            </a:r>
          </a:p>
        </p:txBody>
      </p:sp>
      <p:sp>
        <p:nvSpPr>
          <p:cNvPr id="16387" name="Content Placeholder 83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/>
              <a:t>If starting from a logic expression, implement the design with AOI logic.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/>
              <a:t>In the AOI implementation, identify and replace every AND,OR, and INVERTER gate with its NAND equivalent.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/>
              <a:t>Redraw the circuit.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/>
              <a:t>Identify and eliminate any double inversions (i.e., back-to-back inverters).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/>
              <a:t>Redraw the final circuit.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C7D98-BA24-44DC-AE9B-5BAFEA0665C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NAND Implementation</a:t>
            </a:r>
            <a:endParaRPr lang="en-US" sz="3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B085C-9F06-4B6B-AA7F-4463EED14D4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Design a NAND Logic Circuit that is equivalent to the AOI circuit shown below.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09850"/>
            <a:ext cx="5476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6340475" y="5032375"/>
          <a:ext cx="15017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218960" imgH="279360" progId="Equation.3">
                  <p:embed/>
                </p:oleObj>
              </mc:Choice>
              <mc:Fallback>
                <p:oleObj name="Equation" r:id="rId5" imgW="121896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5032375"/>
                        <a:ext cx="15017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DE 2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</TotalTime>
  <Words>984</Words>
  <Application>Microsoft Office PowerPoint</Application>
  <PresentationFormat>On-screen Show (4:3)</PresentationFormat>
  <Paragraphs>256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PLTW DE 2</vt:lpstr>
      <vt:lpstr>Equation</vt:lpstr>
      <vt:lpstr>PowerPoint Presentation</vt:lpstr>
      <vt:lpstr>Universal Gate – NAND</vt:lpstr>
      <vt:lpstr>NAND Gate</vt:lpstr>
      <vt:lpstr>NAND Gate as an Inverter Gate</vt:lpstr>
      <vt:lpstr>NAND Gate as an AND Gate</vt:lpstr>
      <vt:lpstr>NAND Gate as an OR Gate</vt:lpstr>
      <vt:lpstr>NAND Gate Equivalent to AOI Gates</vt:lpstr>
      <vt:lpstr>Process for NAND Implementation</vt:lpstr>
      <vt:lpstr>NAND Implementation</vt:lpstr>
      <vt:lpstr>NAND Implementation</vt:lpstr>
      <vt:lpstr>NAND Implementation</vt:lpstr>
      <vt:lpstr>NAND Implementation</vt:lpstr>
      <vt:lpstr>NAND Implementation</vt:lpstr>
      <vt:lpstr>Proof of Equivalence</vt:lpstr>
      <vt:lpstr>AOI vs. NAND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Gate - NAND</dc:title>
  <dc:subject>Digital Electronics - PLTW</dc:subject>
  <dc:creator>DE Revision Team</dc:creator>
  <cp:keywords>Presentation</cp:keywords>
  <cp:lastModifiedBy>Kristen Champion-Terrell</cp:lastModifiedBy>
  <cp:revision>277</cp:revision>
  <dcterms:created xsi:type="dcterms:W3CDTF">2008-01-16T13:36:47Z</dcterms:created>
  <dcterms:modified xsi:type="dcterms:W3CDTF">2014-02-13T09:20:50Z</dcterms:modified>
</cp:coreProperties>
</file>