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389" r:id="rId1"/>
  </p:sldMasterIdLst>
  <p:notesMasterIdLst>
    <p:notesMasterId r:id="rId30"/>
  </p:notesMasterIdLst>
  <p:handoutMasterIdLst>
    <p:handoutMasterId r:id="rId31"/>
  </p:handoutMasterIdLst>
  <p:sldIdLst>
    <p:sldId id="256" r:id="rId2"/>
    <p:sldId id="344" r:id="rId3"/>
    <p:sldId id="334" r:id="rId4"/>
    <p:sldId id="335" r:id="rId5"/>
    <p:sldId id="343" r:id="rId6"/>
    <p:sldId id="337" r:id="rId7"/>
    <p:sldId id="313" r:id="rId8"/>
    <p:sldId id="314" r:id="rId9"/>
    <p:sldId id="315" r:id="rId10"/>
    <p:sldId id="336" r:id="rId11"/>
    <p:sldId id="323" r:id="rId12"/>
    <p:sldId id="328" r:id="rId13"/>
    <p:sldId id="338" r:id="rId14"/>
    <p:sldId id="320" r:id="rId15"/>
    <p:sldId id="318" r:id="rId16"/>
    <p:sldId id="319" r:id="rId17"/>
    <p:sldId id="326" r:id="rId18"/>
    <p:sldId id="329" r:id="rId19"/>
    <p:sldId id="339" r:id="rId20"/>
    <p:sldId id="317" r:id="rId21"/>
    <p:sldId id="331" r:id="rId22"/>
    <p:sldId id="333" r:id="rId23"/>
    <p:sldId id="332" r:id="rId24"/>
    <p:sldId id="340" r:id="rId25"/>
    <p:sldId id="341" r:id="rId26"/>
    <p:sldId id="347" r:id="rId27"/>
    <p:sldId id="346" r:id="rId28"/>
    <p:sldId id="345" r:id="rId2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1701"/>
    <a:srgbClr val="005BD0"/>
    <a:srgbClr val="00CC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7" autoAdjust="0"/>
    <p:restoredTop sz="91604" autoAdjust="0"/>
  </p:normalViewPr>
  <p:slideViewPr>
    <p:cSldViewPr>
      <p:cViewPr>
        <p:scale>
          <a:sx n="70" d="100"/>
          <a:sy n="70" d="100"/>
        </p:scale>
        <p:origin x="-156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notesViewPr>
    <p:cSldViewPr>
      <p:cViewPr>
        <p:scale>
          <a:sx n="90" d="100"/>
          <a:sy n="90" d="100"/>
        </p:scale>
        <p:origin x="-1056" y="-7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67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image" Target="../media/image96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12" Type="http://schemas.openxmlformats.org/officeDocument/2006/relationships/image" Target="../media/image95.wmf"/><Relationship Id="rId2" Type="http://schemas.openxmlformats.org/officeDocument/2006/relationships/image" Target="../media/image85.wmf"/><Relationship Id="rId1" Type="http://schemas.openxmlformats.org/officeDocument/2006/relationships/image" Target="../media/image45.wmf"/><Relationship Id="rId6" Type="http://schemas.openxmlformats.org/officeDocument/2006/relationships/image" Target="../media/image89.wmf"/><Relationship Id="rId11" Type="http://schemas.openxmlformats.org/officeDocument/2006/relationships/image" Target="../media/image94.wmf"/><Relationship Id="rId5" Type="http://schemas.openxmlformats.org/officeDocument/2006/relationships/image" Target="../media/image88.wmf"/><Relationship Id="rId15" Type="http://schemas.openxmlformats.org/officeDocument/2006/relationships/image" Target="../media/image98.wmf"/><Relationship Id="rId10" Type="http://schemas.openxmlformats.org/officeDocument/2006/relationships/image" Target="../media/image93.wmf"/><Relationship Id="rId4" Type="http://schemas.openxmlformats.org/officeDocument/2006/relationships/image" Target="../media/image87.wmf"/><Relationship Id="rId9" Type="http://schemas.openxmlformats.org/officeDocument/2006/relationships/image" Target="../media/image92.wmf"/><Relationship Id="rId14" Type="http://schemas.openxmlformats.org/officeDocument/2006/relationships/image" Target="../media/image9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45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10" Type="http://schemas.openxmlformats.org/officeDocument/2006/relationships/image" Target="../media/image100.wmf"/><Relationship Id="rId4" Type="http://schemas.openxmlformats.org/officeDocument/2006/relationships/image" Target="../media/image87.wmf"/><Relationship Id="rId9" Type="http://schemas.openxmlformats.org/officeDocument/2006/relationships/image" Target="../media/image9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45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Relationship Id="rId9" Type="http://schemas.openxmlformats.org/officeDocument/2006/relationships/image" Target="../media/image67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image" Target="../media/image113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12" Type="http://schemas.openxmlformats.org/officeDocument/2006/relationships/image" Target="../media/image112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11" Type="http://schemas.openxmlformats.org/officeDocument/2006/relationships/image" Target="../media/image111.wmf"/><Relationship Id="rId5" Type="http://schemas.openxmlformats.org/officeDocument/2006/relationships/image" Target="../media/image105.wmf"/><Relationship Id="rId10" Type="http://schemas.openxmlformats.org/officeDocument/2006/relationships/image" Target="../media/image110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114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2" Type="http://schemas.openxmlformats.org/officeDocument/2006/relationships/image" Target="../media/image102.wmf"/><Relationship Id="rId1" Type="http://schemas.openxmlformats.org/officeDocument/2006/relationships/image" Target="../media/image115.wmf"/><Relationship Id="rId6" Type="http://schemas.openxmlformats.org/officeDocument/2006/relationships/image" Target="../media/image106.wmf"/><Relationship Id="rId11" Type="http://schemas.openxmlformats.org/officeDocument/2006/relationships/image" Target="../media/image117.wmf"/><Relationship Id="rId5" Type="http://schemas.openxmlformats.org/officeDocument/2006/relationships/image" Target="../media/image105.wmf"/><Relationship Id="rId10" Type="http://schemas.openxmlformats.org/officeDocument/2006/relationships/image" Target="../media/image116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18.wmf"/><Relationship Id="rId7" Type="http://schemas.openxmlformats.org/officeDocument/2006/relationships/image" Target="../media/image28.wmf"/><Relationship Id="rId2" Type="http://schemas.openxmlformats.org/officeDocument/2006/relationships/image" Target="../media/image17.wmf"/><Relationship Id="rId1" Type="http://schemas.openxmlformats.org/officeDocument/2006/relationships/image" Target="../media/image24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3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5.wmf"/><Relationship Id="rId18" Type="http://schemas.openxmlformats.org/officeDocument/2006/relationships/image" Target="../media/image6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17" Type="http://schemas.openxmlformats.org/officeDocument/2006/relationships/image" Target="../media/image59.wmf"/><Relationship Id="rId2" Type="http://schemas.openxmlformats.org/officeDocument/2006/relationships/image" Target="../media/image44.wmf"/><Relationship Id="rId16" Type="http://schemas.openxmlformats.org/officeDocument/2006/relationships/image" Target="../media/image58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5" Type="http://schemas.openxmlformats.org/officeDocument/2006/relationships/image" Target="../media/image5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Relationship Id="rId14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45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65.wmf"/><Relationship Id="rId5" Type="http://schemas.openxmlformats.org/officeDocument/2006/relationships/image" Target="../media/image47.wmf"/><Relationship Id="rId10" Type="http://schemas.openxmlformats.org/officeDocument/2006/relationships/image" Target="../media/image64.wmf"/><Relationship Id="rId4" Type="http://schemas.openxmlformats.org/officeDocument/2006/relationships/image" Target="../media/image46.wmf"/><Relationship Id="rId9" Type="http://schemas.openxmlformats.org/officeDocument/2006/relationships/image" Target="../media/image63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Digital Electronics </a:t>
            </a:r>
            <a:r>
              <a:rPr lang="en-US">
                <a:sym typeface="Symbol"/>
              </a:rPr>
              <a:t>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2.2 Intro to NAND &amp; NOR Logic</a:t>
            </a:r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Karnaugh Mapping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Project Lead The Way, Inc. </a:t>
            </a:r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CCBF39-2A04-4EB8-ACC3-5F957C5C2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49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pic>
        <p:nvPicPr>
          <p:cNvPr id="3584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492500" y="0"/>
            <a:ext cx="349091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Digital Electronics  </a:t>
            </a:r>
          </a:p>
          <a:p>
            <a:pPr>
              <a:defRPr/>
            </a:pPr>
            <a:r>
              <a:rPr lang="en-US"/>
              <a:t>2.2 Intro to NAND &amp; NOR Logic</a:t>
            </a:r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Karnaugh Mapping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Project Lead The Way, Inc.  Copyright 2009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255B0A-D6C4-4444-AE62-498823E4C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856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686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687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D816A2-BC6C-4AB3-99EE-B30BFEDDEAEF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Steps for simplifying using the K-Map process.</a:t>
            </a:r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B57BB74-C87B-4AE1-9179-E99B58FBACC0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the student to complete the example. The solution is on the next slide.</a:t>
            </a:r>
          </a:p>
        </p:txBody>
      </p:sp>
      <p:sp>
        <p:nvSpPr>
          <p:cNvPr id="4710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47109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4711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334E6F-8ED0-4F50-9FBF-0CED6D45E2BF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 not print this page.</a:t>
            </a:r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4813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D4696C4-D133-472A-A473-C5F8A3A7CDBD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Demonstrate how the minterms of a three variable truth table are mapped to a K-Map.</a:t>
            </a:r>
          </a:p>
        </p:txBody>
      </p:sp>
      <p:sp>
        <p:nvSpPr>
          <p:cNvPr id="4915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49157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4915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4915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377F36-6D82-4995-8567-67B0705244FD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Three Variable K-Map:</a:t>
            </a:r>
          </a:p>
          <a:p>
            <a:r>
              <a:rPr lang="en-US" smtClean="0"/>
              <a:t>	8 groups of one are not shown because they are obvious.  </a:t>
            </a:r>
          </a:p>
          <a:p>
            <a:r>
              <a:rPr lang="en-US" smtClean="0"/>
              <a:t>	12 groups of two; all are shown.</a:t>
            </a:r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5018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BC1E1B-6D79-4C84-8450-700521586F6A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Three Variable K-Map:</a:t>
            </a:r>
          </a:p>
          <a:p>
            <a:r>
              <a:rPr lang="en-US" smtClean="0"/>
              <a:t>	6 groups of four; all are shown.</a:t>
            </a:r>
          </a:p>
        </p:txBody>
      </p:sp>
      <p:sp>
        <p:nvSpPr>
          <p:cNvPr id="512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51205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512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512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8B1709E-A8C5-43F9-8E17-CBCCCAB9AF66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Three Variable K-Map, Group of Eight.</a:t>
            </a:r>
          </a:p>
        </p:txBody>
      </p:sp>
      <p:sp>
        <p:nvSpPr>
          <p:cNvPr id="522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52229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5223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5223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BA693DE-E3D5-4E5D-BD0D-E74B510C5CB2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complete the example. The solution is on the next slide.</a:t>
            </a:r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7AB6171-F7F5-4D80-AB4F-E95A9324D376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 not print this page.</a:t>
            </a:r>
          </a:p>
          <a:p>
            <a:endParaRPr lang="en-US" baseline="-25000" smtClean="0"/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5427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F4B85D-B7C4-4800-B31B-BD2E8E0F9101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Demonstrate how the minterms of a four variable truth table are mapped to a K-Map.</a:t>
            </a:r>
          </a:p>
        </p:txBody>
      </p:sp>
      <p:sp>
        <p:nvSpPr>
          <p:cNvPr id="553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5530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F5E5917-46A8-4ADD-92A9-DA15F63F40CF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78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7C000F9-67D7-43F1-8E36-9B70B03A2664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Four Variable K-Map:</a:t>
            </a:r>
          </a:p>
          <a:p>
            <a:r>
              <a:rPr lang="en-US" smtClean="0"/>
              <a:t>	There are 16 groups of one that are not shown because they are obvious.  </a:t>
            </a:r>
          </a:p>
          <a:p>
            <a:r>
              <a:rPr lang="en-US" smtClean="0"/>
              <a:t>	There are 32 groups of two that are not shown because they are obvious. </a:t>
            </a:r>
          </a:p>
          <a:p>
            <a:r>
              <a:rPr lang="en-US" smtClean="0"/>
              <a:t>	There are 24 groups of four. Seven are show, the other 17 are obvious.</a:t>
            </a:r>
          </a:p>
        </p:txBody>
      </p:sp>
      <p:sp>
        <p:nvSpPr>
          <p:cNvPr id="563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56325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5632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5632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77CA48-B67A-4A26-B85D-20862A3FE533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Four variable K-Map: There are 8 groups of eight. Two are shown, the other 6 are obvious.</a:t>
            </a:r>
          </a:p>
          <a:p>
            <a:endParaRPr lang="en-US" smtClean="0"/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57349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573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A42B8E-6DD4-475E-A443-E0EB4AE8A77B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Four variable K-Map, group of 16.</a:t>
            </a:r>
          </a:p>
        </p:txBody>
      </p:sp>
      <p:sp>
        <p:nvSpPr>
          <p:cNvPr id="583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58373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5837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5837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34B5895-8316-4EDD-9074-65A894628CA7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complete the example. The solution is on the next slide.</a:t>
            </a:r>
          </a:p>
        </p:txBody>
      </p:sp>
      <p:sp>
        <p:nvSpPr>
          <p:cNvPr id="593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59397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5939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5939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EF8E789-1441-4709-9076-3C3DDE9F5359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 not print this page.</a:t>
            </a:r>
          </a:p>
          <a:p>
            <a:endParaRPr lang="en-US" baseline="-25000" smtClean="0"/>
          </a:p>
        </p:txBody>
      </p:sp>
      <p:sp>
        <p:nvSpPr>
          <p:cNvPr id="604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60421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6042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6042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710CEB-C5CE-4C51-9DA5-277BC13499CF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aseline="-25000" smtClean="0"/>
          </a:p>
        </p:txBody>
      </p:sp>
      <p:sp>
        <p:nvSpPr>
          <p:cNvPr id="61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61445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6144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614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2535665-4119-4FE3-9E9C-A0166A2A6A94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Explain that you include </a:t>
            </a:r>
            <a:r>
              <a:rPr lang="en-US" i="1" smtClean="0"/>
              <a:t>don’t care</a:t>
            </a:r>
            <a:r>
              <a:rPr lang="en-US" smtClean="0"/>
              <a:t> conditions only if it allows you to make a grouping larger.</a:t>
            </a:r>
          </a:p>
        </p:txBody>
      </p:sp>
      <p:sp>
        <p:nvSpPr>
          <p:cNvPr id="624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62469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6247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6247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198D3F5-6EE9-4A02-B915-2436389289F9}" type="slidenum">
              <a:rPr lang="en-US" smtClean="0"/>
              <a:pPr eaLnBrk="1" hangingPunct="1"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complete the example. The solution is on the next slide.</a:t>
            </a:r>
          </a:p>
        </p:txBody>
      </p:sp>
      <p:sp>
        <p:nvSpPr>
          <p:cNvPr id="634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6349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1C46F6D-8547-4764-89D0-E88753322067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 not print this page.</a:t>
            </a:r>
          </a:p>
          <a:p>
            <a:endParaRPr lang="en-US" baseline="-25000" smtClean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6451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F484CC-D1C4-4EBC-BC7C-A0678C074A7F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Explain what K-Maps are, why we use them, and the advantages of using K-Maps over Boolean algebra.</a:t>
            </a:r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88E5B-E7C3-40D6-9D62-9AF7C5C13DB7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Explain how a K-Map is formatted and how a simplified logic expression can be written from the cell groupings.</a:t>
            </a:r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1632600-AE71-440F-816A-84BAEE161A23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Adjacent cells only vary by one variable change. Review the proof that the one variable changing results in it being eliminated algebraically. This is fundamental to how a K-Map works.</a:t>
            </a:r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84327C-EA2A-4E22-98A8-60BAF1173DA2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Demonstrate how the minterms of a two variable truth table are mapped to a K-Map.</a:t>
            </a:r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387773-B089-4CE0-A1C0-19CAFF9D9293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Two variable K-Map, groups of one.</a:t>
            </a:r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4301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75C4ED4-420C-4C4F-AAD5-7D43555FE03E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Two variable K-Map, groups of two.</a:t>
            </a:r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3782971-6F0A-4D09-BC30-18260B1801E8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Two variable K-Map, group of four.</a:t>
            </a:r>
          </a:p>
          <a:p>
            <a:endParaRPr lang="en-US" smtClean="0"/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Karnaugh Mapping</a:t>
            </a: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644A8-499B-44CF-AD29-D31BAD6C7CBD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3x3_PLTW_Logo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2514600" y="4876800"/>
            <a:ext cx="4191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1E050-F972-4BEF-BED1-09A702C4EF8F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4EA1-03C7-43A5-A761-57866E993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9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2564B-B286-4014-B7EB-4E0F733A686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4006E-C47F-47B9-965D-0F0BA52C3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8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1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8DE25-B614-4012-BE3F-07BBB68C2241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46770-E12A-419D-8D97-C31E327B15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2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10D5-8781-40A1-B552-BD84612CB8C0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78024-3EAB-45BE-8F89-23BE65A02E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7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D4D50-324B-4774-B1DA-3C3DDB93240A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89B05-0D66-40C2-BC96-679CD0FA0F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3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70907-86B7-44AC-8C32-50FEA7CDB957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5F086-2A3E-4B90-BCE2-F50BECD67A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1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7855-8521-4A6A-A2B8-9F6B9D83C961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AF2DF-15D9-4518-B6DD-01E845D164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2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F3CE5-89A6-4C02-B3CC-A3576D7E5819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5FA4E-ADAC-4ECD-8E10-675EF2680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8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6F386-2DFA-4CA0-B0C2-D3D99D8DE90B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18C5-050D-4411-BCFE-4B7B263F0D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5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5191B-DF2B-4543-A1F2-DDB28E35E4D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3653F-7DDA-4150-80AC-D5029C9945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1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8914D7D8-BBE4-48A5-98A6-D60828ED58A6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E2A750C-D5B9-4FD7-AAEA-D8B313FDFA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60" r:id="rId1"/>
    <p:sldLayoutId id="2147486561" r:id="rId2"/>
    <p:sldLayoutId id="2147486562" r:id="rId3"/>
    <p:sldLayoutId id="2147486563" r:id="rId4"/>
    <p:sldLayoutId id="2147486564" r:id="rId5"/>
    <p:sldLayoutId id="2147486555" r:id="rId6"/>
    <p:sldLayoutId id="2147486556" r:id="rId7"/>
    <p:sldLayoutId id="2147486557" r:id="rId8"/>
    <p:sldLayoutId id="2147486558" r:id="rId9"/>
    <p:sldLayoutId id="2147486559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1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57.bin"/><Relationship Id="rId26" Type="http://schemas.openxmlformats.org/officeDocument/2006/relationships/oleObject" Target="../embeddings/oleObject61.bin"/><Relationship Id="rId39" Type="http://schemas.openxmlformats.org/officeDocument/2006/relationships/image" Target="../media/image60.wmf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51.wmf"/><Relationship Id="rId34" Type="http://schemas.openxmlformats.org/officeDocument/2006/relationships/oleObject" Target="../embeddings/oleObject65.bin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49.wmf"/><Relationship Id="rId25" Type="http://schemas.openxmlformats.org/officeDocument/2006/relationships/image" Target="../media/image53.wmf"/><Relationship Id="rId33" Type="http://schemas.openxmlformats.org/officeDocument/2006/relationships/image" Target="../media/image57.wmf"/><Relationship Id="rId38" Type="http://schemas.openxmlformats.org/officeDocument/2006/relationships/oleObject" Target="../embeddings/oleObject67.bin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58.bin"/><Relationship Id="rId29" Type="http://schemas.openxmlformats.org/officeDocument/2006/relationships/image" Target="../media/image55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46.wmf"/><Relationship Id="rId24" Type="http://schemas.openxmlformats.org/officeDocument/2006/relationships/oleObject" Target="../embeddings/oleObject60.bin"/><Relationship Id="rId32" Type="http://schemas.openxmlformats.org/officeDocument/2006/relationships/oleObject" Target="../embeddings/oleObject64.bin"/><Relationship Id="rId37" Type="http://schemas.openxmlformats.org/officeDocument/2006/relationships/image" Target="../media/image59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23" Type="http://schemas.openxmlformats.org/officeDocument/2006/relationships/image" Target="../media/image52.wmf"/><Relationship Id="rId28" Type="http://schemas.openxmlformats.org/officeDocument/2006/relationships/oleObject" Target="../embeddings/oleObject62.bin"/><Relationship Id="rId36" Type="http://schemas.openxmlformats.org/officeDocument/2006/relationships/oleObject" Target="../embeddings/oleObject66.bin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50.wmf"/><Relationship Id="rId31" Type="http://schemas.openxmlformats.org/officeDocument/2006/relationships/image" Target="../media/image56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55.bin"/><Relationship Id="rId22" Type="http://schemas.openxmlformats.org/officeDocument/2006/relationships/oleObject" Target="../embeddings/oleObject59.bin"/><Relationship Id="rId27" Type="http://schemas.openxmlformats.org/officeDocument/2006/relationships/image" Target="../media/image54.wmf"/><Relationship Id="rId30" Type="http://schemas.openxmlformats.org/officeDocument/2006/relationships/oleObject" Target="../embeddings/oleObject63.bin"/><Relationship Id="rId35" Type="http://schemas.openxmlformats.org/officeDocument/2006/relationships/image" Target="../media/image5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75.bin"/><Relationship Id="rId26" Type="http://schemas.openxmlformats.org/officeDocument/2006/relationships/oleObject" Target="../embeddings/oleObject79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63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61.wmf"/><Relationship Id="rId25" Type="http://schemas.openxmlformats.org/officeDocument/2006/relationships/image" Target="../media/image65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74.bin"/><Relationship Id="rId20" Type="http://schemas.openxmlformats.org/officeDocument/2006/relationships/oleObject" Target="../embeddings/oleObject7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46.wmf"/><Relationship Id="rId24" Type="http://schemas.openxmlformats.org/officeDocument/2006/relationships/oleObject" Target="../embeddings/oleObject78.bin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23" Type="http://schemas.openxmlformats.org/officeDocument/2006/relationships/image" Target="../media/image64.wmf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62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73.bin"/><Relationship Id="rId22" Type="http://schemas.openxmlformats.org/officeDocument/2006/relationships/oleObject" Target="../embeddings/oleObject77.bin"/><Relationship Id="rId27" Type="http://schemas.openxmlformats.org/officeDocument/2006/relationships/image" Target="../media/image6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47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67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8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80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8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94.bin"/><Relationship Id="rId3" Type="http://schemas.openxmlformats.org/officeDocument/2006/relationships/notesSlide" Target="../notesSlides/notesSlide18.xml"/><Relationship Id="rId21" Type="http://schemas.openxmlformats.org/officeDocument/2006/relationships/image" Target="../media/image76.wmf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91.bin"/><Relationship Id="rId17" Type="http://schemas.openxmlformats.org/officeDocument/2006/relationships/image" Target="../media/image74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93.bin"/><Relationship Id="rId20" Type="http://schemas.openxmlformats.org/officeDocument/2006/relationships/oleObject" Target="../embeddings/oleObject9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5" Type="http://schemas.openxmlformats.org/officeDocument/2006/relationships/image" Target="../media/image73.wmf"/><Relationship Id="rId10" Type="http://schemas.openxmlformats.org/officeDocument/2006/relationships/oleObject" Target="../embeddings/oleObject90.bin"/><Relationship Id="rId19" Type="http://schemas.openxmlformats.org/officeDocument/2006/relationships/image" Target="../media/image75.wmf"/><Relationship Id="rId4" Type="http://schemas.openxmlformats.org/officeDocument/2006/relationships/oleObject" Target="../embeddings/oleObject87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9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image" Target="../media/image81.wmf"/><Relationship Id="rId18" Type="http://schemas.openxmlformats.org/officeDocument/2006/relationships/oleObject" Target="../embeddings/oleObject103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100.bin"/><Relationship Id="rId17" Type="http://schemas.openxmlformats.org/officeDocument/2006/relationships/image" Target="../media/image83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02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5" Type="http://schemas.openxmlformats.org/officeDocument/2006/relationships/image" Target="../media/image82.wmf"/><Relationship Id="rId10" Type="http://schemas.openxmlformats.org/officeDocument/2006/relationships/oleObject" Target="../embeddings/oleObject99.bin"/><Relationship Id="rId19" Type="http://schemas.openxmlformats.org/officeDocument/2006/relationships/image" Target="../media/image84.wmf"/><Relationship Id="rId4" Type="http://schemas.openxmlformats.org/officeDocument/2006/relationships/oleObject" Target="../embeddings/oleObject96.bin"/><Relationship Id="rId9" Type="http://schemas.openxmlformats.org/officeDocument/2006/relationships/image" Target="../media/image79.wmf"/><Relationship Id="rId14" Type="http://schemas.openxmlformats.org/officeDocument/2006/relationships/oleObject" Target="../embeddings/oleObject10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image" Target="../media/image88.wmf"/><Relationship Id="rId18" Type="http://schemas.openxmlformats.org/officeDocument/2006/relationships/oleObject" Target="../embeddings/oleObject111.bin"/><Relationship Id="rId26" Type="http://schemas.openxmlformats.org/officeDocument/2006/relationships/oleObject" Target="../embeddings/oleObject115.bin"/><Relationship Id="rId3" Type="http://schemas.openxmlformats.org/officeDocument/2006/relationships/notesSlide" Target="../notesSlides/notesSlide20.xml"/><Relationship Id="rId21" Type="http://schemas.openxmlformats.org/officeDocument/2006/relationships/image" Target="../media/image92.wmf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108.bin"/><Relationship Id="rId17" Type="http://schemas.openxmlformats.org/officeDocument/2006/relationships/image" Target="../media/image90.wmf"/><Relationship Id="rId25" Type="http://schemas.openxmlformats.org/officeDocument/2006/relationships/image" Target="../media/image94.wmf"/><Relationship Id="rId33" Type="http://schemas.openxmlformats.org/officeDocument/2006/relationships/image" Target="../media/image98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10.bin"/><Relationship Id="rId20" Type="http://schemas.openxmlformats.org/officeDocument/2006/relationships/oleObject" Target="../embeddings/oleObject112.bin"/><Relationship Id="rId29" Type="http://schemas.openxmlformats.org/officeDocument/2006/relationships/image" Target="../media/image96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5.bin"/><Relationship Id="rId11" Type="http://schemas.openxmlformats.org/officeDocument/2006/relationships/image" Target="../media/image87.wmf"/><Relationship Id="rId24" Type="http://schemas.openxmlformats.org/officeDocument/2006/relationships/oleObject" Target="../embeddings/oleObject114.bin"/><Relationship Id="rId32" Type="http://schemas.openxmlformats.org/officeDocument/2006/relationships/oleObject" Target="../embeddings/oleObject118.bin"/><Relationship Id="rId5" Type="http://schemas.openxmlformats.org/officeDocument/2006/relationships/image" Target="../media/image45.wmf"/><Relationship Id="rId15" Type="http://schemas.openxmlformats.org/officeDocument/2006/relationships/image" Target="../media/image89.wmf"/><Relationship Id="rId23" Type="http://schemas.openxmlformats.org/officeDocument/2006/relationships/image" Target="../media/image93.wmf"/><Relationship Id="rId28" Type="http://schemas.openxmlformats.org/officeDocument/2006/relationships/oleObject" Target="../embeddings/oleObject116.bin"/><Relationship Id="rId10" Type="http://schemas.openxmlformats.org/officeDocument/2006/relationships/oleObject" Target="../embeddings/oleObject107.bin"/><Relationship Id="rId19" Type="http://schemas.openxmlformats.org/officeDocument/2006/relationships/image" Target="../media/image91.wmf"/><Relationship Id="rId31" Type="http://schemas.openxmlformats.org/officeDocument/2006/relationships/image" Target="../media/image97.wmf"/><Relationship Id="rId4" Type="http://schemas.openxmlformats.org/officeDocument/2006/relationships/oleObject" Target="../embeddings/oleObject104.bin"/><Relationship Id="rId9" Type="http://schemas.openxmlformats.org/officeDocument/2006/relationships/image" Target="../media/image86.wmf"/><Relationship Id="rId14" Type="http://schemas.openxmlformats.org/officeDocument/2006/relationships/oleObject" Target="../embeddings/oleObject109.bin"/><Relationship Id="rId22" Type="http://schemas.openxmlformats.org/officeDocument/2006/relationships/oleObject" Target="../embeddings/oleObject113.bin"/><Relationship Id="rId27" Type="http://schemas.openxmlformats.org/officeDocument/2006/relationships/image" Target="../media/image95.wmf"/><Relationship Id="rId30" Type="http://schemas.openxmlformats.org/officeDocument/2006/relationships/oleObject" Target="../embeddings/oleObject11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image" Target="../media/image88.wmf"/><Relationship Id="rId18" Type="http://schemas.openxmlformats.org/officeDocument/2006/relationships/oleObject" Target="../embeddings/oleObject126.bin"/><Relationship Id="rId3" Type="http://schemas.openxmlformats.org/officeDocument/2006/relationships/notesSlide" Target="../notesSlides/notesSlide21.xml"/><Relationship Id="rId21" Type="http://schemas.openxmlformats.org/officeDocument/2006/relationships/image" Target="../media/image99.wmf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123.bin"/><Relationship Id="rId17" Type="http://schemas.openxmlformats.org/officeDocument/2006/relationships/image" Target="../media/image90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25.bin"/><Relationship Id="rId20" Type="http://schemas.openxmlformats.org/officeDocument/2006/relationships/oleObject" Target="../embeddings/oleObject127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20.bin"/><Relationship Id="rId11" Type="http://schemas.openxmlformats.org/officeDocument/2006/relationships/image" Target="../media/image87.wmf"/><Relationship Id="rId5" Type="http://schemas.openxmlformats.org/officeDocument/2006/relationships/image" Target="../media/image45.wmf"/><Relationship Id="rId15" Type="http://schemas.openxmlformats.org/officeDocument/2006/relationships/image" Target="../media/image89.wmf"/><Relationship Id="rId23" Type="http://schemas.openxmlformats.org/officeDocument/2006/relationships/image" Target="../media/image100.wmf"/><Relationship Id="rId10" Type="http://schemas.openxmlformats.org/officeDocument/2006/relationships/oleObject" Target="../embeddings/oleObject122.bin"/><Relationship Id="rId19" Type="http://schemas.openxmlformats.org/officeDocument/2006/relationships/image" Target="../media/image91.wmf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86.wmf"/><Relationship Id="rId14" Type="http://schemas.openxmlformats.org/officeDocument/2006/relationships/oleObject" Target="../embeddings/oleObject124.bin"/><Relationship Id="rId22" Type="http://schemas.openxmlformats.org/officeDocument/2006/relationships/oleObject" Target="../embeddings/oleObject12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1.bin"/><Relationship Id="rId13" Type="http://schemas.openxmlformats.org/officeDocument/2006/relationships/image" Target="../media/image88.wmf"/><Relationship Id="rId18" Type="http://schemas.openxmlformats.org/officeDocument/2006/relationships/oleObject" Target="../embeddings/oleObject136.bin"/><Relationship Id="rId3" Type="http://schemas.openxmlformats.org/officeDocument/2006/relationships/notesSlide" Target="../notesSlides/notesSlide22.xml"/><Relationship Id="rId21" Type="http://schemas.openxmlformats.org/officeDocument/2006/relationships/image" Target="../media/image67.wmf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133.bin"/><Relationship Id="rId17" Type="http://schemas.openxmlformats.org/officeDocument/2006/relationships/image" Target="../media/image90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35.bin"/><Relationship Id="rId20" Type="http://schemas.openxmlformats.org/officeDocument/2006/relationships/oleObject" Target="../embeddings/oleObject137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30.bin"/><Relationship Id="rId11" Type="http://schemas.openxmlformats.org/officeDocument/2006/relationships/image" Target="../media/image87.wmf"/><Relationship Id="rId5" Type="http://schemas.openxmlformats.org/officeDocument/2006/relationships/image" Target="../media/image45.wmf"/><Relationship Id="rId15" Type="http://schemas.openxmlformats.org/officeDocument/2006/relationships/image" Target="../media/image89.wmf"/><Relationship Id="rId10" Type="http://schemas.openxmlformats.org/officeDocument/2006/relationships/oleObject" Target="../embeddings/oleObject132.bin"/><Relationship Id="rId19" Type="http://schemas.openxmlformats.org/officeDocument/2006/relationships/image" Target="../media/image91.wmf"/><Relationship Id="rId4" Type="http://schemas.openxmlformats.org/officeDocument/2006/relationships/oleObject" Target="../embeddings/oleObject129.bin"/><Relationship Id="rId9" Type="http://schemas.openxmlformats.org/officeDocument/2006/relationships/image" Target="../media/image86.wmf"/><Relationship Id="rId14" Type="http://schemas.openxmlformats.org/officeDocument/2006/relationships/oleObject" Target="../embeddings/oleObject13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0.bin"/><Relationship Id="rId13" Type="http://schemas.openxmlformats.org/officeDocument/2006/relationships/image" Target="../media/image105.wmf"/><Relationship Id="rId18" Type="http://schemas.openxmlformats.org/officeDocument/2006/relationships/oleObject" Target="../embeddings/oleObject145.bin"/><Relationship Id="rId26" Type="http://schemas.openxmlformats.org/officeDocument/2006/relationships/oleObject" Target="../embeddings/oleObject149.bin"/><Relationship Id="rId3" Type="http://schemas.openxmlformats.org/officeDocument/2006/relationships/notesSlide" Target="../notesSlides/notesSlide24.xml"/><Relationship Id="rId21" Type="http://schemas.openxmlformats.org/officeDocument/2006/relationships/image" Target="../media/image109.wmf"/><Relationship Id="rId7" Type="http://schemas.openxmlformats.org/officeDocument/2006/relationships/image" Target="../media/image102.wmf"/><Relationship Id="rId12" Type="http://schemas.openxmlformats.org/officeDocument/2006/relationships/oleObject" Target="../embeddings/oleObject142.bin"/><Relationship Id="rId17" Type="http://schemas.openxmlformats.org/officeDocument/2006/relationships/image" Target="../media/image107.wmf"/><Relationship Id="rId25" Type="http://schemas.openxmlformats.org/officeDocument/2006/relationships/image" Target="../media/image111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44.bin"/><Relationship Id="rId20" Type="http://schemas.openxmlformats.org/officeDocument/2006/relationships/oleObject" Target="../embeddings/oleObject146.bin"/><Relationship Id="rId29" Type="http://schemas.openxmlformats.org/officeDocument/2006/relationships/image" Target="../media/image113.wmf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39.bin"/><Relationship Id="rId11" Type="http://schemas.openxmlformats.org/officeDocument/2006/relationships/image" Target="../media/image104.wmf"/><Relationship Id="rId24" Type="http://schemas.openxmlformats.org/officeDocument/2006/relationships/oleObject" Target="../embeddings/oleObject148.bin"/><Relationship Id="rId5" Type="http://schemas.openxmlformats.org/officeDocument/2006/relationships/image" Target="../media/image101.wmf"/><Relationship Id="rId15" Type="http://schemas.openxmlformats.org/officeDocument/2006/relationships/image" Target="../media/image106.wmf"/><Relationship Id="rId23" Type="http://schemas.openxmlformats.org/officeDocument/2006/relationships/image" Target="../media/image110.wmf"/><Relationship Id="rId28" Type="http://schemas.openxmlformats.org/officeDocument/2006/relationships/oleObject" Target="../embeddings/oleObject150.bin"/><Relationship Id="rId10" Type="http://schemas.openxmlformats.org/officeDocument/2006/relationships/oleObject" Target="../embeddings/oleObject141.bin"/><Relationship Id="rId19" Type="http://schemas.openxmlformats.org/officeDocument/2006/relationships/image" Target="../media/image108.wmf"/><Relationship Id="rId4" Type="http://schemas.openxmlformats.org/officeDocument/2006/relationships/oleObject" Target="../embeddings/oleObject138.bin"/><Relationship Id="rId9" Type="http://schemas.openxmlformats.org/officeDocument/2006/relationships/image" Target="../media/image103.wmf"/><Relationship Id="rId14" Type="http://schemas.openxmlformats.org/officeDocument/2006/relationships/oleObject" Target="../embeddings/oleObject143.bin"/><Relationship Id="rId22" Type="http://schemas.openxmlformats.org/officeDocument/2006/relationships/oleObject" Target="../embeddings/oleObject147.bin"/><Relationship Id="rId27" Type="http://schemas.openxmlformats.org/officeDocument/2006/relationships/image" Target="../media/image112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3.bin"/><Relationship Id="rId13" Type="http://schemas.openxmlformats.org/officeDocument/2006/relationships/image" Target="../media/image47.wmf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155.bin"/><Relationship Id="rId17" Type="http://schemas.openxmlformats.org/officeDocument/2006/relationships/image" Target="../media/image1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7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52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154.bin"/><Relationship Id="rId4" Type="http://schemas.openxmlformats.org/officeDocument/2006/relationships/oleObject" Target="../embeddings/oleObject151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15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0.bin"/><Relationship Id="rId13" Type="http://schemas.openxmlformats.org/officeDocument/2006/relationships/image" Target="../media/image105.wmf"/><Relationship Id="rId18" Type="http://schemas.openxmlformats.org/officeDocument/2006/relationships/oleObject" Target="../embeddings/oleObject165.bin"/><Relationship Id="rId3" Type="http://schemas.openxmlformats.org/officeDocument/2006/relationships/notesSlide" Target="../notesSlides/notesSlide28.xml"/><Relationship Id="rId21" Type="http://schemas.openxmlformats.org/officeDocument/2006/relationships/image" Target="../media/image109.wmf"/><Relationship Id="rId7" Type="http://schemas.openxmlformats.org/officeDocument/2006/relationships/image" Target="../media/image102.wmf"/><Relationship Id="rId12" Type="http://schemas.openxmlformats.org/officeDocument/2006/relationships/oleObject" Target="../embeddings/oleObject162.bin"/><Relationship Id="rId17" Type="http://schemas.openxmlformats.org/officeDocument/2006/relationships/image" Target="../media/image107.wmf"/><Relationship Id="rId25" Type="http://schemas.openxmlformats.org/officeDocument/2006/relationships/image" Target="../media/image117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64.bin"/><Relationship Id="rId20" Type="http://schemas.openxmlformats.org/officeDocument/2006/relationships/oleObject" Target="../embeddings/oleObject166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59.bin"/><Relationship Id="rId11" Type="http://schemas.openxmlformats.org/officeDocument/2006/relationships/image" Target="../media/image104.wmf"/><Relationship Id="rId24" Type="http://schemas.openxmlformats.org/officeDocument/2006/relationships/oleObject" Target="../embeddings/oleObject168.bin"/><Relationship Id="rId5" Type="http://schemas.openxmlformats.org/officeDocument/2006/relationships/image" Target="../media/image115.wmf"/><Relationship Id="rId15" Type="http://schemas.openxmlformats.org/officeDocument/2006/relationships/image" Target="../media/image106.wmf"/><Relationship Id="rId23" Type="http://schemas.openxmlformats.org/officeDocument/2006/relationships/image" Target="../media/image116.wmf"/><Relationship Id="rId10" Type="http://schemas.openxmlformats.org/officeDocument/2006/relationships/oleObject" Target="../embeddings/oleObject161.bin"/><Relationship Id="rId19" Type="http://schemas.openxmlformats.org/officeDocument/2006/relationships/image" Target="../media/image108.wmf"/><Relationship Id="rId4" Type="http://schemas.openxmlformats.org/officeDocument/2006/relationships/oleObject" Target="../embeddings/oleObject158.bin"/><Relationship Id="rId9" Type="http://schemas.openxmlformats.org/officeDocument/2006/relationships/image" Target="../media/image103.wmf"/><Relationship Id="rId14" Type="http://schemas.openxmlformats.org/officeDocument/2006/relationships/oleObject" Target="../embeddings/oleObject163.bin"/><Relationship Id="rId22" Type="http://schemas.openxmlformats.org/officeDocument/2006/relationships/oleObject" Target="../embeddings/oleObject16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14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23" Type="http://schemas.openxmlformats.org/officeDocument/2006/relationships/image" Target="../media/image15.wmf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0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5.wmf"/><Relationship Id="rId5" Type="http://schemas.openxmlformats.org/officeDocument/2006/relationships/image" Target="../media/image24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0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Karnaugh</a:t>
            </a: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Mapping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8580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n-US" sz="8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2014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K-Map Simplification Process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SzPct val="80000"/>
              <a:buFontTx/>
              <a:buAutoNum type="arabicPeriod"/>
            </a:pPr>
            <a:r>
              <a:rPr lang="en-US" sz="2200" smtClean="0"/>
              <a:t>Construct a label for the K-Map. Place 1s in cells corresponding to the 1s in the truth table. Place 0s in the other cells.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SzPct val="80000"/>
              <a:buFontTx/>
              <a:buAutoNum type="arabicPeriod"/>
            </a:pPr>
            <a:r>
              <a:rPr lang="en-US" sz="2200" smtClean="0"/>
              <a:t>Identify and group all </a:t>
            </a:r>
            <a:r>
              <a:rPr lang="en-US" sz="2200" u="sng" smtClean="0"/>
              <a:t>isolated 1’s</a:t>
            </a:r>
            <a:r>
              <a:rPr lang="en-US" sz="2200" smtClean="0"/>
              <a:t>. Isolated 1’s are ones that cannot be grouped with any other one, or can only be grouped with one other adjacent one.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SzPct val="80000"/>
              <a:buFontTx/>
              <a:buAutoNum type="arabicPeriod"/>
            </a:pPr>
            <a:r>
              <a:rPr lang="en-US" sz="2200" smtClean="0"/>
              <a:t>Group any hex.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SzPct val="80000"/>
              <a:buFontTx/>
              <a:buAutoNum type="arabicPeriod"/>
            </a:pPr>
            <a:r>
              <a:rPr lang="en-US" sz="2200" smtClean="0"/>
              <a:t>Group any octet, even if it contains </a:t>
            </a:r>
            <a:r>
              <a:rPr lang="en-US" sz="2200" u="sng" smtClean="0"/>
              <a:t>some</a:t>
            </a:r>
            <a:r>
              <a:rPr lang="en-US" sz="2200" smtClean="0"/>
              <a:t> 1s already grouped but not enclosed in a hex.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SzPct val="80000"/>
              <a:buFontTx/>
              <a:buAutoNum type="arabicPeriod"/>
            </a:pPr>
            <a:r>
              <a:rPr lang="en-US" sz="2200" smtClean="0"/>
              <a:t>Group any quad, even if it contains </a:t>
            </a:r>
            <a:r>
              <a:rPr lang="en-US" sz="2200" u="sng" smtClean="0"/>
              <a:t>some</a:t>
            </a:r>
            <a:r>
              <a:rPr lang="en-US" sz="2200" smtClean="0"/>
              <a:t> 1s already grouped but not enclosed in a hex or octet.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SzPct val="80000"/>
              <a:buFontTx/>
              <a:buAutoNum type="arabicPeriod"/>
            </a:pPr>
            <a:r>
              <a:rPr lang="en-US" sz="2200" smtClean="0"/>
              <a:t>Group any pair, even if it contains </a:t>
            </a:r>
            <a:r>
              <a:rPr lang="en-US" sz="2200" u="sng" smtClean="0"/>
              <a:t>some</a:t>
            </a:r>
            <a:r>
              <a:rPr lang="en-US" sz="2200" smtClean="0"/>
              <a:t> 1s already grouped but not enclosed in a hex, octet, or quad.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SzPct val="80000"/>
              <a:buFontTx/>
              <a:buAutoNum type="arabicPeriod"/>
            </a:pPr>
            <a:r>
              <a:rPr lang="en-US" sz="2200" smtClean="0"/>
              <a:t>OR together all terms to generate the SOP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69E5C-9BFD-486C-AAD8-CB74B262F20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 #1: 2 Variable K-Map</a:t>
            </a:r>
          </a:p>
        </p:txBody>
      </p:sp>
      <p:sp>
        <p:nvSpPr>
          <p:cNvPr id="30723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After labeling and transferring the truth table data into the K-Map, write the simplified sum-of-products (SOP) logic expression for the logic function F</a:t>
            </a:r>
            <a:r>
              <a:rPr lang="en-US" sz="2000" baseline="-25000"/>
              <a:t>1</a:t>
            </a:r>
            <a:r>
              <a:rPr lang="en-US" sz="2000"/>
              <a:t>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60925" y="3505200"/>
          <a:ext cx="1920876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292"/>
                <a:gridCol w="640292"/>
                <a:gridCol w="640292"/>
              </a:tblGrid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286000" y="3810000"/>
          <a:ext cx="1600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8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DE2B3-0BF3-4613-BCEC-F1ADE328DDF4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 #1: 2 Variable K-Map</a:t>
            </a:r>
          </a:p>
        </p:txBody>
      </p:sp>
      <p:sp>
        <p:nvSpPr>
          <p:cNvPr id="6153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After labeling and transferring the truth table data into the K-Map, write the simplified sum-of-products (SOP) logic expression for the logic function F</a:t>
            </a:r>
            <a:r>
              <a:rPr lang="en-US" sz="2000" baseline="-25000"/>
              <a:t>1</a:t>
            </a:r>
            <a:r>
              <a:rPr lang="en-US" sz="2000"/>
              <a:t>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60925" y="3505200"/>
          <a:ext cx="1920876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292"/>
                <a:gridCol w="640292"/>
                <a:gridCol w="640292"/>
              </a:tblGrid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6" name="Object 22"/>
          <p:cNvGraphicFramePr>
            <a:graphicFrameLocks noChangeAspect="1"/>
          </p:cNvGraphicFramePr>
          <p:nvPr/>
        </p:nvGraphicFramePr>
        <p:xfrm>
          <a:off x="5705475" y="3795713"/>
          <a:ext cx="195263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4" imgW="177480" imgH="266400" progId="Equation.3">
                  <p:embed/>
                </p:oleObj>
              </mc:Choice>
              <mc:Fallback>
                <p:oleObj name="Equation" r:id="rId4" imgW="177480" imgH="266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3795713"/>
                        <a:ext cx="195263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4"/>
          <p:cNvGraphicFramePr>
            <a:graphicFrameLocks noChangeAspect="1"/>
          </p:cNvGraphicFramePr>
          <p:nvPr/>
        </p:nvGraphicFramePr>
        <p:xfrm>
          <a:off x="5130800" y="4365625"/>
          <a:ext cx="20796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6" imgW="190440" imgH="279360" progId="Equation.3">
                  <p:embed/>
                </p:oleObj>
              </mc:Choice>
              <mc:Fallback>
                <p:oleObj name="Equation" r:id="rId6" imgW="190440" imgH="27936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4365625"/>
                        <a:ext cx="20796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5"/>
          <p:cNvGraphicFramePr>
            <a:graphicFrameLocks noChangeAspect="1"/>
          </p:cNvGraphicFramePr>
          <p:nvPr/>
        </p:nvGraphicFramePr>
        <p:xfrm>
          <a:off x="5130800" y="5014913"/>
          <a:ext cx="207963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8" imgW="190440" imgH="215640" progId="Equation.3">
                  <p:embed/>
                </p:oleObj>
              </mc:Choice>
              <mc:Fallback>
                <p:oleObj name="Equation" r:id="rId8" imgW="190440" imgH="215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5014913"/>
                        <a:ext cx="207963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18"/>
          <p:cNvGraphicFramePr>
            <a:graphicFrameLocks noChangeAspect="1"/>
          </p:cNvGraphicFramePr>
          <p:nvPr/>
        </p:nvGraphicFramePr>
        <p:xfrm>
          <a:off x="6378575" y="3865563"/>
          <a:ext cx="19526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10" imgW="177480" imgH="203040" progId="Equation.3">
                  <p:embed/>
                </p:oleObj>
              </mc:Choice>
              <mc:Fallback>
                <p:oleObj name="Equation" r:id="rId10" imgW="177480" imgH="20304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575" y="3865563"/>
                        <a:ext cx="195263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0" name="TextBox 5"/>
          <p:cNvSpPr txBox="1">
            <a:spLocks noChangeArrowheads="1"/>
          </p:cNvSpPr>
          <p:nvPr/>
        </p:nvSpPr>
        <p:spPr bwMode="auto">
          <a:xfrm>
            <a:off x="457200" y="325755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/>
              <a:t>Solution</a:t>
            </a:r>
            <a:r>
              <a:rPr lang="en-US" sz="2000"/>
              <a:t>:</a:t>
            </a:r>
            <a:endParaRPr lang="en-US"/>
          </a:p>
        </p:txBody>
      </p:sp>
      <p:grpSp>
        <p:nvGrpSpPr>
          <p:cNvPr id="6171" name="Group 30"/>
          <p:cNvGrpSpPr>
            <a:grpSpLocks/>
          </p:cNvGrpSpPr>
          <p:nvPr/>
        </p:nvGrpSpPr>
        <p:grpSpPr bwMode="auto">
          <a:xfrm>
            <a:off x="4433888" y="4221163"/>
            <a:ext cx="2286000" cy="1090612"/>
            <a:chOff x="2177704" y="3534728"/>
            <a:chExt cx="2287100" cy="1090612"/>
          </a:xfrm>
        </p:grpSpPr>
        <p:graphicFrame>
          <p:nvGraphicFramePr>
            <p:cNvPr id="6151" name="Object 7"/>
            <p:cNvGraphicFramePr>
              <a:graphicFrameLocks noChangeAspect="1"/>
            </p:cNvGraphicFramePr>
            <p:nvPr/>
          </p:nvGraphicFramePr>
          <p:xfrm>
            <a:off x="2177704" y="4266565"/>
            <a:ext cx="244525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0" name="Equation" r:id="rId12" imgW="190440" imgH="279360" progId="Equation.3">
                    <p:embed/>
                  </p:oleObj>
                </mc:Choice>
                <mc:Fallback>
                  <p:oleObj name="Equation" r:id="rId12" imgW="190440" imgH="27936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7704" y="4266565"/>
                          <a:ext cx="244525" cy="358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Line Callout 2 12"/>
            <p:cNvSpPr/>
            <p:nvPr/>
          </p:nvSpPr>
          <p:spPr>
            <a:xfrm>
              <a:off x="3321254" y="3534728"/>
              <a:ext cx="1143550" cy="533400"/>
            </a:xfrm>
            <a:prstGeom prst="borderCallout2">
              <a:avLst>
                <a:gd name="adj1" fmla="val 86874"/>
                <a:gd name="adj2" fmla="val -3728"/>
                <a:gd name="adj3" fmla="val 86875"/>
                <a:gd name="adj4" fmla="val -18458"/>
                <a:gd name="adj5" fmla="val 165592"/>
                <a:gd name="adj6" fmla="val -70804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aphicFrame>
        <p:nvGraphicFramePr>
          <p:cNvPr id="6150" name="Object 7"/>
          <p:cNvGraphicFramePr>
            <a:graphicFrameLocks noChangeAspect="1"/>
          </p:cNvGraphicFramePr>
          <p:nvPr/>
        </p:nvGraphicFramePr>
        <p:xfrm>
          <a:off x="4114800" y="6115050"/>
          <a:ext cx="8874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14" imgW="545760" imgH="317160" progId="Equation.3">
                  <p:embed/>
                </p:oleObj>
              </mc:Choice>
              <mc:Fallback>
                <p:oleObj name="Equation" r:id="rId14" imgW="545760" imgH="317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6115050"/>
                        <a:ext cx="88741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286000" y="3810000"/>
          <a:ext cx="1600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8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3151A-725C-473C-B42B-2F53FF904BF5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Truth Table to K-Map Mapping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789238"/>
          <a:ext cx="3840162" cy="3292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84"/>
                <a:gridCol w="457162"/>
                <a:gridCol w="457162"/>
                <a:gridCol w="457162"/>
                <a:gridCol w="822892"/>
              </a:tblGrid>
              <a:tr h="36583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800" b="0" baseline="-250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8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– 0</a:t>
                      </a:r>
                    </a:p>
                  </a:txBody>
                  <a:tcPr marL="91432" marR="91432" marT="45729" marB="457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– 1</a:t>
                      </a:r>
                    </a:p>
                  </a:txBody>
                  <a:tcPr marL="91432" marR="91432" marT="45729" marB="457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– 2</a:t>
                      </a:r>
                    </a:p>
                  </a:txBody>
                  <a:tcPr marL="91432" marR="91432" marT="45729" marB="457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– 3</a:t>
                      </a:r>
                    </a:p>
                  </a:txBody>
                  <a:tcPr marL="91432" marR="91432" marT="45729" marB="457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– 4</a:t>
                      </a:r>
                    </a:p>
                  </a:txBody>
                  <a:tcPr marL="91432" marR="91432" marT="45729" marB="457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– 5</a:t>
                      </a:r>
                    </a:p>
                  </a:txBody>
                  <a:tcPr marL="91432" marR="91432" marT="45729" marB="457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– 6</a:t>
                      </a:r>
                    </a:p>
                  </a:txBody>
                  <a:tcPr marL="91432" marR="91432" marT="45729" marB="457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– 7</a:t>
                      </a:r>
                    </a:p>
                  </a:txBody>
                  <a:tcPr marL="91432" marR="91432" marT="45729" marB="457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9" marB="4572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57800" y="2743200"/>
          <a:ext cx="1920876" cy="3170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292"/>
                <a:gridCol w="640292"/>
                <a:gridCol w="640292"/>
              </a:tblGrid>
              <a:tr h="60966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25" marB="4572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25" marB="4572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70" marR="91470" marT="45725" marB="4572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14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25" marB="4572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5735" marR="45735" marT="45725" marB="4572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5735" marR="45735" marT="45725" marB="4572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14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25" marB="4572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5735" marR="45735" marT="45725" marB="4572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5735" marR="45735" marT="45725" marB="4572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14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25" marB="4572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5735" marR="45735" marT="45725" marB="4572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5735" marR="45735" marT="45725" marB="4572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14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25" marB="4572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5735" marR="45735" marT="45725" marB="4572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5735" marR="45735" marT="45725" marB="4572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70" name="Object 22"/>
          <p:cNvGraphicFramePr>
            <a:graphicFrameLocks noChangeAspect="1"/>
          </p:cNvGraphicFramePr>
          <p:nvPr/>
        </p:nvGraphicFramePr>
        <p:xfrm>
          <a:off x="6122988" y="3003550"/>
          <a:ext cx="207962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7" name="Equation" r:id="rId4" imgW="190440" imgH="266400" progId="Equation.3">
                  <p:embed/>
                </p:oleObj>
              </mc:Choice>
              <mc:Fallback>
                <p:oleObj name="Equation" r:id="rId4" imgW="190440" imgH="266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988" y="3003550"/>
                        <a:ext cx="207962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24"/>
          <p:cNvGraphicFramePr>
            <a:graphicFrameLocks noChangeAspect="1"/>
          </p:cNvGraphicFramePr>
          <p:nvPr/>
        </p:nvGraphicFramePr>
        <p:xfrm>
          <a:off x="5334000" y="3565525"/>
          <a:ext cx="458788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8" name="Equation" r:id="rId6" imgW="342720" imgH="203040" progId="Equation.3">
                  <p:embed/>
                </p:oleObj>
              </mc:Choice>
              <mc:Fallback>
                <p:oleObj name="Equation" r:id="rId6" imgW="342720" imgH="2030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65525"/>
                        <a:ext cx="458788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18"/>
          <p:cNvGraphicFramePr>
            <a:graphicFrameLocks noChangeAspect="1"/>
          </p:cNvGraphicFramePr>
          <p:nvPr/>
        </p:nvGraphicFramePr>
        <p:xfrm>
          <a:off x="6753225" y="3073400"/>
          <a:ext cx="21113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9" name="Equation" r:id="rId8" imgW="190440" imgH="203040" progId="Equation.3">
                  <p:embed/>
                </p:oleObj>
              </mc:Choice>
              <mc:Fallback>
                <p:oleObj name="Equation" r:id="rId8" imgW="190440" imgH="20304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225" y="3073400"/>
                        <a:ext cx="211138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4267200" y="2890838"/>
            <a:ext cx="2133600" cy="1027112"/>
            <a:chOff x="4572000" y="2921000"/>
            <a:chExt cx="2133599" cy="1027752"/>
          </a:xfrm>
        </p:grpSpPr>
        <p:sp>
          <p:nvSpPr>
            <p:cNvPr id="17" name="Freeform 16"/>
            <p:cNvSpPr/>
            <p:nvPr/>
          </p:nvSpPr>
          <p:spPr>
            <a:xfrm>
              <a:off x="4572000" y="2921000"/>
              <a:ext cx="1909762" cy="629042"/>
            </a:xfrm>
            <a:custGeom>
              <a:avLst/>
              <a:gdLst>
                <a:gd name="connsiteX0" fmla="*/ 0 w 1528549"/>
                <a:gd name="connsiteY0" fmla="*/ 382137 h 382137"/>
                <a:gd name="connsiteX1" fmla="*/ 272955 w 1528549"/>
                <a:gd name="connsiteY1" fmla="*/ 204716 h 382137"/>
                <a:gd name="connsiteX2" fmla="*/ 668740 w 1528549"/>
                <a:gd name="connsiteY2" fmla="*/ 27295 h 382137"/>
                <a:gd name="connsiteX3" fmla="*/ 1064525 w 1528549"/>
                <a:gd name="connsiteY3" fmla="*/ 40943 h 382137"/>
                <a:gd name="connsiteX4" fmla="*/ 1528549 w 1528549"/>
                <a:gd name="connsiteY4" fmla="*/ 272955 h 382137"/>
                <a:gd name="connsiteX0" fmla="*/ 0 w 1528549"/>
                <a:gd name="connsiteY0" fmla="*/ 382137 h 382137"/>
                <a:gd name="connsiteX1" fmla="*/ 272955 w 1528549"/>
                <a:gd name="connsiteY1" fmla="*/ 204716 h 382137"/>
                <a:gd name="connsiteX2" fmla="*/ 668740 w 1528549"/>
                <a:gd name="connsiteY2" fmla="*/ 27295 h 382137"/>
                <a:gd name="connsiteX3" fmla="*/ 1064525 w 1528549"/>
                <a:gd name="connsiteY3" fmla="*/ 40943 h 382137"/>
                <a:gd name="connsiteX4" fmla="*/ 1528549 w 1528549"/>
                <a:gd name="connsiteY4" fmla="*/ 272955 h 382137"/>
                <a:gd name="connsiteX0" fmla="*/ 0 w 1909549"/>
                <a:gd name="connsiteY0" fmla="*/ 432937 h 628555"/>
                <a:gd name="connsiteX1" fmla="*/ 272955 w 1909549"/>
                <a:gd name="connsiteY1" fmla="*/ 255516 h 628555"/>
                <a:gd name="connsiteX2" fmla="*/ 668740 w 1909549"/>
                <a:gd name="connsiteY2" fmla="*/ 78095 h 628555"/>
                <a:gd name="connsiteX3" fmla="*/ 1064525 w 1909549"/>
                <a:gd name="connsiteY3" fmla="*/ 91743 h 628555"/>
                <a:gd name="connsiteX4" fmla="*/ 1909549 w 1909549"/>
                <a:gd name="connsiteY4" fmla="*/ 628555 h 628555"/>
                <a:gd name="connsiteX0" fmla="*/ 0 w 1909549"/>
                <a:gd name="connsiteY0" fmla="*/ 432937 h 628555"/>
                <a:gd name="connsiteX1" fmla="*/ 272955 w 1909549"/>
                <a:gd name="connsiteY1" fmla="*/ 255516 h 628555"/>
                <a:gd name="connsiteX2" fmla="*/ 668740 w 1909549"/>
                <a:gd name="connsiteY2" fmla="*/ 78095 h 628555"/>
                <a:gd name="connsiteX3" fmla="*/ 1369325 w 1909549"/>
                <a:gd name="connsiteY3" fmla="*/ 91743 h 628555"/>
                <a:gd name="connsiteX4" fmla="*/ 1909549 w 1909549"/>
                <a:gd name="connsiteY4" fmla="*/ 628555 h 628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9549" h="628555">
                  <a:moveTo>
                    <a:pt x="0" y="432937"/>
                  </a:moveTo>
                  <a:cubicBezTo>
                    <a:pt x="80749" y="373796"/>
                    <a:pt x="161498" y="314656"/>
                    <a:pt x="272955" y="255516"/>
                  </a:cubicBezTo>
                  <a:cubicBezTo>
                    <a:pt x="384412" y="196376"/>
                    <a:pt x="486012" y="105390"/>
                    <a:pt x="668740" y="78095"/>
                  </a:cubicBezTo>
                  <a:cubicBezTo>
                    <a:pt x="851468" y="50800"/>
                    <a:pt x="1162524" y="0"/>
                    <a:pt x="1369325" y="91743"/>
                  </a:cubicBezTo>
                  <a:cubicBezTo>
                    <a:pt x="1576126" y="183486"/>
                    <a:pt x="1749188" y="533020"/>
                    <a:pt x="1909549" y="628555"/>
                  </a:cubicBezTo>
                </a:path>
              </a:pathLst>
            </a:custGeom>
            <a:ln w="12700">
              <a:solidFill>
                <a:srgbClr val="FF170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90" name="TextBox 17"/>
            <p:cNvSpPr txBox="1">
              <a:spLocks noChangeArrowheads="1"/>
            </p:cNvSpPr>
            <p:nvPr/>
          </p:nvSpPr>
          <p:spPr bwMode="auto">
            <a:xfrm flipH="1">
              <a:off x="6370318" y="3487087"/>
              <a:ext cx="3352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</a:t>
              </a:r>
            </a:p>
          </p:txBody>
        </p:sp>
      </p:grpSp>
      <p:sp>
        <p:nvSpPr>
          <p:cNvPr id="7263" name="TextBox 82"/>
          <p:cNvSpPr txBox="1">
            <a:spLocks noChangeArrowheads="1"/>
          </p:cNvSpPr>
          <p:nvPr/>
        </p:nvSpPr>
        <p:spPr bwMode="auto">
          <a:xfrm>
            <a:off x="2819400" y="1447800"/>
            <a:ext cx="3678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Three Variable K-Map</a:t>
            </a:r>
          </a:p>
        </p:txBody>
      </p:sp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5334000" y="4144963"/>
          <a:ext cx="45878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0" name="Equation" r:id="rId10" imgW="342720" imgH="203040" progId="Equation.3">
                  <p:embed/>
                </p:oleObj>
              </mc:Choice>
              <mc:Fallback>
                <p:oleObj name="Equation" r:id="rId10" imgW="3427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44963"/>
                        <a:ext cx="458788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7"/>
          <p:cNvGraphicFramePr>
            <a:graphicFrameLocks noChangeAspect="1"/>
          </p:cNvGraphicFramePr>
          <p:nvPr/>
        </p:nvGraphicFramePr>
        <p:xfrm>
          <a:off x="5334000" y="4852988"/>
          <a:ext cx="458788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Equation" r:id="rId12" imgW="342720" imgH="164880" progId="Equation.3">
                  <p:embed/>
                </p:oleObj>
              </mc:Choice>
              <mc:Fallback>
                <p:oleObj name="Equation" r:id="rId12" imgW="342720" imgH="164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852988"/>
                        <a:ext cx="458788" cy="21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8"/>
          <p:cNvGraphicFramePr>
            <a:graphicFrameLocks noChangeAspect="1"/>
          </p:cNvGraphicFramePr>
          <p:nvPr/>
        </p:nvGraphicFramePr>
        <p:xfrm>
          <a:off x="5334000" y="5443538"/>
          <a:ext cx="45878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" name="Equation" r:id="rId14" imgW="342720" imgH="203040" progId="Equation.3">
                  <p:embed/>
                </p:oleObj>
              </mc:Choice>
              <mc:Fallback>
                <p:oleObj name="Equation" r:id="rId14" imgW="34272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43538"/>
                        <a:ext cx="458788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4267200" y="3457575"/>
            <a:ext cx="2805113" cy="609600"/>
            <a:chOff x="4572000" y="3487087"/>
            <a:chExt cx="2805752" cy="609516"/>
          </a:xfrm>
        </p:grpSpPr>
        <p:sp>
          <p:nvSpPr>
            <p:cNvPr id="7287" name="TextBox 25"/>
            <p:cNvSpPr txBox="1">
              <a:spLocks noChangeArrowheads="1"/>
            </p:cNvSpPr>
            <p:nvPr/>
          </p:nvSpPr>
          <p:spPr bwMode="auto">
            <a:xfrm>
              <a:off x="6996752" y="3487087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0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4572000" y="3739465"/>
              <a:ext cx="2524700" cy="357138"/>
            </a:xfrm>
            <a:custGeom>
              <a:avLst/>
              <a:gdLst>
                <a:gd name="connsiteX0" fmla="*/ 0 w 2524836"/>
                <a:gd name="connsiteY0" fmla="*/ 0 h 357116"/>
                <a:gd name="connsiteX1" fmla="*/ 1078173 w 2524836"/>
                <a:gd name="connsiteY1" fmla="*/ 286603 h 357116"/>
                <a:gd name="connsiteX2" fmla="*/ 1992573 w 2524836"/>
                <a:gd name="connsiteY2" fmla="*/ 354841 h 357116"/>
                <a:gd name="connsiteX3" fmla="*/ 2361063 w 2524836"/>
                <a:gd name="connsiteY3" fmla="*/ 300250 h 357116"/>
                <a:gd name="connsiteX4" fmla="*/ 2524836 w 2524836"/>
                <a:gd name="connsiteY4" fmla="*/ 150125 h 357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4836" h="357116">
                  <a:moveTo>
                    <a:pt x="0" y="0"/>
                  </a:moveTo>
                  <a:cubicBezTo>
                    <a:pt x="373039" y="113731"/>
                    <a:pt x="746078" y="227463"/>
                    <a:pt x="1078173" y="286603"/>
                  </a:cubicBezTo>
                  <a:cubicBezTo>
                    <a:pt x="1410268" y="345743"/>
                    <a:pt x="1778758" y="352567"/>
                    <a:pt x="1992573" y="354841"/>
                  </a:cubicBezTo>
                  <a:cubicBezTo>
                    <a:pt x="2206388" y="357116"/>
                    <a:pt x="2272353" y="334369"/>
                    <a:pt x="2361063" y="300250"/>
                  </a:cubicBezTo>
                  <a:cubicBezTo>
                    <a:pt x="2449773" y="266131"/>
                    <a:pt x="2487304" y="208128"/>
                    <a:pt x="2524836" y="150125"/>
                  </a:cubicBezTo>
                </a:path>
              </a:pathLst>
            </a:custGeom>
            <a:ln w="127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4252913" y="4071938"/>
            <a:ext cx="2147887" cy="461962"/>
            <a:chOff x="4558352" y="4102375"/>
            <a:chExt cx="2147248" cy="461665"/>
          </a:xfrm>
        </p:grpSpPr>
        <p:sp>
          <p:nvSpPr>
            <p:cNvPr id="7285" name="TextBox 30"/>
            <p:cNvSpPr txBox="1">
              <a:spLocks noChangeArrowheads="1"/>
            </p:cNvSpPr>
            <p:nvPr/>
          </p:nvSpPr>
          <p:spPr bwMode="auto">
            <a:xfrm>
              <a:off x="6324600" y="4102375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0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4558352" y="4121413"/>
              <a:ext cx="1801276" cy="399793"/>
            </a:xfrm>
            <a:custGeom>
              <a:avLst/>
              <a:gdLst>
                <a:gd name="connsiteX0" fmla="*/ 0 w 1801505"/>
                <a:gd name="connsiteY0" fmla="*/ 0 h 400334"/>
                <a:gd name="connsiteX1" fmla="*/ 259308 w 1801505"/>
                <a:gd name="connsiteY1" fmla="*/ 136477 h 400334"/>
                <a:gd name="connsiteX2" fmla="*/ 914400 w 1801505"/>
                <a:gd name="connsiteY2" fmla="*/ 341194 h 400334"/>
                <a:gd name="connsiteX3" fmla="*/ 1542197 w 1801505"/>
                <a:gd name="connsiteY3" fmla="*/ 395785 h 400334"/>
                <a:gd name="connsiteX4" fmla="*/ 1801505 w 1801505"/>
                <a:gd name="connsiteY4" fmla="*/ 313898 h 400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1505" h="400334">
                  <a:moveTo>
                    <a:pt x="0" y="0"/>
                  </a:moveTo>
                  <a:cubicBezTo>
                    <a:pt x="53454" y="39805"/>
                    <a:pt x="106908" y="79611"/>
                    <a:pt x="259308" y="136477"/>
                  </a:cubicBezTo>
                  <a:cubicBezTo>
                    <a:pt x="411708" y="193343"/>
                    <a:pt x="700585" y="297976"/>
                    <a:pt x="914400" y="341194"/>
                  </a:cubicBezTo>
                  <a:cubicBezTo>
                    <a:pt x="1128215" y="384412"/>
                    <a:pt x="1394346" y="400334"/>
                    <a:pt x="1542197" y="395785"/>
                  </a:cubicBezTo>
                  <a:cubicBezTo>
                    <a:pt x="1690048" y="391236"/>
                    <a:pt x="1745776" y="352567"/>
                    <a:pt x="1801505" y="313898"/>
                  </a:cubicBezTo>
                </a:path>
              </a:pathLst>
            </a:custGeom>
            <a:ln w="127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4252913" y="4070350"/>
            <a:ext cx="2819400" cy="676275"/>
            <a:chOff x="4558352" y="4101152"/>
            <a:chExt cx="2819400" cy="675564"/>
          </a:xfrm>
        </p:grpSpPr>
        <p:sp>
          <p:nvSpPr>
            <p:cNvPr id="7283" name="TextBox 37"/>
            <p:cNvSpPr txBox="1">
              <a:spLocks noChangeArrowheads="1"/>
            </p:cNvSpPr>
            <p:nvPr/>
          </p:nvSpPr>
          <p:spPr bwMode="auto">
            <a:xfrm>
              <a:off x="6996752" y="4101152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0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4558352" y="4448449"/>
              <a:ext cx="2511425" cy="328267"/>
            </a:xfrm>
            <a:custGeom>
              <a:avLst/>
              <a:gdLst>
                <a:gd name="connsiteX0" fmla="*/ 0 w 2511188"/>
                <a:gd name="connsiteY0" fmla="*/ 0 h 327546"/>
                <a:gd name="connsiteX1" fmla="*/ 545911 w 2511188"/>
                <a:gd name="connsiteY1" fmla="*/ 122830 h 327546"/>
                <a:gd name="connsiteX2" fmla="*/ 1637732 w 2511188"/>
                <a:gd name="connsiteY2" fmla="*/ 300251 h 327546"/>
                <a:gd name="connsiteX3" fmla="*/ 2169994 w 2511188"/>
                <a:gd name="connsiteY3" fmla="*/ 286603 h 327546"/>
                <a:gd name="connsiteX4" fmla="*/ 2511188 w 2511188"/>
                <a:gd name="connsiteY4" fmla="*/ 68239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1188" h="327546">
                  <a:moveTo>
                    <a:pt x="0" y="0"/>
                  </a:moveTo>
                  <a:cubicBezTo>
                    <a:pt x="136478" y="36394"/>
                    <a:pt x="272956" y="72788"/>
                    <a:pt x="545911" y="122830"/>
                  </a:cubicBezTo>
                  <a:cubicBezTo>
                    <a:pt x="818866" y="172872"/>
                    <a:pt x="1367052" y="272956"/>
                    <a:pt x="1637732" y="300251"/>
                  </a:cubicBezTo>
                  <a:cubicBezTo>
                    <a:pt x="1908412" y="327546"/>
                    <a:pt x="2024418" y="325272"/>
                    <a:pt x="2169994" y="286603"/>
                  </a:cubicBezTo>
                  <a:cubicBezTo>
                    <a:pt x="2315570" y="247934"/>
                    <a:pt x="2413379" y="158086"/>
                    <a:pt x="2511188" y="68239"/>
                  </a:cubicBezTo>
                </a:path>
              </a:pathLst>
            </a:custGeom>
            <a:ln w="127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4225925" y="4829175"/>
            <a:ext cx="2174875" cy="1403350"/>
            <a:chOff x="4531057" y="4858603"/>
            <a:chExt cx="2174543" cy="1403444"/>
          </a:xfrm>
        </p:grpSpPr>
        <p:sp>
          <p:nvSpPr>
            <p:cNvPr id="7281" name="TextBox 35"/>
            <p:cNvSpPr txBox="1">
              <a:spLocks noChangeArrowheads="1"/>
            </p:cNvSpPr>
            <p:nvPr/>
          </p:nvSpPr>
          <p:spPr bwMode="auto">
            <a:xfrm>
              <a:off x="6324600" y="5389815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0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4531057" y="4858603"/>
              <a:ext cx="1923756" cy="1403444"/>
            </a:xfrm>
            <a:custGeom>
              <a:avLst/>
              <a:gdLst>
                <a:gd name="connsiteX0" fmla="*/ 0 w 1924334"/>
                <a:gd name="connsiteY0" fmla="*/ 0 h 1403444"/>
                <a:gd name="connsiteX1" fmla="*/ 996286 w 1924334"/>
                <a:gd name="connsiteY1" fmla="*/ 1187355 h 1403444"/>
                <a:gd name="connsiteX2" fmla="*/ 1665027 w 1924334"/>
                <a:gd name="connsiteY2" fmla="*/ 1296537 h 1403444"/>
                <a:gd name="connsiteX3" fmla="*/ 1924334 w 1924334"/>
                <a:gd name="connsiteY3" fmla="*/ 968991 h 1403444"/>
                <a:gd name="connsiteX4" fmla="*/ 1924334 w 1924334"/>
                <a:gd name="connsiteY4" fmla="*/ 968991 h 1403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1403444">
                  <a:moveTo>
                    <a:pt x="0" y="0"/>
                  </a:moveTo>
                  <a:cubicBezTo>
                    <a:pt x="359391" y="485633"/>
                    <a:pt x="718782" y="971266"/>
                    <a:pt x="996286" y="1187355"/>
                  </a:cubicBezTo>
                  <a:cubicBezTo>
                    <a:pt x="1273790" y="1403444"/>
                    <a:pt x="1510352" y="1332931"/>
                    <a:pt x="1665027" y="1296537"/>
                  </a:cubicBezTo>
                  <a:cubicBezTo>
                    <a:pt x="1819702" y="1260143"/>
                    <a:pt x="1924334" y="968991"/>
                    <a:pt x="1924334" y="968991"/>
                  </a:cubicBezTo>
                  <a:lnTo>
                    <a:pt x="1924334" y="968991"/>
                  </a:lnTo>
                </a:path>
              </a:pathLst>
            </a:custGeom>
            <a:ln w="127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4252913" y="5237163"/>
            <a:ext cx="2819400" cy="1327150"/>
            <a:chOff x="4558352" y="5268036"/>
            <a:chExt cx="2819400" cy="1326107"/>
          </a:xfrm>
        </p:grpSpPr>
        <p:sp>
          <p:nvSpPr>
            <p:cNvPr id="7279" name="TextBox 36"/>
            <p:cNvSpPr txBox="1">
              <a:spLocks noChangeArrowheads="1"/>
            </p:cNvSpPr>
            <p:nvPr/>
          </p:nvSpPr>
          <p:spPr bwMode="auto">
            <a:xfrm>
              <a:off x="6996752" y="5389815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4558352" y="5268036"/>
              <a:ext cx="2552700" cy="1326107"/>
            </a:xfrm>
            <a:custGeom>
              <a:avLst/>
              <a:gdLst>
                <a:gd name="connsiteX0" fmla="*/ 0 w 2552132"/>
                <a:gd name="connsiteY0" fmla="*/ 0 h 1326107"/>
                <a:gd name="connsiteX1" fmla="*/ 436729 w 2552132"/>
                <a:gd name="connsiteY1" fmla="*/ 600501 h 1326107"/>
                <a:gd name="connsiteX2" fmla="*/ 1310185 w 2552132"/>
                <a:gd name="connsiteY2" fmla="*/ 1241946 h 1326107"/>
                <a:gd name="connsiteX3" fmla="*/ 2210938 w 2552132"/>
                <a:gd name="connsiteY3" fmla="*/ 1105468 h 1326107"/>
                <a:gd name="connsiteX4" fmla="*/ 2552132 w 2552132"/>
                <a:gd name="connsiteY4" fmla="*/ 614149 h 132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2132" h="1326107">
                  <a:moveTo>
                    <a:pt x="0" y="0"/>
                  </a:moveTo>
                  <a:cubicBezTo>
                    <a:pt x="109182" y="196755"/>
                    <a:pt x="218365" y="393510"/>
                    <a:pt x="436729" y="600501"/>
                  </a:cubicBezTo>
                  <a:cubicBezTo>
                    <a:pt x="655093" y="807492"/>
                    <a:pt x="1014484" y="1157785"/>
                    <a:pt x="1310185" y="1241946"/>
                  </a:cubicBezTo>
                  <a:cubicBezTo>
                    <a:pt x="1605886" y="1326107"/>
                    <a:pt x="2003947" y="1210101"/>
                    <a:pt x="2210938" y="1105468"/>
                  </a:cubicBezTo>
                  <a:cubicBezTo>
                    <a:pt x="2417929" y="1000835"/>
                    <a:pt x="2485030" y="807492"/>
                    <a:pt x="2552132" y="614149"/>
                  </a:cubicBezTo>
                </a:path>
              </a:pathLst>
            </a:custGeom>
            <a:ln w="127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4240213" y="4745038"/>
            <a:ext cx="2160587" cy="833437"/>
            <a:chOff x="4544704" y="4774527"/>
            <a:chExt cx="2160896" cy="834703"/>
          </a:xfrm>
        </p:grpSpPr>
        <p:sp>
          <p:nvSpPr>
            <p:cNvPr id="7277" name="TextBox 32"/>
            <p:cNvSpPr txBox="1">
              <a:spLocks noChangeArrowheads="1"/>
            </p:cNvSpPr>
            <p:nvPr/>
          </p:nvSpPr>
          <p:spPr bwMode="auto">
            <a:xfrm>
              <a:off x="6324600" y="4774527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4544704" y="5159286"/>
              <a:ext cx="1802070" cy="449944"/>
            </a:xfrm>
            <a:custGeom>
              <a:avLst/>
              <a:gdLst>
                <a:gd name="connsiteX0" fmla="*/ 0 w 1801505"/>
                <a:gd name="connsiteY0" fmla="*/ 450376 h 450376"/>
                <a:gd name="connsiteX1" fmla="*/ 1009935 w 1801505"/>
                <a:gd name="connsiteY1" fmla="*/ 341194 h 450376"/>
                <a:gd name="connsiteX2" fmla="*/ 1801505 w 1801505"/>
                <a:gd name="connsiteY2" fmla="*/ 0 h 45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1505" h="450376">
                  <a:moveTo>
                    <a:pt x="0" y="450376"/>
                  </a:moveTo>
                  <a:cubicBezTo>
                    <a:pt x="354842" y="433316"/>
                    <a:pt x="709684" y="416257"/>
                    <a:pt x="1009935" y="341194"/>
                  </a:cubicBezTo>
                  <a:cubicBezTo>
                    <a:pt x="1310186" y="266131"/>
                    <a:pt x="1555845" y="133065"/>
                    <a:pt x="1801505" y="0"/>
                  </a:cubicBezTo>
                </a:path>
              </a:pathLst>
            </a:custGeom>
            <a:ln w="127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4225925" y="4745038"/>
            <a:ext cx="2846388" cy="1247775"/>
            <a:chOff x="4531057" y="4774527"/>
            <a:chExt cx="2846695" cy="1248685"/>
          </a:xfrm>
        </p:grpSpPr>
        <p:sp>
          <p:nvSpPr>
            <p:cNvPr id="7275" name="TextBox 33"/>
            <p:cNvSpPr txBox="1">
              <a:spLocks noChangeArrowheads="1"/>
            </p:cNvSpPr>
            <p:nvPr/>
          </p:nvSpPr>
          <p:spPr bwMode="auto">
            <a:xfrm>
              <a:off x="6996752" y="4774527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0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4531057" y="5185989"/>
              <a:ext cx="2470416" cy="837223"/>
            </a:xfrm>
            <a:custGeom>
              <a:avLst/>
              <a:gdLst>
                <a:gd name="connsiteX0" fmla="*/ 0 w 2470244"/>
                <a:gd name="connsiteY0" fmla="*/ 777923 h 837063"/>
                <a:gd name="connsiteX1" fmla="*/ 777922 w 2470244"/>
                <a:gd name="connsiteY1" fmla="*/ 805218 h 837063"/>
                <a:gd name="connsiteX2" fmla="*/ 1542197 w 2470244"/>
                <a:gd name="connsiteY2" fmla="*/ 586854 h 837063"/>
                <a:gd name="connsiteX3" fmla="*/ 2470244 w 2470244"/>
                <a:gd name="connsiteY3" fmla="*/ 0 h 83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0244" h="837063">
                  <a:moveTo>
                    <a:pt x="0" y="777923"/>
                  </a:moveTo>
                  <a:cubicBezTo>
                    <a:pt x="260444" y="807493"/>
                    <a:pt x="520889" y="837063"/>
                    <a:pt x="777922" y="805218"/>
                  </a:cubicBezTo>
                  <a:cubicBezTo>
                    <a:pt x="1034955" y="773373"/>
                    <a:pt x="1260143" y="721057"/>
                    <a:pt x="1542197" y="586854"/>
                  </a:cubicBezTo>
                  <a:cubicBezTo>
                    <a:pt x="1824251" y="452651"/>
                    <a:pt x="2147247" y="226325"/>
                    <a:pt x="2470244" y="0"/>
                  </a:cubicBezTo>
                </a:path>
              </a:pathLst>
            </a:custGeom>
            <a:ln w="127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271" name="Group 47"/>
          <p:cNvGrpSpPr>
            <a:grpSpLocks/>
          </p:cNvGrpSpPr>
          <p:nvPr/>
        </p:nvGrpSpPr>
        <p:grpSpPr bwMode="auto">
          <a:xfrm>
            <a:off x="7315200" y="3703638"/>
            <a:ext cx="1676400" cy="1981200"/>
            <a:chOff x="7635240" y="3703637"/>
            <a:chExt cx="1676400" cy="1981994"/>
          </a:xfrm>
        </p:grpSpPr>
        <p:cxnSp>
          <p:nvCxnSpPr>
            <p:cNvPr id="49" name="Straight Arrow Connector 48"/>
            <p:cNvCxnSpPr/>
            <p:nvPr/>
          </p:nvCxnSpPr>
          <p:spPr>
            <a:xfrm rot="5400000">
              <a:off x="6719650" y="4693840"/>
              <a:ext cx="1981994" cy="158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4" name="TextBox 49"/>
            <p:cNvSpPr txBox="1">
              <a:spLocks noChangeArrowheads="1"/>
            </p:cNvSpPr>
            <p:nvPr/>
          </p:nvSpPr>
          <p:spPr bwMode="auto">
            <a:xfrm flipH="1">
              <a:off x="7635240" y="4160837"/>
              <a:ext cx="1676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/>
                <a:t>Only one</a:t>
              </a:r>
            </a:p>
            <a:p>
              <a:pPr algn="ctr" eaLnBrk="1" hangingPunct="1"/>
              <a:r>
                <a:rPr lang="en-US" sz="1200" b="1"/>
                <a:t>variable changes</a:t>
              </a:r>
            </a:p>
            <a:p>
              <a:pPr algn="ctr" eaLnBrk="1" hangingPunct="1"/>
              <a:r>
                <a:rPr lang="en-US" sz="1200" b="1"/>
                <a:t> for every row </a:t>
              </a:r>
            </a:p>
            <a:p>
              <a:pPr algn="ctr" eaLnBrk="1" hangingPunct="1"/>
              <a:r>
                <a:rPr lang="en-US" sz="1200" b="1"/>
                <a:t>change</a:t>
              </a:r>
            </a:p>
          </p:txBody>
        </p:sp>
      </p:grp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0C393-F7A6-4A3A-8EE2-5AA348CC7E7C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Three Variable K-Map Groupings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492500" y="2727325"/>
          <a:ext cx="1663701" cy="292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31"/>
                <a:gridCol w="639885"/>
                <a:gridCol w="639885"/>
              </a:tblGrid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4102100" y="2727325"/>
          <a:ext cx="1952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" name="Equation" r:id="rId4" imgW="177480" imgH="279360" progId="Equation.3">
                  <p:embed/>
                </p:oleObj>
              </mc:Choice>
              <mc:Fallback>
                <p:oleObj name="Equation" r:id="rId4" imgW="177480" imgH="2793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27325"/>
                        <a:ext cx="1952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4711700" y="2803525"/>
          <a:ext cx="195263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" name="Equation" r:id="rId6" imgW="177480" imgH="215640" progId="Equation.3">
                  <p:embed/>
                </p:oleObj>
              </mc:Choice>
              <mc:Fallback>
                <p:oleObj name="Equation" r:id="rId6" imgW="1774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2803525"/>
                        <a:ext cx="195263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3416300" y="3260725"/>
          <a:ext cx="3889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" name="Equation" r:id="rId8" imgW="355320" imgH="241200" progId="Equation.3">
                  <p:embed/>
                </p:oleObj>
              </mc:Choice>
              <mc:Fallback>
                <p:oleObj name="Equation" r:id="rId8" imgW="3553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3260725"/>
                        <a:ext cx="3889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4"/>
          <p:cNvGraphicFramePr>
            <a:graphicFrameLocks noChangeAspect="1"/>
          </p:cNvGraphicFramePr>
          <p:nvPr/>
        </p:nvGraphicFramePr>
        <p:xfrm>
          <a:off x="3416300" y="3857625"/>
          <a:ext cx="3889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" name="Equation" r:id="rId10" imgW="355320" imgH="266400" progId="Equation.3">
                  <p:embed/>
                </p:oleObj>
              </mc:Choice>
              <mc:Fallback>
                <p:oleObj name="Equation" r:id="rId10" imgW="355320" imgH="266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3857625"/>
                        <a:ext cx="3889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5"/>
          <p:cNvGraphicFramePr>
            <a:graphicFrameLocks noChangeAspect="1"/>
          </p:cNvGraphicFramePr>
          <p:nvPr/>
        </p:nvGraphicFramePr>
        <p:xfrm>
          <a:off x="3416300" y="4576763"/>
          <a:ext cx="38893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" name="Equation" r:id="rId12" imgW="355320" imgH="203040" progId="Equation.3">
                  <p:embed/>
                </p:oleObj>
              </mc:Choice>
              <mc:Fallback>
                <p:oleObj name="Equation" r:id="rId12" imgW="35532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4576763"/>
                        <a:ext cx="388938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16"/>
          <p:cNvGraphicFramePr>
            <a:graphicFrameLocks noChangeAspect="1"/>
          </p:cNvGraphicFramePr>
          <p:nvPr/>
        </p:nvGraphicFramePr>
        <p:xfrm>
          <a:off x="3416300" y="5153025"/>
          <a:ext cx="3889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" name="Equation" r:id="rId14" imgW="355320" imgH="266400" progId="Equation.3">
                  <p:embed/>
                </p:oleObj>
              </mc:Choice>
              <mc:Fallback>
                <p:oleObj name="Equation" r:id="rId14" imgW="355320" imgH="266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5153025"/>
                        <a:ext cx="3889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646363" y="3155950"/>
            <a:ext cx="2452687" cy="1166813"/>
            <a:chOff x="2680667" y="3124200"/>
            <a:chExt cx="2452029" cy="1167031"/>
          </a:xfrm>
        </p:grpSpPr>
        <p:graphicFrame>
          <p:nvGraphicFramePr>
            <p:cNvPr id="8211" name="Object 7"/>
            <p:cNvGraphicFramePr>
              <a:graphicFrameLocks noChangeAspect="1"/>
            </p:cNvGraphicFramePr>
            <p:nvPr/>
          </p:nvGraphicFramePr>
          <p:xfrm>
            <a:off x="2680667" y="3948331"/>
            <a:ext cx="455612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4" name="Equation" r:id="rId16" imgW="355320" imgH="266400" progId="Equation.3">
                    <p:embed/>
                  </p:oleObj>
                </mc:Choice>
                <mc:Fallback>
                  <p:oleObj name="Equation" r:id="rId16" imgW="355320" imgH="2664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0667" y="3948331"/>
                          <a:ext cx="455612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Callout 2 32"/>
            <p:cNvSpPr/>
            <p:nvPr/>
          </p:nvSpPr>
          <p:spPr>
            <a:xfrm>
              <a:off x="3990003" y="3124200"/>
              <a:ext cx="1142693" cy="533500"/>
            </a:xfrm>
            <a:prstGeom prst="borderCallout2">
              <a:avLst>
                <a:gd name="adj1" fmla="val 86874"/>
                <a:gd name="adj2" fmla="val -3728"/>
                <a:gd name="adj3" fmla="val 86875"/>
                <a:gd name="adj4" fmla="val -18458"/>
                <a:gd name="adj5" fmla="val 165592"/>
                <a:gd name="adj6" fmla="val -70804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88" name="TextBox 33"/>
            <p:cNvSpPr txBox="1">
              <a:spLocks noChangeArrowheads="1"/>
            </p:cNvSpPr>
            <p:nvPr/>
          </p:nvSpPr>
          <p:spPr bwMode="auto">
            <a:xfrm>
              <a:off x="4087504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8289" name="TextBox 34"/>
            <p:cNvSpPr txBox="1">
              <a:spLocks noChangeArrowheads="1"/>
            </p:cNvSpPr>
            <p:nvPr/>
          </p:nvSpPr>
          <p:spPr bwMode="auto">
            <a:xfrm>
              <a:off x="4716294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651125" y="3778250"/>
            <a:ext cx="2452688" cy="1166813"/>
            <a:chOff x="2680667" y="3124200"/>
            <a:chExt cx="2452029" cy="1167031"/>
          </a:xfrm>
        </p:grpSpPr>
        <p:graphicFrame>
          <p:nvGraphicFramePr>
            <p:cNvPr id="8210" name="Object 23"/>
            <p:cNvGraphicFramePr>
              <a:graphicFrameLocks noChangeAspect="1"/>
            </p:cNvGraphicFramePr>
            <p:nvPr/>
          </p:nvGraphicFramePr>
          <p:xfrm>
            <a:off x="2680667" y="3948331"/>
            <a:ext cx="455612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5" name="Equation" r:id="rId18" imgW="355320" imgH="266400" progId="Equation.3">
                    <p:embed/>
                  </p:oleObj>
                </mc:Choice>
                <mc:Fallback>
                  <p:oleObj name="Equation" r:id="rId18" imgW="355320" imgH="2664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0667" y="3948331"/>
                          <a:ext cx="455612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Line Callout 2 37"/>
            <p:cNvSpPr/>
            <p:nvPr/>
          </p:nvSpPr>
          <p:spPr>
            <a:xfrm>
              <a:off x="3990003" y="3124200"/>
              <a:ext cx="1142693" cy="533500"/>
            </a:xfrm>
            <a:prstGeom prst="borderCallout2">
              <a:avLst>
                <a:gd name="adj1" fmla="val 86874"/>
                <a:gd name="adj2" fmla="val -3728"/>
                <a:gd name="adj3" fmla="val 86875"/>
                <a:gd name="adj4" fmla="val -18458"/>
                <a:gd name="adj5" fmla="val 165592"/>
                <a:gd name="adj6" fmla="val -70804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85" name="TextBox 38"/>
            <p:cNvSpPr txBox="1">
              <a:spLocks noChangeArrowheads="1"/>
            </p:cNvSpPr>
            <p:nvPr/>
          </p:nvSpPr>
          <p:spPr bwMode="auto">
            <a:xfrm>
              <a:off x="4087504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8286" name="TextBox 39"/>
            <p:cNvSpPr txBox="1">
              <a:spLocks noChangeArrowheads="1"/>
            </p:cNvSpPr>
            <p:nvPr/>
          </p:nvSpPr>
          <p:spPr bwMode="auto">
            <a:xfrm>
              <a:off x="4716294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635250" y="4435475"/>
            <a:ext cx="2452688" cy="1125538"/>
            <a:chOff x="2680449" y="3124200"/>
            <a:chExt cx="2452247" cy="1125647"/>
          </a:xfrm>
        </p:grpSpPr>
        <p:graphicFrame>
          <p:nvGraphicFramePr>
            <p:cNvPr id="8209" name="Object 24"/>
            <p:cNvGraphicFramePr>
              <a:graphicFrameLocks noChangeAspect="1"/>
            </p:cNvGraphicFramePr>
            <p:nvPr/>
          </p:nvGraphicFramePr>
          <p:xfrm>
            <a:off x="2680449" y="3987909"/>
            <a:ext cx="455613" cy="261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6" name="Equation" r:id="rId20" imgW="355320" imgH="203040" progId="Equation.3">
                    <p:embed/>
                  </p:oleObj>
                </mc:Choice>
                <mc:Fallback>
                  <p:oleObj name="Equation" r:id="rId20" imgW="355320" imgH="20304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0449" y="3987909"/>
                          <a:ext cx="455613" cy="261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Line Callout 2 44"/>
            <p:cNvSpPr/>
            <p:nvPr/>
          </p:nvSpPr>
          <p:spPr>
            <a:xfrm>
              <a:off x="3989902" y="3124200"/>
              <a:ext cx="1142794" cy="533452"/>
            </a:xfrm>
            <a:prstGeom prst="borderCallout2">
              <a:avLst>
                <a:gd name="adj1" fmla="val 86874"/>
                <a:gd name="adj2" fmla="val -3728"/>
                <a:gd name="adj3" fmla="val 86875"/>
                <a:gd name="adj4" fmla="val -18458"/>
                <a:gd name="adj5" fmla="val 165592"/>
                <a:gd name="adj6" fmla="val -70804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82" name="TextBox 45"/>
            <p:cNvSpPr txBox="1">
              <a:spLocks noChangeArrowheads="1"/>
            </p:cNvSpPr>
            <p:nvPr/>
          </p:nvSpPr>
          <p:spPr bwMode="auto">
            <a:xfrm>
              <a:off x="4087504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8283" name="TextBox 46"/>
            <p:cNvSpPr txBox="1">
              <a:spLocks noChangeArrowheads="1"/>
            </p:cNvSpPr>
            <p:nvPr/>
          </p:nvSpPr>
          <p:spPr bwMode="auto">
            <a:xfrm>
              <a:off x="4716294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2638425" y="5073650"/>
            <a:ext cx="2451100" cy="1166813"/>
            <a:chOff x="2680667" y="3124200"/>
            <a:chExt cx="2452029" cy="1167031"/>
          </a:xfrm>
        </p:grpSpPr>
        <p:graphicFrame>
          <p:nvGraphicFramePr>
            <p:cNvPr id="8208" name="Object 25"/>
            <p:cNvGraphicFramePr>
              <a:graphicFrameLocks noChangeAspect="1"/>
            </p:cNvGraphicFramePr>
            <p:nvPr/>
          </p:nvGraphicFramePr>
          <p:xfrm>
            <a:off x="2680667" y="3948331"/>
            <a:ext cx="455612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7" name="Equation" r:id="rId22" imgW="355320" imgH="266400" progId="Equation.3">
                    <p:embed/>
                  </p:oleObj>
                </mc:Choice>
                <mc:Fallback>
                  <p:oleObj name="Equation" r:id="rId22" imgW="355320" imgH="2664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0667" y="3948331"/>
                          <a:ext cx="455612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" name="Line Callout 2 49"/>
            <p:cNvSpPr/>
            <p:nvPr/>
          </p:nvSpPr>
          <p:spPr>
            <a:xfrm>
              <a:off x="3989263" y="3124200"/>
              <a:ext cx="1143433" cy="533500"/>
            </a:xfrm>
            <a:prstGeom prst="borderCallout2">
              <a:avLst>
                <a:gd name="adj1" fmla="val 86874"/>
                <a:gd name="adj2" fmla="val -3728"/>
                <a:gd name="adj3" fmla="val 86875"/>
                <a:gd name="adj4" fmla="val -18458"/>
                <a:gd name="adj5" fmla="val 165592"/>
                <a:gd name="adj6" fmla="val -70804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79" name="TextBox 50"/>
            <p:cNvSpPr txBox="1">
              <a:spLocks noChangeArrowheads="1"/>
            </p:cNvSpPr>
            <p:nvPr/>
          </p:nvSpPr>
          <p:spPr bwMode="auto">
            <a:xfrm>
              <a:off x="4087504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8280" name="TextBox 51"/>
            <p:cNvSpPr txBox="1">
              <a:spLocks noChangeArrowheads="1"/>
            </p:cNvSpPr>
            <p:nvPr/>
          </p:nvSpPr>
          <p:spPr bwMode="auto">
            <a:xfrm>
              <a:off x="4716294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6" name="Group 100"/>
          <p:cNvGrpSpPr>
            <a:grpSpLocks/>
          </p:cNvGrpSpPr>
          <p:nvPr/>
        </p:nvGrpSpPr>
        <p:grpSpPr bwMode="auto">
          <a:xfrm>
            <a:off x="3930650" y="2057400"/>
            <a:ext cx="1143000" cy="2257425"/>
            <a:chOff x="6324600" y="4191000"/>
            <a:chExt cx="1143000" cy="2257098"/>
          </a:xfrm>
        </p:grpSpPr>
        <p:sp>
          <p:nvSpPr>
            <p:cNvPr id="59" name="Line Callout 2 58"/>
            <p:cNvSpPr/>
            <p:nvPr/>
          </p:nvSpPr>
          <p:spPr>
            <a:xfrm flipH="1" flipV="1">
              <a:off x="6324600" y="5305264"/>
              <a:ext cx="533400" cy="1142834"/>
            </a:xfrm>
            <a:prstGeom prst="borderCallout2">
              <a:avLst>
                <a:gd name="adj1" fmla="val 100009"/>
                <a:gd name="adj2" fmla="val 78149"/>
                <a:gd name="adj3" fmla="val 156540"/>
                <a:gd name="adj4" fmla="val 75815"/>
                <a:gd name="adj5" fmla="val 175400"/>
                <a:gd name="adj6" fmla="val -9850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76" name="TextBox 59"/>
            <p:cNvSpPr txBox="1">
              <a:spLocks noChangeArrowheads="1"/>
            </p:cNvSpPr>
            <p:nvPr/>
          </p:nvSpPr>
          <p:spPr bwMode="auto">
            <a:xfrm>
              <a:off x="6428096" y="5392097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graphicFrame>
          <p:nvGraphicFramePr>
            <p:cNvPr id="8207" name="Object 27"/>
            <p:cNvGraphicFramePr>
              <a:graphicFrameLocks noChangeAspect="1"/>
            </p:cNvGraphicFramePr>
            <p:nvPr/>
          </p:nvGraphicFramePr>
          <p:xfrm>
            <a:off x="6980238" y="4191000"/>
            <a:ext cx="487362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8" name="Equation" r:id="rId24" imgW="380880" imgH="279360" progId="Equation.3">
                    <p:embed/>
                  </p:oleObj>
                </mc:Choice>
                <mc:Fallback>
                  <p:oleObj name="Equation" r:id="rId24" imgW="380880" imgH="27936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0238" y="4191000"/>
                          <a:ext cx="487362" cy="35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77" name="TextBox 61"/>
            <p:cNvSpPr txBox="1">
              <a:spLocks noChangeArrowheads="1"/>
            </p:cNvSpPr>
            <p:nvPr/>
          </p:nvSpPr>
          <p:spPr bwMode="auto">
            <a:xfrm>
              <a:off x="6436202" y="601336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3930650" y="4419600"/>
            <a:ext cx="1096963" cy="1881188"/>
            <a:chOff x="5410200" y="4267200"/>
            <a:chExt cx="1096962" cy="1881187"/>
          </a:xfrm>
        </p:grpSpPr>
        <p:sp>
          <p:nvSpPr>
            <p:cNvPr id="70" name="Line Callout 2 69"/>
            <p:cNvSpPr/>
            <p:nvPr/>
          </p:nvSpPr>
          <p:spPr>
            <a:xfrm flipH="1">
              <a:off x="5410200" y="4267200"/>
              <a:ext cx="533400" cy="1142999"/>
            </a:xfrm>
            <a:prstGeom prst="borderCallout2">
              <a:avLst>
                <a:gd name="adj1" fmla="val 100009"/>
                <a:gd name="adj2" fmla="val 78149"/>
                <a:gd name="adj3" fmla="val 117919"/>
                <a:gd name="adj4" fmla="val 78771"/>
                <a:gd name="adj5" fmla="val 135400"/>
                <a:gd name="adj6" fmla="val -3939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73" name="TextBox 70"/>
            <p:cNvSpPr txBox="1">
              <a:spLocks noChangeArrowheads="1"/>
            </p:cNvSpPr>
            <p:nvPr/>
          </p:nvSpPr>
          <p:spPr bwMode="auto">
            <a:xfrm>
              <a:off x="5513696" y="4343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graphicFrame>
          <p:nvGraphicFramePr>
            <p:cNvPr id="8206" name="Object 29"/>
            <p:cNvGraphicFramePr>
              <a:graphicFrameLocks noChangeAspect="1"/>
            </p:cNvGraphicFramePr>
            <p:nvPr/>
          </p:nvGraphicFramePr>
          <p:xfrm>
            <a:off x="6019800" y="5791200"/>
            <a:ext cx="487362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9" name="Equation" r:id="rId26" imgW="380880" imgH="279360" progId="Equation.3">
                    <p:embed/>
                  </p:oleObj>
                </mc:Choice>
                <mc:Fallback>
                  <p:oleObj name="Equation" r:id="rId26" imgW="380880" imgH="27936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9800" y="5791200"/>
                          <a:ext cx="487362" cy="35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74" name="TextBox 72"/>
            <p:cNvSpPr txBox="1">
              <a:spLocks noChangeArrowheads="1"/>
            </p:cNvSpPr>
            <p:nvPr/>
          </p:nvSpPr>
          <p:spPr bwMode="auto">
            <a:xfrm>
              <a:off x="5521802" y="496466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8" name="Group 78"/>
          <p:cNvGrpSpPr>
            <a:grpSpLocks/>
          </p:cNvGrpSpPr>
          <p:nvPr/>
        </p:nvGrpSpPr>
        <p:grpSpPr bwMode="auto">
          <a:xfrm>
            <a:off x="4572000" y="4419600"/>
            <a:ext cx="1096963" cy="1839913"/>
            <a:chOff x="6781800" y="4648200"/>
            <a:chExt cx="1096963" cy="1839913"/>
          </a:xfrm>
        </p:grpSpPr>
        <p:sp>
          <p:nvSpPr>
            <p:cNvPr id="74" name="Line Callout 2 73"/>
            <p:cNvSpPr/>
            <p:nvPr/>
          </p:nvSpPr>
          <p:spPr>
            <a:xfrm flipH="1">
              <a:off x="6781800" y="4648200"/>
              <a:ext cx="533400" cy="1143000"/>
            </a:xfrm>
            <a:prstGeom prst="borderCallout2">
              <a:avLst>
                <a:gd name="adj1" fmla="val 100009"/>
                <a:gd name="adj2" fmla="val 78149"/>
                <a:gd name="adj3" fmla="val 117919"/>
                <a:gd name="adj4" fmla="val 78771"/>
                <a:gd name="adj5" fmla="val 135400"/>
                <a:gd name="adj6" fmla="val -3939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70" name="TextBox 74"/>
            <p:cNvSpPr txBox="1">
              <a:spLocks noChangeArrowheads="1"/>
            </p:cNvSpPr>
            <p:nvPr/>
          </p:nvSpPr>
          <p:spPr bwMode="auto">
            <a:xfrm>
              <a:off x="6885296" y="4724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graphicFrame>
          <p:nvGraphicFramePr>
            <p:cNvPr id="8205" name="Object 30"/>
            <p:cNvGraphicFramePr>
              <a:graphicFrameLocks noChangeAspect="1"/>
            </p:cNvGraphicFramePr>
            <p:nvPr/>
          </p:nvGraphicFramePr>
          <p:xfrm>
            <a:off x="7391400" y="6211888"/>
            <a:ext cx="487363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0" name="Equation" r:id="rId28" imgW="380880" imgH="215640" progId="Equation.3">
                    <p:embed/>
                  </p:oleObj>
                </mc:Choice>
                <mc:Fallback>
                  <p:oleObj name="Equation" r:id="rId28" imgW="380880" imgH="21564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1400" y="6211888"/>
                          <a:ext cx="487363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71" name="TextBox 76"/>
            <p:cNvSpPr txBox="1">
              <a:spLocks noChangeArrowheads="1"/>
            </p:cNvSpPr>
            <p:nvPr/>
          </p:nvSpPr>
          <p:spPr bwMode="auto">
            <a:xfrm>
              <a:off x="6893402" y="534566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9" name="Group 89"/>
          <p:cNvGrpSpPr>
            <a:grpSpLocks/>
          </p:cNvGrpSpPr>
          <p:nvPr/>
        </p:nvGrpSpPr>
        <p:grpSpPr bwMode="auto">
          <a:xfrm>
            <a:off x="3976688" y="2743200"/>
            <a:ext cx="852487" cy="3789363"/>
            <a:chOff x="1143000" y="2054770"/>
            <a:chExt cx="852488" cy="3788818"/>
          </a:xfrm>
        </p:grpSpPr>
        <p:sp>
          <p:nvSpPr>
            <p:cNvPr id="8265" name="TextBox 83"/>
            <p:cNvSpPr txBox="1">
              <a:spLocks noChangeArrowheads="1"/>
            </p:cNvSpPr>
            <p:nvPr/>
          </p:nvSpPr>
          <p:spPr bwMode="auto">
            <a:xfrm>
              <a:off x="1219200" y="2546132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graphicFrame>
          <p:nvGraphicFramePr>
            <p:cNvPr id="8204" name="Object 31"/>
            <p:cNvGraphicFramePr>
              <a:graphicFrameLocks noChangeAspect="1"/>
            </p:cNvGraphicFramePr>
            <p:nvPr/>
          </p:nvGraphicFramePr>
          <p:xfrm>
            <a:off x="1539875" y="5486400"/>
            <a:ext cx="455613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1" name="Equation" r:id="rId30" imgW="355320" imgH="279360" progId="Equation.3">
                    <p:embed/>
                  </p:oleObj>
                </mc:Choice>
                <mc:Fallback>
                  <p:oleObj name="Equation" r:id="rId30" imgW="355320" imgH="27936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9875" y="5486400"/>
                          <a:ext cx="455613" cy="357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66" name="TextBox 85"/>
            <p:cNvSpPr txBox="1">
              <a:spLocks noChangeArrowheads="1"/>
            </p:cNvSpPr>
            <p:nvPr/>
          </p:nvSpPr>
          <p:spPr bwMode="auto">
            <a:xfrm>
              <a:off x="1219200" y="4451132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88" name="Left Bracket 87"/>
            <p:cNvSpPr/>
            <p:nvPr/>
          </p:nvSpPr>
          <p:spPr>
            <a:xfrm rot="16200000">
              <a:off x="914466" y="2283304"/>
              <a:ext cx="914268" cy="457201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Left Bracket 88"/>
            <p:cNvSpPr/>
            <p:nvPr/>
          </p:nvSpPr>
          <p:spPr>
            <a:xfrm rot="5400000" flipV="1">
              <a:off x="914466" y="4645164"/>
              <a:ext cx="914268" cy="457201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" name="Group 106"/>
          <p:cNvGrpSpPr>
            <a:grpSpLocks/>
          </p:cNvGrpSpPr>
          <p:nvPr/>
        </p:nvGrpSpPr>
        <p:grpSpPr bwMode="auto">
          <a:xfrm>
            <a:off x="4602163" y="2743200"/>
            <a:ext cx="852487" cy="3789363"/>
            <a:chOff x="6400800" y="2438400"/>
            <a:chExt cx="852488" cy="3788818"/>
          </a:xfrm>
        </p:grpSpPr>
        <p:sp>
          <p:nvSpPr>
            <p:cNvPr id="8261" name="TextBox 91"/>
            <p:cNvSpPr txBox="1">
              <a:spLocks noChangeArrowheads="1"/>
            </p:cNvSpPr>
            <p:nvPr/>
          </p:nvSpPr>
          <p:spPr bwMode="auto">
            <a:xfrm>
              <a:off x="6477000" y="2929762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graphicFrame>
          <p:nvGraphicFramePr>
            <p:cNvPr id="8203" name="Object 33"/>
            <p:cNvGraphicFramePr>
              <a:graphicFrameLocks noChangeAspect="1"/>
            </p:cNvGraphicFramePr>
            <p:nvPr/>
          </p:nvGraphicFramePr>
          <p:xfrm>
            <a:off x="6797675" y="5870030"/>
            <a:ext cx="455613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2" name="Equation" r:id="rId32" imgW="355320" imgH="279360" progId="Equation.3">
                    <p:embed/>
                  </p:oleObj>
                </mc:Choice>
                <mc:Fallback>
                  <p:oleObj name="Equation" r:id="rId32" imgW="355320" imgH="27936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7675" y="5870030"/>
                          <a:ext cx="455613" cy="357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62" name="TextBox 93"/>
            <p:cNvSpPr txBox="1">
              <a:spLocks noChangeArrowheads="1"/>
            </p:cNvSpPr>
            <p:nvPr/>
          </p:nvSpPr>
          <p:spPr bwMode="auto">
            <a:xfrm>
              <a:off x="6477000" y="4834762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5" name="Left Bracket 94"/>
            <p:cNvSpPr/>
            <p:nvPr/>
          </p:nvSpPr>
          <p:spPr>
            <a:xfrm rot="16200000">
              <a:off x="6172266" y="2666934"/>
              <a:ext cx="914268" cy="457201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Left Bracket 95"/>
            <p:cNvSpPr/>
            <p:nvPr/>
          </p:nvSpPr>
          <p:spPr>
            <a:xfrm rot="5400000" flipV="1">
              <a:off x="6172266" y="5028794"/>
              <a:ext cx="914268" cy="457201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2" name="Group 101"/>
          <p:cNvGrpSpPr>
            <a:grpSpLocks/>
          </p:cNvGrpSpPr>
          <p:nvPr/>
        </p:nvGrpSpPr>
        <p:grpSpPr bwMode="auto">
          <a:xfrm>
            <a:off x="4572000" y="2057400"/>
            <a:ext cx="1143000" cy="2257425"/>
            <a:chOff x="6324600" y="4191000"/>
            <a:chExt cx="1143000" cy="2257098"/>
          </a:xfrm>
        </p:grpSpPr>
        <p:sp>
          <p:nvSpPr>
            <p:cNvPr id="103" name="Line Callout 2 102"/>
            <p:cNvSpPr/>
            <p:nvPr/>
          </p:nvSpPr>
          <p:spPr>
            <a:xfrm flipH="1" flipV="1">
              <a:off x="6324600" y="5305264"/>
              <a:ext cx="533400" cy="1142834"/>
            </a:xfrm>
            <a:prstGeom prst="borderCallout2">
              <a:avLst>
                <a:gd name="adj1" fmla="val 100009"/>
                <a:gd name="adj2" fmla="val 78149"/>
                <a:gd name="adj3" fmla="val 156540"/>
                <a:gd name="adj4" fmla="val 75815"/>
                <a:gd name="adj5" fmla="val 175400"/>
                <a:gd name="adj6" fmla="val -9850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59" name="TextBox 103"/>
            <p:cNvSpPr txBox="1">
              <a:spLocks noChangeArrowheads="1"/>
            </p:cNvSpPr>
            <p:nvPr/>
          </p:nvSpPr>
          <p:spPr bwMode="auto">
            <a:xfrm>
              <a:off x="6428096" y="5392097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graphicFrame>
          <p:nvGraphicFramePr>
            <p:cNvPr id="8202" name="Object 35"/>
            <p:cNvGraphicFramePr>
              <a:graphicFrameLocks noChangeAspect="1"/>
            </p:cNvGraphicFramePr>
            <p:nvPr/>
          </p:nvGraphicFramePr>
          <p:xfrm>
            <a:off x="6980238" y="4191000"/>
            <a:ext cx="487362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3" name="Equation" r:id="rId34" imgW="380880" imgH="279360" progId="Equation.3">
                    <p:embed/>
                  </p:oleObj>
                </mc:Choice>
                <mc:Fallback>
                  <p:oleObj name="Equation" r:id="rId34" imgW="380880" imgH="27936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0238" y="4191000"/>
                          <a:ext cx="487362" cy="35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60" name="TextBox 105"/>
            <p:cNvSpPr txBox="1">
              <a:spLocks noChangeArrowheads="1"/>
            </p:cNvSpPr>
            <p:nvPr/>
          </p:nvSpPr>
          <p:spPr bwMode="auto">
            <a:xfrm>
              <a:off x="6436202" y="601336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13" name="Group 67"/>
          <p:cNvGrpSpPr>
            <a:grpSpLocks/>
          </p:cNvGrpSpPr>
          <p:nvPr/>
        </p:nvGrpSpPr>
        <p:grpSpPr bwMode="auto">
          <a:xfrm>
            <a:off x="3930650" y="3795713"/>
            <a:ext cx="1004888" cy="2462212"/>
            <a:chOff x="6248400" y="3875087"/>
            <a:chExt cx="1004888" cy="2462213"/>
          </a:xfrm>
        </p:grpSpPr>
        <p:sp>
          <p:nvSpPr>
            <p:cNvPr id="64" name="Line Callout 2 63"/>
            <p:cNvSpPr/>
            <p:nvPr/>
          </p:nvSpPr>
          <p:spPr>
            <a:xfrm flipH="1">
              <a:off x="6248400" y="3875087"/>
              <a:ext cx="533400" cy="1143000"/>
            </a:xfrm>
            <a:prstGeom prst="borderCallout2">
              <a:avLst>
                <a:gd name="adj1" fmla="val 100009"/>
                <a:gd name="adj2" fmla="val 78149"/>
                <a:gd name="adj3" fmla="val 184360"/>
                <a:gd name="adj4" fmla="val 78771"/>
                <a:gd name="adj5" fmla="val 199129"/>
                <a:gd name="adj6" fmla="val 16400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56" name="TextBox 64"/>
            <p:cNvSpPr txBox="1">
              <a:spLocks noChangeArrowheads="1"/>
            </p:cNvSpPr>
            <p:nvPr/>
          </p:nvSpPr>
          <p:spPr bwMode="auto">
            <a:xfrm>
              <a:off x="6351896" y="3951287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graphicFrame>
          <p:nvGraphicFramePr>
            <p:cNvPr id="8201" name="Object 18"/>
            <p:cNvGraphicFramePr>
              <a:graphicFrameLocks noChangeAspect="1"/>
            </p:cNvGraphicFramePr>
            <p:nvPr/>
          </p:nvGraphicFramePr>
          <p:xfrm>
            <a:off x="6797675" y="5980113"/>
            <a:ext cx="455613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4" name="Equation" r:id="rId36" imgW="355320" imgH="279360" progId="Equation.3">
                    <p:embed/>
                  </p:oleObj>
                </mc:Choice>
                <mc:Fallback>
                  <p:oleObj name="Equation" r:id="rId36" imgW="355320" imgH="27936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7675" y="5980113"/>
                          <a:ext cx="455613" cy="35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57" name="TextBox 66"/>
            <p:cNvSpPr txBox="1">
              <a:spLocks noChangeArrowheads="1"/>
            </p:cNvSpPr>
            <p:nvPr/>
          </p:nvSpPr>
          <p:spPr bwMode="auto">
            <a:xfrm>
              <a:off x="6360002" y="457255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14" name="Group 81"/>
          <p:cNvGrpSpPr>
            <a:grpSpLocks/>
          </p:cNvGrpSpPr>
          <p:nvPr/>
        </p:nvGrpSpPr>
        <p:grpSpPr bwMode="auto">
          <a:xfrm>
            <a:off x="4572000" y="3795713"/>
            <a:ext cx="1004888" cy="2420937"/>
            <a:chOff x="7391400" y="2438400"/>
            <a:chExt cx="1004888" cy="2420938"/>
          </a:xfrm>
        </p:grpSpPr>
        <p:sp>
          <p:nvSpPr>
            <p:cNvPr id="78" name="Line Callout 2 77"/>
            <p:cNvSpPr/>
            <p:nvPr/>
          </p:nvSpPr>
          <p:spPr>
            <a:xfrm flipH="1">
              <a:off x="7391400" y="2438400"/>
              <a:ext cx="533400" cy="1143000"/>
            </a:xfrm>
            <a:prstGeom prst="borderCallout2">
              <a:avLst>
                <a:gd name="adj1" fmla="val 100009"/>
                <a:gd name="adj2" fmla="val 78149"/>
                <a:gd name="adj3" fmla="val 184360"/>
                <a:gd name="adj4" fmla="val 78771"/>
                <a:gd name="adj5" fmla="val 199129"/>
                <a:gd name="adj6" fmla="val 16400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53" name="TextBox 78"/>
            <p:cNvSpPr txBox="1">
              <a:spLocks noChangeArrowheads="1"/>
            </p:cNvSpPr>
            <p:nvPr/>
          </p:nvSpPr>
          <p:spPr bwMode="auto">
            <a:xfrm>
              <a:off x="7494896" y="25146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graphicFrame>
          <p:nvGraphicFramePr>
            <p:cNvPr id="8200" name="Object 19"/>
            <p:cNvGraphicFramePr>
              <a:graphicFrameLocks noChangeAspect="1"/>
            </p:cNvGraphicFramePr>
            <p:nvPr/>
          </p:nvGraphicFramePr>
          <p:xfrm>
            <a:off x="7940675" y="4584700"/>
            <a:ext cx="455613" cy="274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5" name="Equation" r:id="rId38" imgW="355320" imgH="215640" progId="Equation.3">
                    <p:embed/>
                  </p:oleObj>
                </mc:Choice>
                <mc:Fallback>
                  <p:oleObj name="Equation" r:id="rId38" imgW="355320" imgH="21564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40675" y="4584700"/>
                          <a:ext cx="455613" cy="274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54" name="TextBox 80"/>
            <p:cNvSpPr txBox="1">
              <a:spLocks noChangeArrowheads="1"/>
            </p:cNvSpPr>
            <p:nvPr/>
          </p:nvSpPr>
          <p:spPr bwMode="auto">
            <a:xfrm>
              <a:off x="7503002" y="313586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sp>
        <p:nvSpPr>
          <p:cNvPr id="8249" name="TextBox 82"/>
          <p:cNvSpPr txBox="1">
            <a:spLocks noChangeArrowheads="1"/>
          </p:cNvSpPr>
          <p:nvPr/>
        </p:nvSpPr>
        <p:spPr bwMode="auto">
          <a:xfrm>
            <a:off x="2713038" y="1447800"/>
            <a:ext cx="3698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Groups of One – 8 (not shown)</a:t>
            </a:r>
          </a:p>
        </p:txBody>
      </p:sp>
      <p:sp>
        <p:nvSpPr>
          <p:cNvPr id="8250" name="TextBox 82"/>
          <p:cNvSpPr txBox="1">
            <a:spLocks noChangeArrowheads="1"/>
          </p:cNvSpPr>
          <p:nvPr/>
        </p:nvSpPr>
        <p:spPr bwMode="auto">
          <a:xfrm>
            <a:off x="2713038" y="1733550"/>
            <a:ext cx="2500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Groups of Two – 12</a:t>
            </a:r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C08D5-6E99-4FE9-9006-FC54A2D53D28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TextBox 82"/>
          <p:cNvSpPr txBox="1">
            <a:spLocks noChangeArrowheads="1"/>
          </p:cNvSpPr>
          <p:nvPr/>
        </p:nvSpPr>
        <p:spPr bwMode="auto">
          <a:xfrm>
            <a:off x="3429000" y="1447800"/>
            <a:ext cx="2332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/>
              <a:t>Groups of Four – 6</a:t>
            </a:r>
          </a:p>
        </p:txBody>
      </p:sp>
      <p:sp>
        <p:nvSpPr>
          <p:cNvPr id="923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Three Variable K-Map Groupings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492500" y="2727325"/>
          <a:ext cx="1663701" cy="292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31"/>
                <a:gridCol w="639885"/>
                <a:gridCol w="639885"/>
              </a:tblGrid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4102100" y="2727325"/>
          <a:ext cx="1952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8" name="Equation" r:id="rId4" imgW="177480" imgH="279360" progId="Equation.3">
                  <p:embed/>
                </p:oleObj>
              </mc:Choice>
              <mc:Fallback>
                <p:oleObj name="Equation" r:id="rId4" imgW="177480" imgH="2793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27325"/>
                        <a:ext cx="1952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9"/>
          <p:cNvGraphicFramePr>
            <a:graphicFrameLocks noChangeAspect="1"/>
          </p:cNvGraphicFramePr>
          <p:nvPr/>
        </p:nvGraphicFramePr>
        <p:xfrm>
          <a:off x="4711700" y="2803525"/>
          <a:ext cx="195263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9" name="Equation" r:id="rId6" imgW="177480" imgH="215640" progId="Equation.3">
                  <p:embed/>
                </p:oleObj>
              </mc:Choice>
              <mc:Fallback>
                <p:oleObj name="Equation" r:id="rId6" imgW="1774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2803525"/>
                        <a:ext cx="195263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2"/>
          <p:cNvGraphicFramePr>
            <a:graphicFrameLocks noChangeAspect="1"/>
          </p:cNvGraphicFramePr>
          <p:nvPr/>
        </p:nvGraphicFramePr>
        <p:xfrm>
          <a:off x="3416300" y="3260725"/>
          <a:ext cx="3889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0" name="Equation" r:id="rId8" imgW="355320" imgH="241200" progId="Equation.3">
                  <p:embed/>
                </p:oleObj>
              </mc:Choice>
              <mc:Fallback>
                <p:oleObj name="Equation" r:id="rId8" imgW="3553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3260725"/>
                        <a:ext cx="3889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14"/>
          <p:cNvGraphicFramePr>
            <a:graphicFrameLocks noChangeAspect="1"/>
          </p:cNvGraphicFramePr>
          <p:nvPr/>
        </p:nvGraphicFramePr>
        <p:xfrm>
          <a:off x="3416300" y="3857625"/>
          <a:ext cx="3889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1" name="Equation" r:id="rId10" imgW="355320" imgH="266400" progId="Equation.3">
                  <p:embed/>
                </p:oleObj>
              </mc:Choice>
              <mc:Fallback>
                <p:oleObj name="Equation" r:id="rId10" imgW="355320" imgH="266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3857625"/>
                        <a:ext cx="3889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15"/>
          <p:cNvGraphicFramePr>
            <a:graphicFrameLocks noChangeAspect="1"/>
          </p:cNvGraphicFramePr>
          <p:nvPr/>
        </p:nvGraphicFramePr>
        <p:xfrm>
          <a:off x="3416300" y="4576763"/>
          <a:ext cx="38893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2" name="Equation" r:id="rId12" imgW="355320" imgH="203040" progId="Equation.3">
                  <p:embed/>
                </p:oleObj>
              </mc:Choice>
              <mc:Fallback>
                <p:oleObj name="Equation" r:id="rId12" imgW="35532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4576763"/>
                        <a:ext cx="388938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16"/>
          <p:cNvGraphicFramePr>
            <a:graphicFrameLocks noChangeAspect="1"/>
          </p:cNvGraphicFramePr>
          <p:nvPr/>
        </p:nvGraphicFramePr>
        <p:xfrm>
          <a:off x="3416300" y="5153025"/>
          <a:ext cx="3889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3" name="Equation" r:id="rId14" imgW="355320" imgH="266400" progId="Equation.3">
                  <p:embed/>
                </p:oleObj>
              </mc:Choice>
              <mc:Fallback>
                <p:oleObj name="Equation" r:id="rId14" imgW="355320" imgH="266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5153025"/>
                        <a:ext cx="3889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3933825" y="3159125"/>
            <a:ext cx="820738" cy="3232150"/>
            <a:chOff x="3933498" y="3168868"/>
            <a:chExt cx="820847" cy="3231932"/>
          </a:xfrm>
        </p:grpSpPr>
        <p:sp>
          <p:nvSpPr>
            <p:cNvPr id="74" name="Line Callout 2 73"/>
            <p:cNvSpPr/>
            <p:nvPr/>
          </p:nvSpPr>
          <p:spPr>
            <a:xfrm flipH="1">
              <a:off x="3933498" y="3168868"/>
              <a:ext cx="533471" cy="2438236"/>
            </a:xfrm>
            <a:prstGeom prst="borderCallout2">
              <a:avLst>
                <a:gd name="adj1" fmla="val 100009"/>
                <a:gd name="adj2" fmla="val 78149"/>
                <a:gd name="adj3" fmla="val 113167"/>
                <a:gd name="adj4" fmla="val 78771"/>
                <a:gd name="adj5" fmla="val 120467"/>
                <a:gd name="adj6" fmla="val -3939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92" name="TextBox 74"/>
            <p:cNvSpPr txBox="1">
              <a:spLocks noChangeArrowheads="1"/>
            </p:cNvSpPr>
            <p:nvPr/>
          </p:nvSpPr>
          <p:spPr bwMode="auto">
            <a:xfrm>
              <a:off x="4036994" y="451156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graphicFrame>
          <p:nvGraphicFramePr>
            <p:cNvPr id="9229" name="Object 30"/>
            <p:cNvGraphicFramePr>
              <a:graphicFrameLocks noChangeAspect="1"/>
            </p:cNvGraphicFramePr>
            <p:nvPr/>
          </p:nvGraphicFramePr>
          <p:xfrm>
            <a:off x="4527332" y="6042025"/>
            <a:ext cx="227013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4" name="Equation" r:id="rId16" imgW="177480" imgH="279360" progId="Equation.3">
                    <p:embed/>
                  </p:oleObj>
                </mc:Choice>
                <mc:Fallback>
                  <p:oleObj name="Equation" r:id="rId16" imgW="177480" imgH="27936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7332" y="6042025"/>
                          <a:ext cx="227013" cy="358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93" name="TextBox 76"/>
            <p:cNvSpPr txBox="1">
              <a:spLocks noChangeArrowheads="1"/>
            </p:cNvSpPr>
            <p:nvPr/>
          </p:nvSpPr>
          <p:spPr bwMode="auto">
            <a:xfrm>
              <a:off x="4045100" y="5105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294" name="TextBox 62"/>
            <p:cNvSpPr txBox="1">
              <a:spLocks noChangeArrowheads="1"/>
            </p:cNvSpPr>
            <p:nvPr/>
          </p:nvSpPr>
          <p:spPr bwMode="auto">
            <a:xfrm>
              <a:off x="4038600" y="32766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295" name="TextBox 63"/>
            <p:cNvSpPr txBox="1">
              <a:spLocks noChangeArrowheads="1"/>
            </p:cNvSpPr>
            <p:nvPr/>
          </p:nvSpPr>
          <p:spPr bwMode="auto">
            <a:xfrm>
              <a:off x="4046706" y="387043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4572000" y="3152775"/>
            <a:ext cx="827088" cy="3257550"/>
            <a:chOff x="3919538" y="3135313"/>
            <a:chExt cx="827088" cy="3257550"/>
          </a:xfrm>
        </p:grpSpPr>
        <p:sp>
          <p:nvSpPr>
            <p:cNvPr id="67" name="Line Callout 2 66"/>
            <p:cNvSpPr/>
            <p:nvPr/>
          </p:nvSpPr>
          <p:spPr>
            <a:xfrm flipH="1">
              <a:off x="3919538" y="3135313"/>
              <a:ext cx="533400" cy="2438400"/>
            </a:xfrm>
            <a:prstGeom prst="borderCallout2">
              <a:avLst>
                <a:gd name="adj1" fmla="val 100009"/>
                <a:gd name="adj2" fmla="val 78149"/>
                <a:gd name="adj3" fmla="val 113167"/>
                <a:gd name="adj4" fmla="val 78771"/>
                <a:gd name="adj5" fmla="val 120467"/>
                <a:gd name="adj6" fmla="val -3939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87" name="TextBox 67"/>
            <p:cNvSpPr txBox="1">
              <a:spLocks noChangeArrowheads="1"/>
            </p:cNvSpPr>
            <p:nvPr/>
          </p:nvSpPr>
          <p:spPr bwMode="auto">
            <a:xfrm>
              <a:off x="4036994" y="451156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graphicFrame>
          <p:nvGraphicFramePr>
            <p:cNvPr id="9228" name="Object 18"/>
            <p:cNvGraphicFramePr>
              <a:graphicFrameLocks noChangeAspect="1"/>
            </p:cNvGraphicFramePr>
            <p:nvPr/>
          </p:nvGraphicFramePr>
          <p:xfrm>
            <a:off x="4519613" y="6115051"/>
            <a:ext cx="227013" cy="277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5" name="Equation" r:id="rId18" imgW="177480" imgH="215640" progId="Equation.3">
                    <p:embed/>
                  </p:oleObj>
                </mc:Choice>
                <mc:Fallback>
                  <p:oleObj name="Equation" r:id="rId18" imgW="177480" imgH="21564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9613" y="6115051"/>
                          <a:ext cx="227013" cy="277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88" name="TextBox 77"/>
            <p:cNvSpPr txBox="1">
              <a:spLocks noChangeArrowheads="1"/>
            </p:cNvSpPr>
            <p:nvPr/>
          </p:nvSpPr>
          <p:spPr bwMode="auto">
            <a:xfrm>
              <a:off x="4045100" y="5105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289" name="TextBox 78"/>
            <p:cNvSpPr txBox="1">
              <a:spLocks noChangeArrowheads="1"/>
            </p:cNvSpPr>
            <p:nvPr/>
          </p:nvSpPr>
          <p:spPr bwMode="auto">
            <a:xfrm>
              <a:off x="4038600" y="32766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290" name="TextBox 79"/>
            <p:cNvSpPr txBox="1">
              <a:spLocks noChangeArrowheads="1"/>
            </p:cNvSpPr>
            <p:nvPr/>
          </p:nvSpPr>
          <p:spPr bwMode="auto">
            <a:xfrm>
              <a:off x="4046706" y="387043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2778125" y="4438650"/>
            <a:ext cx="2317750" cy="1765300"/>
            <a:chOff x="2771775" y="4480034"/>
            <a:chExt cx="2317859" cy="1765191"/>
          </a:xfrm>
        </p:grpSpPr>
        <p:graphicFrame>
          <p:nvGraphicFramePr>
            <p:cNvPr id="9227" name="Object 7"/>
            <p:cNvGraphicFramePr>
              <a:graphicFrameLocks noChangeAspect="1"/>
            </p:cNvGraphicFramePr>
            <p:nvPr/>
          </p:nvGraphicFramePr>
          <p:xfrm>
            <a:off x="2771775" y="5984875"/>
            <a:ext cx="244475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6" name="Equation" r:id="rId20" imgW="190440" imgH="203040" progId="Equation.3">
                    <p:embed/>
                  </p:oleObj>
                </mc:Choice>
                <mc:Fallback>
                  <p:oleObj name="Equation" r:id="rId20" imgW="190440" imgH="2030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1775" y="5984875"/>
                          <a:ext cx="244475" cy="260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Callout 2 32"/>
            <p:cNvSpPr/>
            <p:nvPr/>
          </p:nvSpPr>
          <p:spPr>
            <a:xfrm>
              <a:off x="3946580" y="4480034"/>
              <a:ext cx="1143054" cy="1142929"/>
            </a:xfrm>
            <a:prstGeom prst="borderCallout2">
              <a:avLst>
                <a:gd name="adj1" fmla="val 86874"/>
                <a:gd name="adj2" fmla="val -3728"/>
                <a:gd name="adj3" fmla="val 86875"/>
                <a:gd name="adj4" fmla="val -18458"/>
                <a:gd name="adj5" fmla="val 133762"/>
                <a:gd name="adj6" fmla="val -69425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82" name="TextBox 33"/>
            <p:cNvSpPr txBox="1">
              <a:spLocks noChangeArrowheads="1"/>
            </p:cNvSpPr>
            <p:nvPr/>
          </p:nvSpPr>
          <p:spPr bwMode="auto">
            <a:xfrm>
              <a:off x="4070132" y="516583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283" name="TextBox 34"/>
            <p:cNvSpPr txBox="1">
              <a:spLocks noChangeArrowheads="1"/>
            </p:cNvSpPr>
            <p:nvPr/>
          </p:nvSpPr>
          <p:spPr bwMode="auto">
            <a:xfrm>
              <a:off x="4698922" y="516583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284" name="TextBox 80"/>
            <p:cNvSpPr txBox="1">
              <a:spLocks noChangeArrowheads="1"/>
            </p:cNvSpPr>
            <p:nvPr/>
          </p:nvSpPr>
          <p:spPr bwMode="auto">
            <a:xfrm>
              <a:off x="4038600" y="44958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285" name="TextBox 81"/>
            <p:cNvSpPr txBox="1">
              <a:spLocks noChangeArrowheads="1"/>
            </p:cNvSpPr>
            <p:nvPr/>
          </p:nvSpPr>
          <p:spPr bwMode="auto">
            <a:xfrm>
              <a:off x="4698922" y="451156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2797175" y="3790950"/>
            <a:ext cx="2301875" cy="1765300"/>
            <a:chOff x="2787650" y="4480034"/>
            <a:chExt cx="2301984" cy="1765300"/>
          </a:xfrm>
        </p:grpSpPr>
        <p:graphicFrame>
          <p:nvGraphicFramePr>
            <p:cNvPr id="9226" name="Object 19"/>
            <p:cNvGraphicFramePr>
              <a:graphicFrameLocks noChangeAspect="1"/>
            </p:cNvGraphicFramePr>
            <p:nvPr/>
          </p:nvGraphicFramePr>
          <p:xfrm>
            <a:off x="2787650" y="5984984"/>
            <a:ext cx="212725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7" name="Equation" r:id="rId22" imgW="164880" imgH="203040" progId="Equation.3">
                    <p:embed/>
                  </p:oleObj>
                </mc:Choice>
                <mc:Fallback>
                  <p:oleObj name="Equation" r:id="rId22" imgW="164880" imgH="20304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7650" y="5984984"/>
                          <a:ext cx="212725" cy="260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" name="Line Callout 2 90"/>
            <p:cNvSpPr/>
            <p:nvPr/>
          </p:nvSpPr>
          <p:spPr>
            <a:xfrm>
              <a:off x="3946580" y="4480034"/>
              <a:ext cx="1143054" cy="1143000"/>
            </a:xfrm>
            <a:prstGeom prst="borderCallout2">
              <a:avLst>
                <a:gd name="adj1" fmla="val 86874"/>
                <a:gd name="adj2" fmla="val -3728"/>
                <a:gd name="adj3" fmla="val 86875"/>
                <a:gd name="adj4" fmla="val -18458"/>
                <a:gd name="adj5" fmla="val 133762"/>
                <a:gd name="adj6" fmla="val -69425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77" name="TextBox 96"/>
            <p:cNvSpPr txBox="1">
              <a:spLocks noChangeArrowheads="1"/>
            </p:cNvSpPr>
            <p:nvPr/>
          </p:nvSpPr>
          <p:spPr bwMode="auto">
            <a:xfrm>
              <a:off x="4070132" y="516583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278" name="TextBox 97"/>
            <p:cNvSpPr txBox="1">
              <a:spLocks noChangeArrowheads="1"/>
            </p:cNvSpPr>
            <p:nvPr/>
          </p:nvSpPr>
          <p:spPr bwMode="auto">
            <a:xfrm>
              <a:off x="4698922" y="516583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279" name="TextBox 98"/>
            <p:cNvSpPr txBox="1">
              <a:spLocks noChangeArrowheads="1"/>
            </p:cNvSpPr>
            <p:nvPr/>
          </p:nvSpPr>
          <p:spPr bwMode="auto">
            <a:xfrm>
              <a:off x="4038600" y="44958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280" name="TextBox 99"/>
            <p:cNvSpPr txBox="1">
              <a:spLocks noChangeArrowheads="1"/>
            </p:cNvSpPr>
            <p:nvPr/>
          </p:nvSpPr>
          <p:spPr bwMode="auto">
            <a:xfrm>
              <a:off x="4698922" y="451156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6" name="Group 100"/>
          <p:cNvGrpSpPr>
            <a:grpSpLocks/>
          </p:cNvGrpSpPr>
          <p:nvPr/>
        </p:nvGrpSpPr>
        <p:grpSpPr bwMode="auto">
          <a:xfrm>
            <a:off x="2774950" y="3171825"/>
            <a:ext cx="2317750" cy="1806575"/>
            <a:chOff x="2771775" y="4480034"/>
            <a:chExt cx="2317859" cy="1806575"/>
          </a:xfrm>
        </p:grpSpPr>
        <p:graphicFrame>
          <p:nvGraphicFramePr>
            <p:cNvPr id="9225" name="Object 20"/>
            <p:cNvGraphicFramePr>
              <a:graphicFrameLocks noChangeAspect="1"/>
            </p:cNvGraphicFramePr>
            <p:nvPr/>
          </p:nvGraphicFramePr>
          <p:xfrm>
            <a:off x="2771775" y="5943709"/>
            <a:ext cx="246063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8" name="Equation" r:id="rId24" imgW="190440" imgH="266400" progId="Equation.3">
                    <p:embed/>
                  </p:oleObj>
                </mc:Choice>
                <mc:Fallback>
                  <p:oleObj name="Equation" r:id="rId24" imgW="190440" imgH="2664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1775" y="5943709"/>
                          <a:ext cx="246063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" name="Line Callout 2 106"/>
            <p:cNvSpPr/>
            <p:nvPr/>
          </p:nvSpPr>
          <p:spPr>
            <a:xfrm>
              <a:off x="3946580" y="4480034"/>
              <a:ext cx="1143054" cy="1143000"/>
            </a:xfrm>
            <a:prstGeom prst="borderCallout2">
              <a:avLst>
                <a:gd name="adj1" fmla="val 86874"/>
                <a:gd name="adj2" fmla="val -3728"/>
                <a:gd name="adj3" fmla="val 86875"/>
                <a:gd name="adj4" fmla="val -18458"/>
                <a:gd name="adj5" fmla="val 133762"/>
                <a:gd name="adj6" fmla="val -69425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72" name="TextBox 107"/>
            <p:cNvSpPr txBox="1">
              <a:spLocks noChangeArrowheads="1"/>
            </p:cNvSpPr>
            <p:nvPr/>
          </p:nvSpPr>
          <p:spPr bwMode="auto">
            <a:xfrm>
              <a:off x="4070132" y="516583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273" name="TextBox 108"/>
            <p:cNvSpPr txBox="1">
              <a:spLocks noChangeArrowheads="1"/>
            </p:cNvSpPr>
            <p:nvPr/>
          </p:nvSpPr>
          <p:spPr bwMode="auto">
            <a:xfrm>
              <a:off x="4698922" y="516583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274" name="TextBox 109"/>
            <p:cNvSpPr txBox="1">
              <a:spLocks noChangeArrowheads="1"/>
            </p:cNvSpPr>
            <p:nvPr/>
          </p:nvSpPr>
          <p:spPr bwMode="auto">
            <a:xfrm>
              <a:off x="4038600" y="44958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9275" name="TextBox 110"/>
            <p:cNvSpPr txBox="1">
              <a:spLocks noChangeArrowheads="1"/>
            </p:cNvSpPr>
            <p:nvPr/>
          </p:nvSpPr>
          <p:spPr bwMode="auto">
            <a:xfrm>
              <a:off x="4698922" y="451156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7" name="Group 123"/>
          <p:cNvGrpSpPr>
            <a:grpSpLocks/>
          </p:cNvGrpSpPr>
          <p:nvPr/>
        </p:nvGrpSpPr>
        <p:grpSpPr bwMode="auto">
          <a:xfrm>
            <a:off x="3943350" y="2362200"/>
            <a:ext cx="1476375" cy="3649663"/>
            <a:chOff x="5229225" y="2362200"/>
            <a:chExt cx="1476375" cy="3649662"/>
          </a:xfrm>
        </p:grpSpPr>
        <p:graphicFrame>
          <p:nvGraphicFramePr>
            <p:cNvPr id="9224" name="Object 33"/>
            <p:cNvGraphicFramePr>
              <a:graphicFrameLocks noChangeAspect="1"/>
            </p:cNvGraphicFramePr>
            <p:nvPr/>
          </p:nvGraphicFramePr>
          <p:xfrm>
            <a:off x="6494463" y="2362200"/>
            <a:ext cx="211137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9" name="Equation" r:id="rId26" imgW="164880" imgH="266400" progId="Equation.3">
                    <p:embed/>
                  </p:oleObj>
                </mc:Choice>
                <mc:Fallback>
                  <p:oleObj name="Equation" r:id="rId26" imgW="164880" imgH="26640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4463" y="2362200"/>
                          <a:ext cx="211137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5" name="Left Bracket 94"/>
            <p:cNvSpPr/>
            <p:nvPr/>
          </p:nvSpPr>
          <p:spPr>
            <a:xfrm rot="16200000">
              <a:off x="5343525" y="2620963"/>
              <a:ext cx="914400" cy="1143000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Left Bracket 95"/>
            <p:cNvSpPr/>
            <p:nvPr/>
          </p:nvSpPr>
          <p:spPr>
            <a:xfrm rot="5400000" flipV="1">
              <a:off x="5343525" y="4983162"/>
              <a:ext cx="914400" cy="1143000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265" name="Group 119"/>
            <p:cNvGrpSpPr>
              <a:grpSpLocks/>
            </p:cNvGrpSpPr>
            <p:nvPr/>
          </p:nvGrpSpPr>
          <p:grpSpPr bwMode="auto">
            <a:xfrm>
              <a:off x="5337853" y="5133975"/>
              <a:ext cx="941696" cy="369332"/>
              <a:chOff x="1219200" y="4114800"/>
              <a:chExt cx="941696" cy="369332"/>
            </a:xfrm>
          </p:grpSpPr>
          <p:sp>
            <p:nvSpPr>
              <p:cNvPr id="9269" name="TextBox 115"/>
              <p:cNvSpPr txBox="1">
                <a:spLocks noChangeArrowheads="1"/>
              </p:cNvSpPr>
              <p:nvPr/>
            </p:nvSpPr>
            <p:spPr bwMode="auto">
              <a:xfrm>
                <a:off x="1219200" y="41148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9270" name="TextBox 116"/>
              <p:cNvSpPr txBox="1">
                <a:spLocks noChangeArrowheads="1"/>
              </p:cNvSpPr>
              <p:nvPr/>
            </p:nvSpPr>
            <p:spPr bwMode="auto">
              <a:xfrm>
                <a:off x="1847990" y="41148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  <p:grpSp>
          <p:nvGrpSpPr>
            <p:cNvPr id="9266" name="Group 120"/>
            <p:cNvGrpSpPr>
              <a:grpSpLocks/>
            </p:cNvGrpSpPr>
            <p:nvPr/>
          </p:nvGrpSpPr>
          <p:grpSpPr bwMode="auto">
            <a:xfrm>
              <a:off x="5322087" y="3200400"/>
              <a:ext cx="973228" cy="369332"/>
              <a:chOff x="1244678" y="2286000"/>
              <a:chExt cx="973228" cy="369332"/>
            </a:xfrm>
          </p:grpSpPr>
          <p:sp>
            <p:nvSpPr>
              <p:cNvPr id="9267" name="TextBox 117"/>
              <p:cNvSpPr txBox="1">
                <a:spLocks noChangeArrowheads="1"/>
              </p:cNvSpPr>
              <p:nvPr/>
            </p:nvSpPr>
            <p:spPr bwMode="auto">
              <a:xfrm>
                <a:off x="1244678" y="22860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9268" name="TextBox 118"/>
              <p:cNvSpPr txBox="1">
                <a:spLocks noChangeArrowheads="1"/>
              </p:cNvSpPr>
              <p:nvPr/>
            </p:nvSpPr>
            <p:spPr bwMode="auto">
              <a:xfrm>
                <a:off x="1905000" y="22860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</p:grp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A47CF-EE61-47CF-8E8D-F3244FDD1B5E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Box 82"/>
          <p:cNvSpPr txBox="1">
            <a:spLocks noChangeArrowheads="1"/>
          </p:cNvSpPr>
          <p:nvPr/>
        </p:nvSpPr>
        <p:spPr bwMode="auto">
          <a:xfrm>
            <a:off x="3505200" y="1447800"/>
            <a:ext cx="2205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/>
              <a:t>Group of Eight - 1</a:t>
            </a:r>
          </a:p>
        </p:txBody>
      </p:sp>
      <p:sp>
        <p:nvSpPr>
          <p:cNvPr id="102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Three Variable K-Map Groupings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492500" y="2727325"/>
          <a:ext cx="1663701" cy="292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31"/>
                <a:gridCol w="639885"/>
                <a:gridCol w="639885"/>
              </a:tblGrid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42" name="Object 8"/>
          <p:cNvGraphicFramePr>
            <a:graphicFrameLocks noChangeAspect="1"/>
          </p:cNvGraphicFramePr>
          <p:nvPr/>
        </p:nvGraphicFramePr>
        <p:xfrm>
          <a:off x="4102100" y="2727325"/>
          <a:ext cx="1952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Equation" r:id="rId4" imgW="177480" imgH="279360" progId="Equation.3">
                  <p:embed/>
                </p:oleObj>
              </mc:Choice>
              <mc:Fallback>
                <p:oleObj name="Equation" r:id="rId4" imgW="177480" imgH="2793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27325"/>
                        <a:ext cx="1952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9"/>
          <p:cNvGraphicFramePr>
            <a:graphicFrameLocks noChangeAspect="1"/>
          </p:cNvGraphicFramePr>
          <p:nvPr/>
        </p:nvGraphicFramePr>
        <p:xfrm>
          <a:off x="4711700" y="2803525"/>
          <a:ext cx="195263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quation" r:id="rId6" imgW="177480" imgH="215640" progId="Equation.3">
                  <p:embed/>
                </p:oleObj>
              </mc:Choice>
              <mc:Fallback>
                <p:oleObj name="Equation" r:id="rId6" imgW="1774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2803525"/>
                        <a:ext cx="195263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2"/>
          <p:cNvGraphicFramePr>
            <a:graphicFrameLocks noChangeAspect="1"/>
          </p:cNvGraphicFramePr>
          <p:nvPr/>
        </p:nvGraphicFramePr>
        <p:xfrm>
          <a:off x="3416300" y="3260725"/>
          <a:ext cx="3889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Equation" r:id="rId8" imgW="355320" imgH="241200" progId="Equation.3">
                  <p:embed/>
                </p:oleObj>
              </mc:Choice>
              <mc:Fallback>
                <p:oleObj name="Equation" r:id="rId8" imgW="3553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3260725"/>
                        <a:ext cx="3889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4"/>
          <p:cNvGraphicFramePr>
            <a:graphicFrameLocks noChangeAspect="1"/>
          </p:cNvGraphicFramePr>
          <p:nvPr/>
        </p:nvGraphicFramePr>
        <p:xfrm>
          <a:off x="3416300" y="3857625"/>
          <a:ext cx="3889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Equation" r:id="rId10" imgW="355320" imgH="266400" progId="Equation.3">
                  <p:embed/>
                </p:oleObj>
              </mc:Choice>
              <mc:Fallback>
                <p:oleObj name="Equation" r:id="rId10" imgW="355320" imgH="266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3857625"/>
                        <a:ext cx="3889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5"/>
          <p:cNvGraphicFramePr>
            <a:graphicFrameLocks noChangeAspect="1"/>
          </p:cNvGraphicFramePr>
          <p:nvPr/>
        </p:nvGraphicFramePr>
        <p:xfrm>
          <a:off x="3416300" y="4576763"/>
          <a:ext cx="38893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Equation" r:id="rId12" imgW="355320" imgH="203040" progId="Equation.3">
                  <p:embed/>
                </p:oleObj>
              </mc:Choice>
              <mc:Fallback>
                <p:oleObj name="Equation" r:id="rId12" imgW="35532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4576763"/>
                        <a:ext cx="388938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16"/>
          <p:cNvGraphicFramePr>
            <a:graphicFrameLocks noChangeAspect="1"/>
          </p:cNvGraphicFramePr>
          <p:nvPr/>
        </p:nvGraphicFramePr>
        <p:xfrm>
          <a:off x="3416300" y="5153025"/>
          <a:ext cx="3889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Equation" r:id="rId14" imgW="355320" imgH="266400" progId="Equation.3">
                  <p:embed/>
                </p:oleObj>
              </mc:Choice>
              <mc:Fallback>
                <p:oleObj name="Equation" r:id="rId14" imgW="355320" imgH="266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5153025"/>
                        <a:ext cx="3889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20"/>
          <p:cNvGraphicFramePr>
            <a:graphicFrameLocks noChangeAspect="1"/>
          </p:cNvGraphicFramePr>
          <p:nvPr/>
        </p:nvGraphicFramePr>
        <p:xfrm>
          <a:off x="3352800" y="5867400"/>
          <a:ext cx="131763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Equation" r:id="rId16" imgW="101520" imgH="190440" progId="Equation.3">
                  <p:embed/>
                </p:oleObj>
              </mc:Choice>
              <mc:Fallback>
                <p:oleObj name="Equation" r:id="rId16" imgW="101520" imgH="1904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867400"/>
                        <a:ext cx="131763" cy="24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Line Callout 2 106"/>
          <p:cNvSpPr/>
          <p:nvPr/>
        </p:nvSpPr>
        <p:spPr>
          <a:xfrm>
            <a:off x="3946525" y="3154363"/>
            <a:ext cx="1143000" cy="2424112"/>
          </a:xfrm>
          <a:prstGeom prst="borderCallout2">
            <a:avLst>
              <a:gd name="adj1" fmla="val 97047"/>
              <a:gd name="adj2" fmla="val -250"/>
              <a:gd name="adj3" fmla="val 97047"/>
              <a:gd name="adj4" fmla="val -17762"/>
              <a:gd name="adj5" fmla="val 112105"/>
              <a:gd name="adj6" fmla="val -3951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AE734-0505-45F8-A7F7-F0086171232E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 #2: 3 Variable K-Map</a:t>
            </a:r>
          </a:p>
        </p:txBody>
      </p:sp>
      <p:sp>
        <p:nvSpPr>
          <p:cNvPr id="31747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After labeling and transferring the truth table data into the K-Map, write the simplified sum-of-products (SOP) logic expression for the logic function F</a:t>
            </a:r>
            <a:r>
              <a:rPr lang="en-US" sz="2000" baseline="-25000"/>
              <a:t>2</a:t>
            </a:r>
            <a:r>
              <a:rPr lang="en-US" sz="2000"/>
              <a:t>. 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868988" y="2903538"/>
          <a:ext cx="1663701" cy="2925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31"/>
                <a:gridCol w="639885"/>
                <a:gridCol w="639885"/>
              </a:tblGrid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2514600" y="3001963"/>
          <a:ext cx="1828800" cy="3017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E63AB-A008-4F4C-B75B-F7F25F3AD3E4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 #2: 3 Variable K-Map</a:t>
            </a:r>
          </a:p>
        </p:txBody>
      </p:sp>
      <p:sp>
        <p:nvSpPr>
          <p:cNvPr id="11276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 dirty="0"/>
              <a:t>Example</a:t>
            </a:r>
            <a:r>
              <a:rPr lang="en-US" sz="2000" dirty="0"/>
              <a:t>:</a:t>
            </a:r>
          </a:p>
          <a:p>
            <a:pPr lvl="1" eaLnBrk="1" hangingPunct="1"/>
            <a:r>
              <a:rPr lang="en-US" sz="2000" dirty="0"/>
              <a:t>After labeling and transferring the truth table data into the K-Map, write the simplified sum-of-products (SOP) logic expression for the logic function F</a:t>
            </a:r>
            <a:r>
              <a:rPr lang="en-US" sz="2000" baseline="-25000" dirty="0"/>
              <a:t>2</a:t>
            </a:r>
            <a:r>
              <a:rPr lang="en-US" sz="2000" dirty="0"/>
              <a:t>. 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868988" y="2903538"/>
          <a:ext cx="1663701" cy="2925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31"/>
                <a:gridCol w="639885"/>
                <a:gridCol w="639885"/>
              </a:tblGrid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6470650" y="2903538"/>
          <a:ext cx="2095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4" name="Equation" r:id="rId4" imgW="190440" imgH="279360" progId="Equation.3">
                  <p:embed/>
                </p:oleObj>
              </mc:Choice>
              <mc:Fallback>
                <p:oleObj name="Equation" r:id="rId4" imgW="190440" imgH="2793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650" y="2903538"/>
                        <a:ext cx="2095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9"/>
          <p:cNvGraphicFramePr>
            <a:graphicFrameLocks noChangeAspect="1"/>
          </p:cNvGraphicFramePr>
          <p:nvPr/>
        </p:nvGraphicFramePr>
        <p:xfrm>
          <a:off x="7081838" y="2979738"/>
          <a:ext cx="207962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5" name="Equation" r:id="rId6" imgW="190440" imgH="215640" progId="Equation.3">
                  <p:embed/>
                </p:oleObj>
              </mc:Choice>
              <mc:Fallback>
                <p:oleObj name="Equation" r:id="rId6" imgW="19044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838" y="2979738"/>
                        <a:ext cx="207962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5813425" y="3422650"/>
          <a:ext cx="347663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6" name="Equation" r:id="rId8" imgW="317160" imgH="266400" progId="Equation.3">
                  <p:embed/>
                </p:oleObj>
              </mc:Choice>
              <mc:Fallback>
                <p:oleObj name="Equation" r:id="rId8" imgW="31716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425" y="3422650"/>
                        <a:ext cx="347663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15"/>
          <p:cNvGraphicFramePr>
            <a:graphicFrameLocks noChangeAspect="1"/>
          </p:cNvGraphicFramePr>
          <p:nvPr/>
        </p:nvGraphicFramePr>
        <p:xfrm>
          <a:off x="5813425" y="4799013"/>
          <a:ext cx="34766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7" name="Equation" r:id="rId10" imgW="317160" imgH="203040" progId="Equation.3">
                  <p:embed/>
                </p:oleObj>
              </mc:Choice>
              <mc:Fallback>
                <p:oleObj name="Equation" r:id="rId10" imgW="31716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425" y="4799013"/>
                        <a:ext cx="347663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16"/>
          <p:cNvGraphicFramePr>
            <a:graphicFrameLocks noChangeAspect="1"/>
          </p:cNvGraphicFramePr>
          <p:nvPr/>
        </p:nvGraphicFramePr>
        <p:xfrm>
          <a:off x="5813425" y="5329238"/>
          <a:ext cx="34766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8" name="Equation" r:id="rId12" imgW="317160" imgH="266400" progId="Equation.3">
                  <p:embed/>
                </p:oleObj>
              </mc:Choice>
              <mc:Fallback>
                <p:oleObj name="Equation" r:id="rId12" imgW="317160" imgH="266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425" y="5329238"/>
                        <a:ext cx="347663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10"/>
          <p:cNvGraphicFramePr>
            <a:graphicFrameLocks noChangeAspect="1"/>
          </p:cNvGraphicFramePr>
          <p:nvPr/>
        </p:nvGraphicFramePr>
        <p:xfrm>
          <a:off x="5807075" y="4119563"/>
          <a:ext cx="3460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9" name="Equation" r:id="rId14" imgW="317160" imgH="266400" progId="Equation.3">
                  <p:embed/>
                </p:oleObj>
              </mc:Choice>
              <mc:Fallback>
                <p:oleObj name="Equation" r:id="rId14" imgW="317160" imgH="26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075" y="4119563"/>
                        <a:ext cx="3460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1" name="TextBox 5"/>
          <p:cNvSpPr txBox="1">
            <a:spLocks noChangeArrowheads="1"/>
          </p:cNvSpPr>
          <p:nvPr/>
        </p:nvSpPr>
        <p:spPr bwMode="auto">
          <a:xfrm>
            <a:off x="457200" y="287655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/>
              <a:t>Solution</a:t>
            </a:r>
            <a:r>
              <a:rPr lang="en-US" sz="2000"/>
              <a:t>:</a:t>
            </a:r>
            <a:endParaRPr lang="en-US"/>
          </a:p>
        </p:txBody>
      </p:sp>
      <p:graphicFrame>
        <p:nvGraphicFramePr>
          <p:cNvPr id="11272" name="Object 7"/>
          <p:cNvGraphicFramePr>
            <a:graphicFrameLocks noChangeAspect="1"/>
          </p:cNvGraphicFramePr>
          <p:nvPr/>
        </p:nvGraphicFramePr>
        <p:xfrm>
          <a:off x="3875088" y="6172200"/>
          <a:ext cx="20018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0" name="Equation" r:id="rId16" imgW="1231560" imgH="317160" progId="Equation.3">
                  <p:embed/>
                </p:oleObj>
              </mc:Choice>
              <mc:Fallback>
                <p:oleObj name="Equation" r:id="rId16" imgW="1231560" imgH="317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6172200"/>
                        <a:ext cx="200183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302" name="Group 87"/>
          <p:cNvGrpSpPr>
            <a:grpSpLocks/>
          </p:cNvGrpSpPr>
          <p:nvPr/>
        </p:nvGrpSpPr>
        <p:grpSpPr bwMode="auto">
          <a:xfrm>
            <a:off x="5113338" y="3962400"/>
            <a:ext cx="1730375" cy="1143000"/>
            <a:chOff x="2552950" y="4860910"/>
            <a:chExt cx="1731011" cy="1142931"/>
          </a:xfrm>
        </p:grpSpPr>
        <p:sp>
          <p:nvSpPr>
            <p:cNvPr id="53" name="Line Callout 2 52"/>
            <p:cNvSpPr/>
            <p:nvPr/>
          </p:nvSpPr>
          <p:spPr>
            <a:xfrm flipH="1">
              <a:off x="3750365" y="4860910"/>
              <a:ext cx="533596" cy="1142931"/>
            </a:xfrm>
            <a:prstGeom prst="borderCallout2">
              <a:avLst>
                <a:gd name="adj1" fmla="val 43057"/>
                <a:gd name="adj2" fmla="val 102696"/>
                <a:gd name="adj3" fmla="val 42633"/>
                <a:gd name="adj4" fmla="val 172801"/>
                <a:gd name="adj5" fmla="val 61557"/>
                <a:gd name="adj6" fmla="val 235000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11274" name="Object 30"/>
            <p:cNvGraphicFramePr>
              <a:graphicFrameLocks noChangeAspect="1"/>
            </p:cNvGraphicFramePr>
            <p:nvPr/>
          </p:nvGraphicFramePr>
          <p:xfrm>
            <a:off x="2552950" y="5575242"/>
            <a:ext cx="438311" cy="357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1" name="Equation" r:id="rId18" imgW="342720" imgH="279360" progId="Equation.3">
                    <p:embed/>
                  </p:oleObj>
                </mc:Choice>
                <mc:Fallback>
                  <p:oleObj name="Equation" r:id="rId18" imgW="342720" imgH="27936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2950" y="5575242"/>
                          <a:ext cx="438311" cy="3571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303" name="Group 86"/>
          <p:cNvGrpSpPr>
            <a:grpSpLocks/>
          </p:cNvGrpSpPr>
          <p:nvPr/>
        </p:nvGrpSpPr>
        <p:grpSpPr bwMode="auto">
          <a:xfrm>
            <a:off x="6980238" y="2582863"/>
            <a:ext cx="935037" cy="3613150"/>
            <a:chOff x="3777657" y="2803635"/>
            <a:chExt cx="934930" cy="3612931"/>
          </a:xfrm>
        </p:grpSpPr>
        <p:graphicFrame>
          <p:nvGraphicFramePr>
            <p:cNvPr id="11273" name="Object 33"/>
            <p:cNvGraphicFramePr>
              <a:graphicFrameLocks noChangeAspect="1"/>
            </p:cNvGraphicFramePr>
            <p:nvPr/>
          </p:nvGraphicFramePr>
          <p:xfrm>
            <a:off x="4272900" y="2803635"/>
            <a:ext cx="439687" cy="357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2" name="Equation" r:id="rId20" imgW="342720" imgH="279360" progId="Equation.3">
                    <p:embed/>
                  </p:oleObj>
                </mc:Choice>
                <mc:Fallback>
                  <p:oleObj name="Equation" r:id="rId20" imgW="342720" imgH="27936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900" y="2803635"/>
                          <a:ext cx="439687" cy="3571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" name="Left Bracket 66"/>
            <p:cNvSpPr/>
            <p:nvPr/>
          </p:nvSpPr>
          <p:spPr>
            <a:xfrm rot="16200000">
              <a:off x="3549059" y="3368763"/>
              <a:ext cx="914345" cy="457148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Left Bracket 67"/>
            <p:cNvSpPr/>
            <p:nvPr/>
          </p:nvSpPr>
          <p:spPr>
            <a:xfrm rot="5400000" flipV="1">
              <a:off x="3549059" y="5730820"/>
              <a:ext cx="914345" cy="457148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2514600" y="3001963"/>
          <a:ext cx="1828800" cy="3017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9524B9-77B4-498E-9AF4-BA1146DAE5D8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Truth Table to K-Map Mapping</a:t>
            </a:r>
          </a:p>
        </p:txBody>
      </p:sp>
      <p:sp>
        <p:nvSpPr>
          <p:cNvPr id="12299" name="TextBox 82"/>
          <p:cNvSpPr txBox="1">
            <a:spLocks noChangeArrowheads="1"/>
          </p:cNvSpPr>
          <p:nvPr/>
        </p:nvSpPr>
        <p:spPr bwMode="auto">
          <a:xfrm>
            <a:off x="2819400" y="1447800"/>
            <a:ext cx="3478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Four Variable K-Map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52400" y="2041525"/>
          <a:ext cx="3565527" cy="4664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085"/>
                <a:gridCol w="457119"/>
                <a:gridCol w="457119"/>
                <a:gridCol w="457119"/>
                <a:gridCol w="457119"/>
                <a:gridCol w="639966"/>
              </a:tblGrid>
              <a:tr h="274357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200" b="0" baseline="-25000" dirty="0" smtClean="0">
                          <a:solidFill>
                            <a:schemeClr val="tx1"/>
                          </a:solidFill>
                        </a:rPr>
                        <a:t>WXYZ</a:t>
                      </a:r>
                      <a:endParaRPr lang="en-US" sz="12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0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7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8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9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11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12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13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14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15</a:t>
                      </a:r>
                    </a:p>
                  </a:txBody>
                  <a:tcPr marL="91424" marR="91424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4495800" y="2667000"/>
          <a:ext cx="3200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4600575" y="3490913"/>
          <a:ext cx="4857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2" name="Equation" r:id="rId4" imgW="444240" imgH="266400" progId="Equation.3">
                  <p:embed/>
                </p:oleObj>
              </mc:Choice>
              <mc:Fallback>
                <p:oleObj name="Equation" r:id="rId4" imgW="44424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3490913"/>
                        <a:ext cx="4857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4600575" y="4102100"/>
          <a:ext cx="4857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3" name="Equation" r:id="rId6" imgW="444240" imgH="266400" progId="Equation.3">
                  <p:embed/>
                </p:oleObj>
              </mc:Choice>
              <mc:Fallback>
                <p:oleObj name="Equation" r:id="rId6" imgW="44424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4102100"/>
                        <a:ext cx="48577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4600575" y="4800600"/>
          <a:ext cx="485775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4" name="Equation" r:id="rId8" imgW="444240" imgH="203040" progId="Equation.3">
                  <p:embed/>
                </p:oleObj>
              </mc:Choice>
              <mc:Fallback>
                <p:oleObj name="Equation" r:id="rId8" imgW="44424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4800600"/>
                        <a:ext cx="485775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25"/>
          <p:cNvGraphicFramePr>
            <a:graphicFrameLocks noChangeAspect="1"/>
          </p:cNvGraphicFramePr>
          <p:nvPr/>
        </p:nvGraphicFramePr>
        <p:xfrm>
          <a:off x="4600575" y="5397500"/>
          <a:ext cx="4857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5" name="Equation" r:id="rId10" imgW="444240" imgH="266400" progId="Equation.3">
                  <p:embed/>
                </p:oleObj>
              </mc:Choice>
              <mc:Fallback>
                <p:oleObj name="Equation" r:id="rId10" imgW="444240" imgH="2664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5397500"/>
                        <a:ext cx="48577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26"/>
          <p:cNvGraphicFramePr>
            <a:graphicFrameLocks noChangeAspect="1"/>
          </p:cNvGraphicFramePr>
          <p:nvPr/>
        </p:nvGraphicFramePr>
        <p:xfrm>
          <a:off x="5257800" y="2965450"/>
          <a:ext cx="3889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6" name="Equation" r:id="rId12" imgW="355320" imgH="266400" progId="Equation.3">
                  <p:embed/>
                </p:oleObj>
              </mc:Choice>
              <mc:Fallback>
                <p:oleObj name="Equation" r:id="rId12" imgW="355320" imgH="2664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965450"/>
                        <a:ext cx="3889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27"/>
          <p:cNvGraphicFramePr>
            <a:graphicFrameLocks noChangeAspect="1"/>
          </p:cNvGraphicFramePr>
          <p:nvPr/>
        </p:nvGraphicFramePr>
        <p:xfrm>
          <a:off x="5867400" y="2965450"/>
          <a:ext cx="3889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7" name="Equation" r:id="rId14" imgW="355320" imgH="266400" progId="Equation.3">
                  <p:embed/>
                </p:oleObj>
              </mc:Choice>
              <mc:Fallback>
                <p:oleObj name="Equation" r:id="rId14" imgW="355320" imgH="266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965450"/>
                        <a:ext cx="3889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28"/>
          <p:cNvGraphicFramePr>
            <a:graphicFrameLocks noChangeAspect="1"/>
          </p:cNvGraphicFramePr>
          <p:nvPr/>
        </p:nvGraphicFramePr>
        <p:xfrm>
          <a:off x="6553200" y="3032125"/>
          <a:ext cx="388938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8" name="Equation" r:id="rId16" imgW="355320" imgH="203040" progId="Equation.3">
                  <p:embed/>
                </p:oleObj>
              </mc:Choice>
              <mc:Fallback>
                <p:oleObj name="Equation" r:id="rId16" imgW="355320" imgH="2030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032125"/>
                        <a:ext cx="388938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29"/>
          <p:cNvGraphicFramePr>
            <a:graphicFrameLocks noChangeAspect="1"/>
          </p:cNvGraphicFramePr>
          <p:nvPr/>
        </p:nvGraphicFramePr>
        <p:xfrm>
          <a:off x="7154863" y="2965450"/>
          <a:ext cx="388937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9" name="Equation" r:id="rId18" imgW="355320" imgH="266400" progId="Equation.3">
                  <p:embed/>
                </p:oleObj>
              </mc:Choice>
              <mc:Fallback>
                <p:oleObj name="Equation" r:id="rId18" imgW="355320" imgH="2664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4863" y="2965450"/>
                        <a:ext cx="388937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3768725" y="3440113"/>
            <a:ext cx="3851275" cy="1066800"/>
            <a:chOff x="3921400" y="3439600"/>
            <a:chExt cx="3851000" cy="1066800"/>
          </a:xfrm>
        </p:grpSpPr>
        <p:sp>
          <p:nvSpPr>
            <p:cNvPr id="66" name="Right Brace 65"/>
            <p:cNvSpPr/>
            <p:nvPr/>
          </p:nvSpPr>
          <p:spPr>
            <a:xfrm>
              <a:off x="3921400" y="3439600"/>
              <a:ext cx="193661" cy="1066800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490" name="TextBox 17"/>
            <p:cNvSpPr txBox="1">
              <a:spLocks noChangeArrowheads="1"/>
            </p:cNvSpPr>
            <p:nvPr/>
          </p:nvSpPr>
          <p:spPr bwMode="auto">
            <a:xfrm flipH="1">
              <a:off x="5532119" y="4036511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</a:t>
              </a:r>
            </a:p>
          </p:txBody>
        </p:sp>
        <p:sp>
          <p:nvSpPr>
            <p:cNvPr id="12491" name="TextBox 17"/>
            <p:cNvSpPr txBox="1">
              <a:spLocks noChangeArrowheads="1"/>
            </p:cNvSpPr>
            <p:nvPr/>
          </p:nvSpPr>
          <p:spPr bwMode="auto">
            <a:xfrm flipH="1">
              <a:off x="7437119" y="4036511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0</a:t>
              </a:r>
            </a:p>
          </p:txBody>
        </p:sp>
        <p:sp>
          <p:nvSpPr>
            <p:cNvPr id="12492" name="TextBox 17"/>
            <p:cNvSpPr txBox="1">
              <a:spLocks noChangeArrowheads="1"/>
            </p:cNvSpPr>
            <p:nvPr/>
          </p:nvSpPr>
          <p:spPr bwMode="auto">
            <a:xfrm flipH="1">
              <a:off x="6141719" y="4036511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</a:t>
              </a:r>
            </a:p>
          </p:txBody>
        </p:sp>
        <p:sp>
          <p:nvSpPr>
            <p:cNvPr id="12493" name="TextBox 17"/>
            <p:cNvSpPr txBox="1">
              <a:spLocks noChangeArrowheads="1"/>
            </p:cNvSpPr>
            <p:nvPr/>
          </p:nvSpPr>
          <p:spPr bwMode="auto">
            <a:xfrm flipH="1">
              <a:off x="6751319" y="4036511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</a:t>
              </a:r>
            </a:p>
          </p:txBody>
        </p:sp>
      </p:grp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3768725" y="4683125"/>
            <a:ext cx="3849688" cy="2022475"/>
            <a:chOff x="3921400" y="4683647"/>
            <a:chExt cx="3849171" cy="2021953"/>
          </a:xfrm>
        </p:grpSpPr>
        <p:sp>
          <p:nvSpPr>
            <p:cNvPr id="69" name="Right Brace 68"/>
            <p:cNvSpPr/>
            <p:nvPr/>
          </p:nvSpPr>
          <p:spPr>
            <a:xfrm>
              <a:off x="3921400" y="5639075"/>
              <a:ext cx="193649" cy="1066525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485" name="TextBox 17"/>
            <p:cNvSpPr txBox="1">
              <a:spLocks noChangeArrowheads="1"/>
            </p:cNvSpPr>
            <p:nvPr/>
          </p:nvSpPr>
          <p:spPr bwMode="auto">
            <a:xfrm flipH="1">
              <a:off x="5530290" y="4683647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</a:t>
              </a:r>
            </a:p>
          </p:txBody>
        </p:sp>
        <p:sp>
          <p:nvSpPr>
            <p:cNvPr id="12486" name="TextBox 17"/>
            <p:cNvSpPr txBox="1">
              <a:spLocks noChangeArrowheads="1"/>
            </p:cNvSpPr>
            <p:nvPr/>
          </p:nvSpPr>
          <p:spPr bwMode="auto">
            <a:xfrm flipH="1">
              <a:off x="7435290" y="4683647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</a:t>
              </a:r>
            </a:p>
          </p:txBody>
        </p:sp>
        <p:sp>
          <p:nvSpPr>
            <p:cNvPr id="12487" name="TextBox 17"/>
            <p:cNvSpPr txBox="1">
              <a:spLocks noChangeArrowheads="1"/>
            </p:cNvSpPr>
            <p:nvPr/>
          </p:nvSpPr>
          <p:spPr bwMode="auto">
            <a:xfrm flipH="1">
              <a:off x="6139890" y="4683647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0</a:t>
              </a:r>
            </a:p>
          </p:txBody>
        </p:sp>
        <p:sp>
          <p:nvSpPr>
            <p:cNvPr id="12488" name="TextBox 17"/>
            <p:cNvSpPr txBox="1">
              <a:spLocks noChangeArrowheads="1"/>
            </p:cNvSpPr>
            <p:nvPr/>
          </p:nvSpPr>
          <p:spPr bwMode="auto">
            <a:xfrm flipH="1">
              <a:off x="6749490" y="4683647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</a:t>
              </a: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3768725" y="4538663"/>
            <a:ext cx="3849688" cy="1217612"/>
            <a:chOff x="3921400" y="4539200"/>
            <a:chExt cx="3849171" cy="1217148"/>
          </a:xfrm>
        </p:grpSpPr>
        <p:sp>
          <p:nvSpPr>
            <p:cNvPr id="68" name="Right Brace 67"/>
            <p:cNvSpPr/>
            <p:nvPr/>
          </p:nvSpPr>
          <p:spPr>
            <a:xfrm>
              <a:off x="3921400" y="4539200"/>
              <a:ext cx="193649" cy="1066393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480" name="TextBox 17"/>
            <p:cNvSpPr txBox="1">
              <a:spLocks noChangeArrowheads="1"/>
            </p:cNvSpPr>
            <p:nvPr/>
          </p:nvSpPr>
          <p:spPr bwMode="auto">
            <a:xfrm flipH="1">
              <a:off x="5530290" y="5294970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0</a:t>
              </a:r>
            </a:p>
          </p:txBody>
        </p:sp>
        <p:sp>
          <p:nvSpPr>
            <p:cNvPr id="12481" name="TextBox 17"/>
            <p:cNvSpPr txBox="1">
              <a:spLocks noChangeArrowheads="1"/>
            </p:cNvSpPr>
            <p:nvPr/>
          </p:nvSpPr>
          <p:spPr bwMode="auto">
            <a:xfrm flipH="1">
              <a:off x="7435290" y="5294970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</a:t>
              </a:r>
            </a:p>
          </p:txBody>
        </p:sp>
        <p:sp>
          <p:nvSpPr>
            <p:cNvPr id="12482" name="TextBox 17"/>
            <p:cNvSpPr txBox="1">
              <a:spLocks noChangeArrowheads="1"/>
            </p:cNvSpPr>
            <p:nvPr/>
          </p:nvSpPr>
          <p:spPr bwMode="auto">
            <a:xfrm flipH="1">
              <a:off x="6139890" y="5294970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0</a:t>
              </a:r>
            </a:p>
          </p:txBody>
        </p:sp>
        <p:sp>
          <p:nvSpPr>
            <p:cNvPr id="12483" name="TextBox 17"/>
            <p:cNvSpPr txBox="1">
              <a:spLocks noChangeArrowheads="1"/>
            </p:cNvSpPr>
            <p:nvPr/>
          </p:nvSpPr>
          <p:spPr bwMode="auto">
            <a:xfrm flipH="1">
              <a:off x="6749490" y="5294970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0</a:t>
              </a:r>
            </a:p>
          </p:txBody>
        </p:sp>
      </p:grp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3770313" y="2347913"/>
            <a:ext cx="3851275" cy="1514475"/>
            <a:chOff x="3922488" y="2347686"/>
            <a:chExt cx="3851000" cy="1515489"/>
          </a:xfrm>
        </p:grpSpPr>
        <p:sp>
          <p:nvSpPr>
            <p:cNvPr id="86" name="Right Brace 85"/>
            <p:cNvSpPr/>
            <p:nvPr/>
          </p:nvSpPr>
          <p:spPr>
            <a:xfrm>
              <a:off x="3922488" y="2347686"/>
              <a:ext cx="193661" cy="1067514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475" name="TextBox 17"/>
            <p:cNvSpPr txBox="1">
              <a:spLocks noChangeArrowheads="1"/>
            </p:cNvSpPr>
            <p:nvPr/>
          </p:nvSpPr>
          <p:spPr bwMode="auto">
            <a:xfrm flipH="1">
              <a:off x="5533207" y="3401797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0</a:t>
              </a:r>
            </a:p>
          </p:txBody>
        </p:sp>
        <p:sp>
          <p:nvSpPr>
            <p:cNvPr id="12476" name="TextBox 17"/>
            <p:cNvSpPr txBox="1">
              <a:spLocks noChangeArrowheads="1"/>
            </p:cNvSpPr>
            <p:nvPr/>
          </p:nvSpPr>
          <p:spPr bwMode="auto">
            <a:xfrm flipH="1">
              <a:off x="7438207" y="3401797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</a:t>
              </a:r>
            </a:p>
          </p:txBody>
        </p:sp>
        <p:sp>
          <p:nvSpPr>
            <p:cNvPr id="12477" name="TextBox 17"/>
            <p:cNvSpPr txBox="1">
              <a:spLocks noChangeArrowheads="1"/>
            </p:cNvSpPr>
            <p:nvPr/>
          </p:nvSpPr>
          <p:spPr bwMode="auto">
            <a:xfrm flipH="1">
              <a:off x="6142807" y="3401797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</a:t>
              </a:r>
            </a:p>
          </p:txBody>
        </p:sp>
        <p:sp>
          <p:nvSpPr>
            <p:cNvPr id="12478" name="TextBox 17"/>
            <p:cNvSpPr txBox="1">
              <a:spLocks noChangeArrowheads="1"/>
            </p:cNvSpPr>
            <p:nvPr/>
          </p:nvSpPr>
          <p:spPr bwMode="auto">
            <a:xfrm flipH="1">
              <a:off x="6752407" y="3401797"/>
              <a:ext cx="335281" cy="46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0</a:t>
              </a:r>
            </a:p>
          </p:txBody>
        </p:sp>
      </p:grpSp>
      <p:grpSp>
        <p:nvGrpSpPr>
          <p:cNvPr id="12467" name="Group 45"/>
          <p:cNvGrpSpPr>
            <a:grpSpLocks/>
          </p:cNvGrpSpPr>
          <p:nvPr/>
        </p:nvGrpSpPr>
        <p:grpSpPr bwMode="auto">
          <a:xfrm>
            <a:off x="7650163" y="3703638"/>
            <a:ext cx="1676400" cy="1981200"/>
            <a:chOff x="7635240" y="3703637"/>
            <a:chExt cx="1676400" cy="1981994"/>
          </a:xfrm>
        </p:grpSpPr>
        <p:cxnSp>
          <p:nvCxnSpPr>
            <p:cNvPr id="39" name="Straight Arrow Connector 38"/>
            <p:cNvCxnSpPr/>
            <p:nvPr/>
          </p:nvCxnSpPr>
          <p:spPr>
            <a:xfrm rot="5400000">
              <a:off x="6795849" y="4693840"/>
              <a:ext cx="1981994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73" name="TextBox 39"/>
            <p:cNvSpPr txBox="1">
              <a:spLocks noChangeArrowheads="1"/>
            </p:cNvSpPr>
            <p:nvPr/>
          </p:nvSpPr>
          <p:spPr bwMode="auto">
            <a:xfrm flipH="1">
              <a:off x="7635240" y="4160837"/>
              <a:ext cx="1676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/>
                <a:t>Only one</a:t>
              </a:r>
            </a:p>
            <a:p>
              <a:pPr algn="ctr" eaLnBrk="1" hangingPunct="1"/>
              <a:r>
                <a:rPr lang="en-US" sz="1200" b="1"/>
                <a:t>variable changes</a:t>
              </a:r>
            </a:p>
            <a:p>
              <a:pPr algn="ctr" eaLnBrk="1" hangingPunct="1"/>
              <a:r>
                <a:rPr lang="en-US" sz="1200" b="1"/>
                <a:t> for every row </a:t>
              </a:r>
            </a:p>
            <a:p>
              <a:pPr algn="ctr" eaLnBrk="1" hangingPunct="1"/>
              <a:r>
                <a:rPr lang="en-US" sz="1200" b="1"/>
                <a:t>change</a:t>
              </a:r>
            </a:p>
          </p:txBody>
        </p:sp>
      </p:grpSp>
      <p:grpSp>
        <p:nvGrpSpPr>
          <p:cNvPr id="12468" name="Group 44"/>
          <p:cNvGrpSpPr>
            <a:grpSpLocks/>
          </p:cNvGrpSpPr>
          <p:nvPr/>
        </p:nvGrpSpPr>
        <p:grpSpPr bwMode="auto">
          <a:xfrm>
            <a:off x="5486400" y="2157413"/>
            <a:ext cx="1982788" cy="663575"/>
            <a:chOff x="5486400" y="2157829"/>
            <a:chExt cx="1981994" cy="662365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5486400" y="2818609"/>
              <a:ext cx="1981994" cy="158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71" name="TextBox 42"/>
            <p:cNvSpPr txBox="1">
              <a:spLocks noChangeArrowheads="1"/>
            </p:cNvSpPr>
            <p:nvPr/>
          </p:nvSpPr>
          <p:spPr bwMode="auto">
            <a:xfrm flipH="1">
              <a:off x="5562600" y="2157829"/>
              <a:ext cx="1676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/>
                <a:t>Only one variable changes for every column change</a:t>
              </a:r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428B8-DE1D-4C6F-96FE-00BCF216BC0E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Karnaugh</a:t>
            </a:r>
            <a:r>
              <a:rPr lang="en-US" dirty="0" smtClean="0"/>
              <a:t> Mapping (K-Mapping)</a:t>
            </a:r>
          </a:p>
        </p:txBody>
      </p:sp>
      <p:sp>
        <p:nvSpPr>
          <p:cNvPr id="26627" name="Content Placeholder 83"/>
          <p:cNvSpPr txBox="1">
            <a:spLocks/>
          </p:cNvSpPr>
          <p:nvPr/>
        </p:nvSpPr>
        <p:spPr bwMode="auto">
          <a:xfrm>
            <a:off x="609600" y="13716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800"/>
              <a:t>This presentation will demonstrate how to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en-US" sz="2400"/>
              <a:t>Create and label two, three, &amp; four variable K-Maps.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en-US" sz="2400"/>
              <a:t>Use the K-Mapping technique to simplify logic designs with two, three, and four variables.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en-US" sz="2400"/>
              <a:t>Use the K-Mapping technique to simplify logic design containing </a:t>
            </a:r>
            <a:r>
              <a:rPr lang="en-US" sz="2400" i="1"/>
              <a:t>don’t care</a:t>
            </a:r>
            <a:r>
              <a:rPr lang="en-US" sz="2400"/>
              <a:t> conditions. </a:t>
            </a:r>
          </a:p>
          <a:p>
            <a:pPr>
              <a:spcAft>
                <a:spcPts val="1200"/>
              </a:spcAft>
            </a:pPr>
            <a:endParaRPr lang="en-US" sz="2400"/>
          </a:p>
        </p:txBody>
      </p:sp>
      <p:grpSp>
        <p:nvGrpSpPr>
          <p:cNvPr id="26628" name="Group 57"/>
          <p:cNvGrpSpPr>
            <a:grpSpLocks/>
          </p:cNvGrpSpPr>
          <p:nvPr/>
        </p:nvGrpSpPr>
        <p:grpSpPr bwMode="auto">
          <a:xfrm>
            <a:off x="762000" y="4343400"/>
            <a:ext cx="6705600" cy="2362200"/>
            <a:chOff x="762000" y="4343400"/>
            <a:chExt cx="6705600" cy="2362200"/>
          </a:xfrm>
        </p:grpSpPr>
        <p:pic>
          <p:nvPicPr>
            <p:cNvPr id="2663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9367" y="4518838"/>
              <a:ext cx="2186667" cy="1424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1" name="TextBox 51"/>
            <p:cNvSpPr txBox="1">
              <a:spLocks noChangeArrowheads="1"/>
            </p:cNvSpPr>
            <p:nvPr/>
          </p:nvSpPr>
          <p:spPr bwMode="auto">
            <a:xfrm>
              <a:off x="762000" y="6366015"/>
              <a:ext cx="3429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/>
                <a:t>Boolean Algebra Simplification</a:t>
              </a:r>
            </a:p>
          </p:txBody>
        </p:sp>
        <p:sp>
          <p:nvSpPr>
            <p:cNvPr id="26632" name="TextBox 52"/>
            <p:cNvSpPr txBox="1">
              <a:spLocks noChangeArrowheads="1"/>
            </p:cNvSpPr>
            <p:nvPr/>
          </p:nvSpPr>
          <p:spPr bwMode="auto">
            <a:xfrm>
              <a:off x="4343400" y="6367046"/>
              <a:ext cx="3124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/>
                <a:t>K-Mapping Simplification</a:t>
              </a:r>
            </a:p>
          </p:txBody>
        </p:sp>
        <p:sp>
          <p:nvSpPr>
            <p:cNvPr id="26633" name="TextBox 53"/>
            <p:cNvSpPr txBox="1">
              <a:spLocks noChangeArrowheads="1"/>
            </p:cNvSpPr>
            <p:nvPr/>
          </p:nvSpPr>
          <p:spPr bwMode="auto">
            <a:xfrm>
              <a:off x="4038600" y="4953000"/>
              <a:ext cx="4539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600"/>
                <a:t>≡</a:t>
              </a:r>
            </a:p>
          </p:txBody>
        </p:sp>
        <p:pic>
          <p:nvPicPr>
            <p:cNvPr id="26634" name="Picture 3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4343400"/>
              <a:ext cx="2290576" cy="2024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739DD-E293-432E-B273-3A65767AA8A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Four Variable K-Map Groupings</a:t>
            </a:r>
          </a:p>
        </p:txBody>
      </p:sp>
      <p:graphicFrame>
        <p:nvGraphicFramePr>
          <p:cNvPr id="125" name="Table 124"/>
          <p:cNvGraphicFramePr>
            <a:graphicFrameLocks noGrp="1"/>
          </p:cNvGraphicFramePr>
          <p:nvPr/>
        </p:nvGraphicFramePr>
        <p:xfrm>
          <a:off x="2590800" y="2743200"/>
          <a:ext cx="3200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743200" y="3581400"/>
          <a:ext cx="3889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" name="Equation" r:id="rId4" imgW="355320" imgH="241200" progId="Equation.3">
                  <p:embed/>
                </p:oleObj>
              </mc:Choice>
              <mc:Fallback>
                <p:oleObj name="Equation" r:id="rId4" imgW="3553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81400"/>
                        <a:ext cx="3889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2743200" y="4191000"/>
          <a:ext cx="3889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2" name="Equation" r:id="rId6" imgW="355320" imgH="241200" progId="Equation.3">
                  <p:embed/>
                </p:oleObj>
              </mc:Choice>
              <mc:Fallback>
                <p:oleObj name="Equation" r:id="rId6" imgW="3553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91000"/>
                        <a:ext cx="3889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2743200" y="4876800"/>
          <a:ext cx="38893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3" name="Equation" r:id="rId8" imgW="355320" imgH="203040" progId="Equation.3">
                  <p:embed/>
                </p:oleObj>
              </mc:Choice>
              <mc:Fallback>
                <p:oleObj name="Equation" r:id="rId8" imgW="3553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76800"/>
                        <a:ext cx="388938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25"/>
          <p:cNvGraphicFramePr>
            <a:graphicFrameLocks noChangeAspect="1"/>
          </p:cNvGraphicFramePr>
          <p:nvPr/>
        </p:nvGraphicFramePr>
        <p:xfrm>
          <a:off x="2743200" y="5486400"/>
          <a:ext cx="3889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" name="Equation" r:id="rId10" imgW="355320" imgH="241200" progId="Equation.3">
                  <p:embed/>
                </p:oleObj>
              </mc:Choice>
              <mc:Fallback>
                <p:oleObj name="Equation" r:id="rId10" imgW="355320" imgH="241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486400"/>
                        <a:ext cx="3889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26"/>
          <p:cNvGraphicFramePr>
            <a:graphicFrameLocks noChangeAspect="1"/>
          </p:cNvGraphicFramePr>
          <p:nvPr/>
        </p:nvGraphicFramePr>
        <p:xfrm>
          <a:off x="3352800" y="3048000"/>
          <a:ext cx="38893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5" name="Equation" r:id="rId12" imgW="355320" imgH="253800" progId="Equation.3">
                  <p:embed/>
                </p:oleObj>
              </mc:Choice>
              <mc:Fallback>
                <p:oleObj name="Equation" r:id="rId12" imgW="355320" imgH="2538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48000"/>
                        <a:ext cx="388938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27"/>
          <p:cNvGraphicFramePr>
            <a:graphicFrameLocks noChangeAspect="1"/>
          </p:cNvGraphicFramePr>
          <p:nvPr/>
        </p:nvGraphicFramePr>
        <p:xfrm>
          <a:off x="3962400" y="3048000"/>
          <a:ext cx="38893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6" name="Equation" r:id="rId14" imgW="355320" imgH="253800" progId="Equation.3">
                  <p:embed/>
                </p:oleObj>
              </mc:Choice>
              <mc:Fallback>
                <p:oleObj name="Equation" r:id="rId14" imgW="355320" imgH="2538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048000"/>
                        <a:ext cx="388938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28"/>
          <p:cNvGraphicFramePr>
            <a:graphicFrameLocks noChangeAspect="1"/>
          </p:cNvGraphicFramePr>
          <p:nvPr/>
        </p:nvGraphicFramePr>
        <p:xfrm>
          <a:off x="4648200" y="3089275"/>
          <a:ext cx="388938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7" name="Equation" r:id="rId16" imgW="355320" imgH="215640" progId="Equation.3">
                  <p:embed/>
                </p:oleObj>
              </mc:Choice>
              <mc:Fallback>
                <p:oleObj name="Equation" r:id="rId16" imgW="355320" imgH="215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89275"/>
                        <a:ext cx="388938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29"/>
          <p:cNvGraphicFramePr>
            <a:graphicFrameLocks noChangeAspect="1"/>
          </p:cNvGraphicFramePr>
          <p:nvPr/>
        </p:nvGraphicFramePr>
        <p:xfrm>
          <a:off x="5257800" y="3048000"/>
          <a:ext cx="38893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8" name="Equation" r:id="rId18" imgW="355320" imgH="253800" progId="Equation.3">
                  <p:embed/>
                </p:oleObj>
              </mc:Choice>
              <mc:Fallback>
                <p:oleObj name="Equation" r:id="rId18" imgW="355320" imgH="2538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048000"/>
                        <a:ext cx="388938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6" name="TextBox 82"/>
          <p:cNvSpPr txBox="1">
            <a:spLocks noChangeArrowheads="1"/>
          </p:cNvSpPr>
          <p:nvPr/>
        </p:nvSpPr>
        <p:spPr bwMode="auto">
          <a:xfrm>
            <a:off x="2713038" y="1447800"/>
            <a:ext cx="384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Groups of One – 16 (not shown)</a:t>
            </a:r>
          </a:p>
        </p:txBody>
      </p:sp>
      <p:sp>
        <p:nvSpPr>
          <p:cNvPr id="13367" name="TextBox 82"/>
          <p:cNvSpPr txBox="1">
            <a:spLocks noChangeArrowheads="1"/>
          </p:cNvSpPr>
          <p:nvPr/>
        </p:nvSpPr>
        <p:spPr bwMode="auto">
          <a:xfrm>
            <a:off x="2713038" y="1733550"/>
            <a:ext cx="3824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Groups of Two – 32 (not shown)</a:t>
            </a:r>
          </a:p>
        </p:txBody>
      </p:sp>
      <p:sp>
        <p:nvSpPr>
          <p:cNvPr id="13368" name="TextBox 82"/>
          <p:cNvSpPr txBox="1">
            <a:spLocks noChangeArrowheads="1"/>
          </p:cNvSpPr>
          <p:nvPr/>
        </p:nvSpPr>
        <p:spPr bwMode="auto">
          <a:xfrm>
            <a:off x="2711450" y="2038350"/>
            <a:ext cx="4213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Groups of Four – 24 (seven shown)</a:t>
            </a:r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3276600" y="2659063"/>
            <a:ext cx="1598613" cy="3657600"/>
            <a:chOff x="5229225" y="2354263"/>
            <a:chExt cx="1598613" cy="3657599"/>
          </a:xfrm>
        </p:grpSpPr>
        <p:graphicFrame>
          <p:nvGraphicFramePr>
            <p:cNvPr id="13328" name="Object 16"/>
            <p:cNvGraphicFramePr>
              <a:graphicFrameLocks noChangeAspect="1"/>
            </p:cNvGraphicFramePr>
            <p:nvPr/>
          </p:nvGraphicFramePr>
          <p:xfrm>
            <a:off x="6372225" y="2354263"/>
            <a:ext cx="455613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9" name="Equation" r:id="rId20" imgW="355320" imgH="279360" progId="Equation.3">
                    <p:embed/>
                  </p:oleObj>
                </mc:Choice>
                <mc:Fallback>
                  <p:oleObj name="Equation" r:id="rId20" imgW="355320" imgH="27936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2225" y="2354263"/>
                          <a:ext cx="455613" cy="35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5" name="Left Bracket 94"/>
            <p:cNvSpPr/>
            <p:nvPr/>
          </p:nvSpPr>
          <p:spPr>
            <a:xfrm rot="16200000">
              <a:off x="5343525" y="2620963"/>
              <a:ext cx="914400" cy="1143000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Left Bracket 95"/>
            <p:cNvSpPr/>
            <p:nvPr/>
          </p:nvSpPr>
          <p:spPr>
            <a:xfrm rot="5400000" flipV="1">
              <a:off x="5343525" y="4983162"/>
              <a:ext cx="914400" cy="1143000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3425" name="Group 119"/>
            <p:cNvGrpSpPr>
              <a:grpSpLocks/>
            </p:cNvGrpSpPr>
            <p:nvPr/>
          </p:nvGrpSpPr>
          <p:grpSpPr bwMode="auto">
            <a:xfrm>
              <a:off x="5337853" y="5133975"/>
              <a:ext cx="941696" cy="369332"/>
              <a:chOff x="1219200" y="4114800"/>
              <a:chExt cx="941696" cy="369332"/>
            </a:xfrm>
          </p:grpSpPr>
          <p:sp>
            <p:nvSpPr>
              <p:cNvPr id="13429" name="TextBox 115"/>
              <p:cNvSpPr txBox="1">
                <a:spLocks noChangeArrowheads="1"/>
              </p:cNvSpPr>
              <p:nvPr/>
            </p:nvSpPr>
            <p:spPr bwMode="auto">
              <a:xfrm>
                <a:off x="1219200" y="41148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3430" name="TextBox 116"/>
              <p:cNvSpPr txBox="1">
                <a:spLocks noChangeArrowheads="1"/>
              </p:cNvSpPr>
              <p:nvPr/>
            </p:nvSpPr>
            <p:spPr bwMode="auto">
              <a:xfrm>
                <a:off x="1847990" y="41148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  <p:grpSp>
          <p:nvGrpSpPr>
            <p:cNvPr id="13426" name="Group 120"/>
            <p:cNvGrpSpPr>
              <a:grpSpLocks/>
            </p:cNvGrpSpPr>
            <p:nvPr/>
          </p:nvGrpSpPr>
          <p:grpSpPr bwMode="auto">
            <a:xfrm>
              <a:off x="5322087" y="3200400"/>
              <a:ext cx="973228" cy="369332"/>
              <a:chOff x="1244678" y="2286000"/>
              <a:chExt cx="973228" cy="369332"/>
            </a:xfrm>
          </p:grpSpPr>
          <p:sp>
            <p:nvSpPr>
              <p:cNvPr id="13427" name="TextBox 117"/>
              <p:cNvSpPr txBox="1">
                <a:spLocks noChangeArrowheads="1"/>
              </p:cNvSpPr>
              <p:nvPr/>
            </p:nvSpPr>
            <p:spPr bwMode="auto">
              <a:xfrm>
                <a:off x="1244678" y="22860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3428" name="TextBox 118"/>
              <p:cNvSpPr txBox="1">
                <a:spLocks noChangeArrowheads="1"/>
              </p:cNvSpPr>
              <p:nvPr/>
            </p:nvSpPr>
            <p:spPr bwMode="auto">
              <a:xfrm>
                <a:off x="1905000" y="22860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</p:grpSp>
      <p:grpSp>
        <p:nvGrpSpPr>
          <p:cNvPr id="5" name="Group 137"/>
          <p:cNvGrpSpPr>
            <a:grpSpLocks/>
          </p:cNvGrpSpPr>
          <p:nvPr/>
        </p:nvGrpSpPr>
        <p:grpSpPr bwMode="auto">
          <a:xfrm>
            <a:off x="3933825" y="2667000"/>
            <a:ext cx="1590675" cy="3649663"/>
            <a:chOff x="5229225" y="2362200"/>
            <a:chExt cx="1590675" cy="3649662"/>
          </a:xfrm>
        </p:grpSpPr>
        <p:graphicFrame>
          <p:nvGraphicFramePr>
            <p:cNvPr id="13327" name="Object 30"/>
            <p:cNvGraphicFramePr>
              <a:graphicFrameLocks noChangeAspect="1"/>
            </p:cNvGraphicFramePr>
            <p:nvPr/>
          </p:nvGraphicFramePr>
          <p:xfrm>
            <a:off x="6381750" y="2362200"/>
            <a:ext cx="43815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0" name="Equation" r:id="rId22" imgW="342720" imgH="266400" progId="Equation.3">
                    <p:embed/>
                  </p:oleObj>
                </mc:Choice>
                <mc:Fallback>
                  <p:oleObj name="Equation" r:id="rId22" imgW="342720" imgH="26640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81750" y="2362200"/>
                          <a:ext cx="43815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0" name="Left Bracket 139"/>
            <p:cNvSpPr/>
            <p:nvPr/>
          </p:nvSpPr>
          <p:spPr>
            <a:xfrm rot="16200000">
              <a:off x="5343525" y="2620963"/>
              <a:ext cx="914400" cy="1143000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1" name="Left Bracket 140"/>
            <p:cNvSpPr/>
            <p:nvPr/>
          </p:nvSpPr>
          <p:spPr>
            <a:xfrm rot="5400000" flipV="1">
              <a:off x="5343525" y="4983162"/>
              <a:ext cx="914400" cy="1143000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3417" name="Group 119"/>
            <p:cNvGrpSpPr>
              <a:grpSpLocks/>
            </p:cNvGrpSpPr>
            <p:nvPr/>
          </p:nvGrpSpPr>
          <p:grpSpPr bwMode="auto">
            <a:xfrm>
              <a:off x="5337853" y="5133975"/>
              <a:ext cx="941696" cy="369332"/>
              <a:chOff x="1219200" y="4114800"/>
              <a:chExt cx="941696" cy="369332"/>
            </a:xfrm>
          </p:grpSpPr>
          <p:sp>
            <p:nvSpPr>
              <p:cNvPr id="13421" name="TextBox 145"/>
              <p:cNvSpPr txBox="1">
                <a:spLocks noChangeArrowheads="1"/>
              </p:cNvSpPr>
              <p:nvPr/>
            </p:nvSpPr>
            <p:spPr bwMode="auto">
              <a:xfrm>
                <a:off x="1219200" y="41148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3422" name="TextBox 146"/>
              <p:cNvSpPr txBox="1">
                <a:spLocks noChangeArrowheads="1"/>
              </p:cNvSpPr>
              <p:nvPr/>
            </p:nvSpPr>
            <p:spPr bwMode="auto">
              <a:xfrm>
                <a:off x="1847990" y="41148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  <p:grpSp>
          <p:nvGrpSpPr>
            <p:cNvPr id="13418" name="Group 120"/>
            <p:cNvGrpSpPr>
              <a:grpSpLocks/>
            </p:cNvGrpSpPr>
            <p:nvPr/>
          </p:nvGrpSpPr>
          <p:grpSpPr bwMode="auto">
            <a:xfrm>
              <a:off x="5322087" y="3200400"/>
              <a:ext cx="973228" cy="369332"/>
              <a:chOff x="1244678" y="2286000"/>
              <a:chExt cx="973228" cy="369332"/>
            </a:xfrm>
          </p:grpSpPr>
          <p:sp>
            <p:nvSpPr>
              <p:cNvPr id="13419" name="TextBox 143"/>
              <p:cNvSpPr txBox="1">
                <a:spLocks noChangeArrowheads="1"/>
              </p:cNvSpPr>
              <p:nvPr/>
            </p:nvSpPr>
            <p:spPr bwMode="auto">
              <a:xfrm>
                <a:off x="1244678" y="22860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3420" name="TextBox 144"/>
              <p:cNvSpPr txBox="1">
                <a:spLocks noChangeArrowheads="1"/>
              </p:cNvSpPr>
              <p:nvPr/>
            </p:nvSpPr>
            <p:spPr bwMode="auto">
              <a:xfrm>
                <a:off x="1905000" y="22860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</p:grpSp>
      <p:grpSp>
        <p:nvGrpSpPr>
          <p:cNvPr id="8" name="Group 171"/>
          <p:cNvGrpSpPr>
            <a:grpSpLocks/>
          </p:cNvGrpSpPr>
          <p:nvPr/>
        </p:nvGrpSpPr>
        <p:grpSpPr bwMode="auto">
          <a:xfrm>
            <a:off x="2895600" y="3208338"/>
            <a:ext cx="3816350" cy="1395412"/>
            <a:chOff x="2895600" y="3208338"/>
            <a:chExt cx="3816350" cy="1394658"/>
          </a:xfrm>
        </p:grpSpPr>
        <p:graphicFrame>
          <p:nvGraphicFramePr>
            <p:cNvPr id="13326" name="Object 31"/>
            <p:cNvGraphicFramePr>
              <a:graphicFrameLocks noChangeAspect="1"/>
            </p:cNvGraphicFramePr>
            <p:nvPr/>
          </p:nvGraphicFramePr>
          <p:xfrm>
            <a:off x="6240463" y="3208338"/>
            <a:ext cx="471487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1" name="Equation" r:id="rId24" imgW="368280" imgH="266400" progId="Equation.3">
                    <p:embed/>
                  </p:oleObj>
                </mc:Choice>
                <mc:Fallback>
                  <p:oleObj name="Equation" r:id="rId24" imgW="368280" imgH="26640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0463" y="3208338"/>
                          <a:ext cx="471487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0" name="Left Bracket 149"/>
            <p:cNvSpPr/>
            <p:nvPr/>
          </p:nvSpPr>
          <p:spPr>
            <a:xfrm>
              <a:off x="5213350" y="3460614"/>
              <a:ext cx="914400" cy="1142382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r">
                <a:defRPr/>
              </a:pPr>
              <a:endParaRPr lang="en-US" dirty="0"/>
            </a:p>
          </p:txBody>
        </p:sp>
        <p:sp>
          <p:nvSpPr>
            <p:cNvPr id="13410" name="TextBox 153"/>
            <p:cNvSpPr txBox="1">
              <a:spLocks noChangeArrowheads="1"/>
            </p:cNvSpPr>
            <p:nvPr/>
          </p:nvSpPr>
          <p:spPr bwMode="auto">
            <a:xfrm>
              <a:off x="5319792" y="3551694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3411" name="TextBox 154"/>
            <p:cNvSpPr txBox="1">
              <a:spLocks noChangeArrowheads="1"/>
            </p:cNvSpPr>
            <p:nvPr/>
          </p:nvSpPr>
          <p:spPr bwMode="auto">
            <a:xfrm>
              <a:off x="5303004" y="4175502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58" name="Left Bracket 157"/>
            <p:cNvSpPr/>
            <p:nvPr/>
          </p:nvSpPr>
          <p:spPr>
            <a:xfrm flipH="1">
              <a:off x="2895600" y="3460614"/>
              <a:ext cx="914400" cy="1142382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r">
                <a:defRPr/>
              </a:pPr>
              <a:endParaRPr lang="en-US" dirty="0"/>
            </a:p>
          </p:txBody>
        </p:sp>
        <p:sp>
          <p:nvSpPr>
            <p:cNvPr id="13413" name="TextBox 158"/>
            <p:cNvSpPr txBox="1">
              <a:spLocks noChangeArrowheads="1"/>
            </p:cNvSpPr>
            <p:nvPr/>
          </p:nvSpPr>
          <p:spPr bwMode="auto">
            <a:xfrm>
              <a:off x="3369588" y="3506490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3414" name="TextBox 159"/>
            <p:cNvSpPr txBox="1">
              <a:spLocks noChangeArrowheads="1"/>
            </p:cNvSpPr>
            <p:nvPr/>
          </p:nvSpPr>
          <p:spPr bwMode="auto">
            <a:xfrm>
              <a:off x="3352800" y="4130298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9" name="Group 161"/>
          <p:cNvGrpSpPr>
            <a:grpSpLocks/>
          </p:cNvGrpSpPr>
          <p:nvPr/>
        </p:nvGrpSpPr>
        <p:grpSpPr bwMode="auto">
          <a:xfrm>
            <a:off x="4572000" y="2659063"/>
            <a:ext cx="1598613" cy="3657600"/>
            <a:chOff x="5229225" y="2354263"/>
            <a:chExt cx="1598613" cy="3657599"/>
          </a:xfrm>
        </p:grpSpPr>
        <p:graphicFrame>
          <p:nvGraphicFramePr>
            <p:cNvPr id="13325" name="Object 32"/>
            <p:cNvGraphicFramePr>
              <a:graphicFrameLocks noChangeAspect="1"/>
            </p:cNvGraphicFramePr>
            <p:nvPr/>
          </p:nvGraphicFramePr>
          <p:xfrm>
            <a:off x="6373813" y="2354263"/>
            <a:ext cx="454025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2" name="Equation" r:id="rId26" imgW="355320" imgH="279360" progId="Equation.3">
                    <p:embed/>
                  </p:oleObj>
                </mc:Choice>
                <mc:Fallback>
                  <p:oleObj name="Equation" r:id="rId26" imgW="355320" imgH="27936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3813" y="2354263"/>
                          <a:ext cx="454025" cy="35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" name="Left Bracket 163"/>
            <p:cNvSpPr/>
            <p:nvPr/>
          </p:nvSpPr>
          <p:spPr>
            <a:xfrm rot="16200000">
              <a:off x="5343525" y="2620963"/>
              <a:ext cx="914400" cy="1143000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5" name="Left Bracket 164"/>
            <p:cNvSpPr/>
            <p:nvPr/>
          </p:nvSpPr>
          <p:spPr>
            <a:xfrm rot="5400000" flipV="1">
              <a:off x="5343525" y="4983162"/>
              <a:ext cx="914400" cy="1143000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3403" name="Group 119"/>
            <p:cNvGrpSpPr>
              <a:grpSpLocks/>
            </p:cNvGrpSpPr>
            <p:nvPr/>
          </p:nvGrpSpPr>
          <p:grpSpPr bwMode="auto">
            <a:xfrm>
              <a:off x="5337853" y="5133975"/>
              <a:ext cx="941696" cy="369332"/>
              <a:chOff x="1219200" y="4114800"/>
              <a:chExt cx="941696" cy="369332"/>
            </a:xfrm>
          </p:grpSpPr>
          <p:sp>
            <p:nvSpPr>
              <p:cNvPr id="13407" name="TextBox 169"/>
              <p:cNvSpPr txBox="1">
                <a:spLocks noChangeArrowheads="1"/>
              </p:cNvSpPr>
              <p:nvPr/>
            </p:nvSpPr>
            <p:spPr bwMode="auto">
              <a:xfrm>
                <a:off x="1219200" y="41148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3408" name="TextBox 170"/>
              <p:cNvSpPr txBox="1">
                <a:spLocks noChangeArrowheads="1"/>
              </p:cNvSpPr>
              <p:nvPr/>
            </p:nvSpPr>
            <p:spPr bwMode="auto">
              <a:xfrm>
                <a:off x="1847990" y="41148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  <p:grpSp>
          <p:nvGrpSpPr>
            <p:cNvPr id="13404" name="Group 120"/>
            <p:cNvGrpSpPr>
              <a:grpSpLocks/>
            </p:cNvGrpSpPr>
            <p:nvPr/>
          </p:nvGrpSpPr>
          <p:grpSpPr bwMode="auto">
            <a:xfrm>
              <a:off x="5322087" y="3200400"/>
              <a:ext cx="973228" cy="369332"/>
              <a:chOff x="1244678" y="2286000"/>
              <a:chExt cx="973228" cy="369332"/>
            </a:xfrm>
          </p:grpSpPr>
          <p:sp>
            <p:nvSpPr>
              <p:cNvPr id="13405" name="TextBox 167"/>
              <p:cNvSpPr txBox="1">
                <a:spLocks noChangeArrowheads="1"/>
              </p:cNvSpPr>
              <p:nvPr/>
            </p:nvSpPr>
            <p:spPr bwMode="auto">
              <a:xfrm>
                <a:off x="1244678" y="22860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3406" name="TextBox 168"/>
              <p:cNvSpPr txBox="1">
                <a:spLocks noChangeArrowheads="1"/>
              </p:cNvSpPr>
              <p:nvPr/>
            </p:nvSpPr>
            <p:spPr bwMode="auto">
              <a:xfrm>
                <a:off x="1905000" y="22860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</p:grpSp>
      <p:grpSp>
        <p:nvGrpSpPr>
          <p:cNvPr id="12" name="Group 172"/>
          <p:cNvGrpSpPr>
            <a:grpSpLocks/>
          </p:cNvGrpSpPr>
          <p:nvPr/>
        </p:nvGrpSpPr>
        <p:grpSpPr bwMode="auto">
          <a:xfrm>
            <a:off x="2895600" y="3862388"/>
            <a:ext cx="3798888" cy="1395412"/>
            <a:chOff x="2895600" y="3207584"/>
            <a:chExt cx="3798888" cy="1395412"/>
          </a:xfrm>
        </p:grpSpPr>
        <p:graphicFrame>
          <p:nvGraphicFramePr>
            <p:cNvPr id="13324" name="Object 33"/>
            <p:cNvGraphicFramePr>
              <a:graphicFrameLocks noChangeAspect="1"/>
            </p:cNvGraphicFramePr>
            <p:nvPr/>
          </p:nvGraphicFramePr>
          <p:xfrm>
            <a:off x="6256338" y="3207584"/>
            <a:ext cx="438150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3" name="Equation" r:id="rId28" imgW="342720" imgH="266400" progId="Equation.3">
                    <p:embed/>
                  </p:oleObj>
                </mc:Choice>
                <mc:Fallback>
                  <p:oleObj name="Equation" r:id="rId28" imgW="342720" imgH="26640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6338" y="3207584"/>
                          <a:ext cx="438150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5" name="Left Bracket 174"/>
            <p:cNvSpPr/>
            <p:nvPr/>
          </p:nvSpPr>
          <p:spPr>
            <a:xfrm>
              <a:off x="5213350" y="3459996"/>
              <a:ext cx="914400" cy="1143000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r">
                <a:defRPr/>
              </a:pPr>
              <a:endParaRPr lang="en-US" dirty="0"/>
            </a:p>
          </p:txBody>
        </p:sp>
        <p:sp>
          <p:nvSpPr>
            <p:cNvPr id="13396" name="TextBox 175"/>
            <p:cNvSpPr txBox="1">
              <a:spLocks noChangeArrowheads="1"/>
            </p:cNvSpPr>
            <p:nvPr/>
          </p:nvSpPr>
          <p:spPr bwMode="auto">
            <a:xfrm>
              <a:off x="5319792" y="3551694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3397" name="TextBox 176"/>
            <p:cNvSpPr txBox="1">
              <a:spLocks noChangeArrowheads="1"/>
            </p:cNvSpPr>
            <p:nvPr/>
          </p:nvSpPr>
          <p:spPr bwMode="auto">
            <a:xfrm>
              <a:off x="5303004" y="4175502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78" name="Left Bracket 177"/>
            <p:cNvSpPr/>
            <p:nvPr/>
          </p:nvSpPr>
          <p:spPr>
            <a:xfrm flipH="1">
              <a:off x="2895600" y="3459996"/>
              <a:ext cx="914400" cy="1143000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r">
                <a:defRPr/>
              </a:pPr>
              <a:endParaRPr lang="en-US" dirty="0"/>
            </a:p>
          </p:txBody>
        </p:sp>
        <p:sp>
          <p:nvSpPr>
            <p:cNvPr id="13399" name="TextBox 178"/>
            <p:cNvSpPr txBox="1">
              <a:spLocks noChangeArrowheads="1"/>
            </p:cNvSpPr>
            <p:nvPr/>
          </p:nvSpPr>
          <p:spPr bwMode="auto">
            <a:xfrm>
              <a:off x="3369588" y="3506490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3400" name="TextBox 179"/>
            <p:cNvSpPr txBox="1">
              <a:spLocks noChangeArrowheads="1"/>
            </p:cNvSpPr>
            <p:nvPr/>
          </p:nvSpPr>
          <p:spPr bwMode="auto">
            <a:xfrm>
              <a:off x="3352800" y="4130298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13" name="Group 180"/>
          <p:cNvGrpSpPr>
            <a:grpSpLocks/>
          </p:cNvGrpSpPr>
          <p:nvPr/>
        </p:nvGrpSpPr>
        <p:grpSpPr bwMode="auto">
          <a:xfrm>
            <a:off x="2895600" y="4471988"/>
            <a:ext cx="3814763" cy="1395412"/>
            <a:chOff x="2895600" y="3207584"/>
            <a:chExt cx="3814763" cy="1395412"/>
          </a:xfrm>
        </p:grpSpPr>
        <p:graphicFrame>
          <p:nvGraphicFramePr>
            <p:cNvPr id="13323" name="Object 34"/>
            <p:cNvGraphicFramePr>
              <a:graphicFrameLocks noChangeAspect="1"/>
            </p:cNvGraphicFramePr>
            <p:nvPr/>
          </p:nvGraphicFramePr>
          <p:xfrm>
            <a:off x="6240463" y="3207584"/>
            <a:ext cx="469900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4" name="Equation" r:id="rId30" imgW="368280" imgH="266400" progId="Equation.3">
                    <p:embed/>
                  </p:oleObj>
                </mc:Choice>
                <mc:Fallback>
                  <p:oleObj name="Equation" r:id="rId30" imgW="368280" imgH="26640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0463" y="3207584"/>
                          <a:ext cx="469900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3" name="Left Bracket 182"/>
            <p:cNvSpPr/>
            <p:nvPr/>
          </p:nvSpPr>
          <p:spPr>
            <a:xfrm>
              <a:off x="5213350" y="3459996"/>
              <a:ext cx="914400" cy="1143000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r">
                <a:defRPr/>
              </a:pPr>
              <a:endParaRPr lang="en-US" dirty="0"/>
            </a:p>
          </p:txBody>
        </p:sp>
        <p:sp>
          <p:nvSpPr>
            <p:cNvPr id="13390" name="TextBox 183"/>
            <p:cNvSpPr txBox="1">
              <a:spLocks noChangeArrowheads="1"/>
            </p:cNvSpPr>
            <p:nvPr/>
          </p:nvSpPr>
          <p:spPr bwMode="auto">
            <a:xfrm>
              <a:off x="5319792" y="3551694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3391" name="TextBox 184"/>
            <p:cNvSpPr txBox="1">
              <a:spLocks noChangeArrowheads="1"/>
            </p:cNvSpPr>
            <p:nvPr/>
          </p:nvSpPr>
          <p:spPr bwMode="auto">
            <a:xfrm>
              <a:off x="5303004" y="4175502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86" name="Left Bracket 185"/>
            <p:cNvSpPr/>
            <p:nvPr/>
          </p:nvSpPr>
          <p:spPr>
            <a:xfrm flipH="1">
              <a:off x="2895600" y="3459996"/>
              <a:ext cx="914400" cy="1143000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r">
                <a:defRPr/>
              </a:pPr>
              <a:endParaRPr lang="en-US" dirty="0"/>
            </a:p>
          </p:txBody>
        </p:sp>
        <p:sp>
          <p:nvSpPr>
            <p:cNvPr id="13393" name="TextBox 186"/>
            <p:cNvSpPr txBox="1">
              <a:spLocks noChangeArrowheads="1"/>
            </p:cNvSpPr>
            <p:nvPr/>
          </p:nvSpPr>
          <p:spPr bwMode="auto">
            <a:xfrm>
              <a:off x="3369588" y="3506490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3394" name="TextBox 187"/>
            <p:cNvSpPr txBox="1">
              <a:spLocks noChangeArrowheads="1"/>
            </p:cNvSpPr>
            <p:nvPr/>
          </p:nvSpPr>
          <p:spPr bwMode="auto">
            <a:xfrm>
              <a:off x="3352800" y="4145796"/>
              <a:ext cx="31290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2925763" y="3032125"/>
            <a:ext cx="3684587" cy="3308350"/>
            <a:chOff x="2940804" y="3032501"/>
            <a:chExt cx="3685421" cy="3307598"/>
          </a:xfrm>
        </p:grpSpPr>
        <p:graphicFrame>
          <p:nvGraphicFramePr>
            <p:cNvPr id="13322" name="Object 35"/>
            <p:cNvGraphicFramePr>
              <a:graphicFrameLocks noChangeAspect="1"/>
            </p:cNvGraphicFramePr>
            <p:nvPr/>
          </p:nvGraphicFramePr>
          <p:xfrm>
            <a:off x="6188075" y="5334000"/>
            <a:ext cx="43815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5" name="Equation" r:id="rId32" imgW="342720" imgH="266400" progId="Equation.3">
                    <p:embed/>
                  </p:oleObj>
                </mc:Choice>
                <mc:Fallback>
                  <p:oleObj name="Equation" r:id="rId32" imgW="342720" imgH="26640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8075" y="5334000"/>
                          <a:ext cx="43815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377" name="Group 202"/>
            <p:cNvGrpSpPr>
              <a:grpSpLocks/>
            </p:cNvGrpSpPr>
            <p:nvPr/>
          </p:nvGrpSpPr>
          <p:grpSpPr bwMode="auto">
            <a:xfrm>
              <a:off x="5269424" y="5408908"/>
              <a:ext cx="805912" cy="929899"/>
              <a:chOff x="5269424" y="5408908"/>
              <a:chExt cx="805912" cy="929899"/>
            </a:xfrm>
          </p:grpSpPr>
          <p:sp>
            <p:nvSpPr>
              <p:cNvPr id="189" name="Freeform 188"/>
              <p:cNvSpPr/>
              <p:nvPr/>
            </p:nvSpPr>
            <p:spPr>
              <a:xfrm>
                <a:off x="5270193" y="5408449"/>
                <a:ext cx="805045" cy="930064"/>
              </a:xfrm>
              <a:custGeom>
                <a:avLst/>
                <a:gdLst>
                  <a:gd name="connsiteX0" fmla="*/ 0 w 805912"/>
                  <a:gd name="connsiteY0" fmla="*/ 929899 h 929899"/>
                  <a:gd name="connsiteX1" fmla="*/ 15498 w 805912"/>
                  <a:gd name="connsiteY1" fmla="*/ 0 h 929899"/>
                  <a:gd name="connsiteX2" fmla="*/ 805912 w 805912"/>
                  <a:gd name="connsiteY2" fmla="*/ 0 h 929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05912" h="929899">
                    <a:moveTo>
                      <a:pt x="0" y="929899"/>
                    </a:moveTo>
                    <a:lnTo>
                      <a:pt x="15498" y="0"/>
                    </a:lnTo>
                    <a:lnTo>
                      <a:pt x="805912" y="0"/>
                    </a:ln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88" name="TextBox 196"/>
              <p:cNvSpPr txBox="1">
                <a:spLocks noChangeArrowheads="1"/>
              </p:cNvSpPr>
              <p:nvPr/>
            </p:nvSpPr>
            <p:spPr bwMode="auto">
              <a:xfrm>
                <a:off x="5334000" y="5455404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  <p:grpSp>
          <p:nvGrpSpPr>
            <p:cNvPr id="13378" name="Group 203"/>
            <p:cNvGrpSpPr>
              <a:grpSpLocks/>
            </p:cNvGrpSpPr>
            <p:nvPr/>
          </p:nvGrpSpPr>
          <p:grpSpPr bwMode="auto">
            <a:xfrm>
              <a:off x="2940804" y="5410200"/>
              <a:ext cx="805912" cy="929899"/>
              <a:chOff x="2940804" y="5410200"/>
              <a:chExt cx="805912" cy="929899"/>
            </a:xfrm>
          </p:grpSpPr>
          <p:sp>
            <p:nvSpPr>
              <p:cNvPr id="13385" name="TextBox 192"/>
              <p:cNvSpPr txBox="1">
                <a:spLocks noChangeArrowheads="1"/>
              </p:cNvSpPr>
              <p:nvPr/>
            </p:nvSpPr>
            <p:spPr bwMode="auto">
              <a:xfrm>
                <a:off x="3368298" y="5439906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98" name="Freeform 197"/>
              <p:cNvSpPr/>
              <p:nvPr/>
            </p:nvSpPr>
            <p:spPr>
              <a:xfrm flipH="1">
                <a:off x="2940804" y="5410035"/>
                <a:ext cx="806632" cy="930064"/>
              </a:xfrm>
              <a:custGeom>
                <a:avLst/>
                <a:gdLst>
                  <a:gd name="connsiteX0" fmla="*/ 0 w 805912"/>
                  <a:gd name="connsiteY0" fmla="*/ 929899 h 929899"/>
                  <a:gd name="connsiteX1" fmla="*/ 15498 w 805912"/>
                  <a:gd name="connsiteY1" fmla="*/ 0 h 929899"/>
                  <a:gd name="connsiteX2" fmla="*/ 805912 w 805912"/>
                  <a:gd name="connsiteY2" fmla="*/ 0 h 929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05912" h="929899">
                    <a:moveTo>
                      <a:pt x="0" y="929899"/>
                    </a:moveTo>
                    <a:lnTo>
                      <a:pt x="15498" y="0"/>
                    </a:lnTo>
                    <a:lnTo>
                      <a:pt x="805912" y="0"/>
                    </a:ln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3379" name="Group 201"/>
            <p:cNvGrpSpPr>
              <a:grpSpLocks/>
            </p:cNvGrpSpPr>
            <p:nvPr/>
          </p:nvGrpSpPr>
          <p:grpSpPr bwMode="auto">
            <a:xfrm>
              <a:off x="5284922" y="3032501"/>
              <a:ext cx="805912" cy="929899"/>
              <a:chOff x="5284922" y="3032501"/>
              <a:chExt cx="805912" cy="929899"/>
            </a:xfrm>
          </p:grpSpPr>
          <p:sp>
            <p:nvSpPr>
              <p:cNvPr id="13383" name="TextBox 195"/>
              <p:cNvSpPr txBox="1">
                <a:spLocks noChangeArrowheads="1"/>
              </p:cNvSpPr>
              <p:nvPr/>
            </p:nvSpPr>
            <p:spPr bwMode="auto">
              <a:xfrm>
                <a:off x="5332710" y="3520698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99" name="Freeform 198"/>
              <p:cNvSpPr/>
              <p:nvPr/>
            </p:nvSpPr>
            <p:spPr>
              <a:xfrm flipV="1">
                <a:off x="5284484" y="3032501"/>
                <a:ext cx="806632" cy="930064"/>
              </a:xfrm>
              <a:custGeom>
                <a:avLst/>
                <a:gdLst>
                  <a:gd name="connsiteX0" fmla="*/ 0 w 805912"/>
                  <a:gd name="connsiteY0" fmla="*/ 929899 h 929899"/>
                  <a:gd name="connsiteX1" fmla="*/ 15498 w 805912"/>
                  <a:gd name="connsiteY1" fmla="*/ 0 h 929899"/>
                  <a:gd name="connsiteX2" fmla="*/ 805912 w 805912"/>
                  <a:gd name="connsiteY2" fmla="*/ 0 h 929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05912" h="929899">
                    <a:moveTo>
                      <a:pt x="0" y="929899"/>
                    </a:moveTo>
                    <a:lnTo>
                      <a:pt x="15498" y="0"/>
                    </a:lnTo>
                    <a:lnTo>
                      <a:pt x="805912" y="0"/>
                    </a:ln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3380" name="Group 200"/>
            <p:cNvGrpSpPr>
              <a:grpSpLocks/>
            </p:cNvGrpSpPr>
            <p:nvPr/>
          </p:nvGrpSpPr>
          <p:grpSpPr bwMode="auto">
            <a:xfrm>
              <a:off x="2956302" y="3032501"/>
              <a:ext cx="805912" cy="929899"/>
              <a:chOff x="2956302" y="3032501"/>
              <a:chExt cx="805912" cy="929899"/>
            </a:xfrm>
          </p:grpSpPr>
          <p:sp>
            <p:nvSpPr>
              <p:cNvPr id="13381" name="TextBox 193"/>
              <p:cNvSpPr txBox="1">
                <a:spLocks noChangeArrowheads="1"/>
              </p:cNvSpPr>
              <p:nvPr/>
            </p:nvSpPr>
            <p:spPr bwMode="auto">
              <a:xfrm>
                <a:off x="3413502" y="3534906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200" name="Freeform 199"/>
              <p:cNvSpPr/>
              <p:nvPr/>
            </p:nvSpPr>
            <p:spPr>
              <a:xfrm flipH="1" flipV="1">
                <a:off x="2956683" y="3032501"/>
                <a:ext cx="805044" cy="930064"/>
              </a:xfrm>
              <a:custGeom>
                <a:avLst/>
                <a:gdLst>
                  <a:gd name="connsiteX0" fmla="*/ 0 w 805912"/>
                  <a:gd name="connsiteY0" fmla="*/ 929899 h 929899"/>
                  <a:gd name="connsiteX1" fmla="*/ 15498 w 805912"/>
                  <a:gd name="connsiteY1" fmla="*/ 0 h 929899"/>
                  <a:gd name="connsiteX2" fmla="*/ 805912 w 805912"/>
                  <a:gd name="connsiteY2" fmla="*/ 0 h 929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05912" h="929899">
                    <a:moveTo>
                      <a:pt x="0" y="929899"/>
                    </a:moveTo>
                    <a:lnTo>
                      <a:pt x="15498" y="0"/>
                    </a:lnTo>
                    <a:lnTo>
                      <a:pt x="805912" y="0"/>
                    </a:ln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8C6F36-57DC-4FB1-A341-DE5FDC24662F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Four Variable K-Map Groupings</a:t>
            </a:r>
          </a:p>
        </p:txBody>
      </p:sp>
      <p:graphicFrame>
        <p:nvGraphicFramePr>
          <p:cNvPr id="125" name="Table 124"/>
          <p:cNvGraphicFramePr>
            <a:graphicFrameLocks noGrp="1"/>
          </p:cNvGraphicFramePr>
          <p:nvPr/>
        </p:nvGraphicFramePr>
        <p:xfrm>
          <a:off x="2590800" y="2743200"/>
          <a:ext cx="3200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743200" y="3581400"/>
          <a:ext cx="3889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3" name="Equation" r:id="rId4" imgW="355320" imgH="241200" progId="Equation.3">
                  <p:embed/>
                </p:oleObj>
              </mc:Choice>
              <mc:Fallback>
                <p:oleObj name="Equation" r:id="rId4" imgW="3553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81400"/>
                        <a:ext cx="3889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5"/>
          <p:cNvGraphicFramePr>
            <a:graphicFrameLocks noChangeAspect="1"/>
          </p:cNvGraphicFramePr>
          <p:nvPr/>
        </p:nvGraphicFramePr>
        <p:xfrm>
          <a:off x="2743200" y="4191000"/>
          <a:ext cx="3889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4" name="Equation" r:id="rId6" imgW="355320" imgH="241200" progId="Equation.3">
                  <p:embed/>
                </p:oleObj>
              </mc:Choice>
              <mc:Fallback>
                <p:oleObj name="Equation" r:id="rId6" imgW="3553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91000"/>
                        <a:ext cx="3889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2743200" y="4876800"/>
          <a:ext cx="38893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5" name="Equation" r:id="rId8" imgW="355320" imgH="203040" progId="Equation.3">
                  <p:embed/>
                </p:oleObj>
              </mc:Choice>
              <mc:Fallback>
                <p:oleObj name="Equation" r:id="rId8" imgW="3553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76800"/>
                        <a:ext cx="388938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25"/>
          <p:cNvGraphicFramePr>
            <a:graphicFrameLocks noChangeAspect="1"/>
          </p:cNvGraphicFramePr>
          <p:nvPr/>
        </p:nvGraphicFramePr>
        <p:xfrm>
          <a:off x="2743200" y="5486400"/>
          <a:ext cx="3889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6" name="Equation" r:id="rId10" imgW="355320" imgH="241200" progId="Equation.3">
                  <p:embed/>
                </p:oleObj>
              </mc:Choice>
              <mc:Fallback>
                <p:oleObj name="Equation" r:id="rId10" imgW="355320" imgH="241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486400"/>
                        <a:ext cx="3889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26"/>
          <p:cNvGraphicFramePr>
            <a:graphicFrameLocks noChangeAspect="1"/>
          </p:cNvGraphicFramePr>
          <p:nvPr/>
        </p:nvGraphicFramePr>
        <p:xfrm>
          <a:off x="3352800" y="3048000"/>
          <a:ext cx="38893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7" name="Equation" r:id="rId12" imgW="355320" imgH="253800" progId="Equation.3">
                  <p:embed/>
                </p:oleObj>
              </mc:Choice>
              <mc:Fallback>
                <p:oleObj name="Equation" r:id="rId12" imgW="355320" imgH="2538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48000"/>
                        <a:ext cx="388938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27"/>
          <p:cNvGraphicFramePr>
            <a:graphicFrameLocks noChangeAspect="1"/>
          </p:cNvGraphicFramePr>
          <p:nvPr/>
        </p:nvGraphicFramePr>
        <p:xfrm>
          <a:off x="3962400" y="3048000"/>
          <a:ext cx="38893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8" name="Equation" r:id="rId14" imgW="355320" imgH="253800" progId="Equation.3">
                  <p:embed/>
                </p:oleObj>
              </mc:Choice>
              <mc:Fallback>
                <p:oleObj name="Equation" r:id="rId14" imgW="355320" imgH="2538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048000"/>
                        <a:ext cx="388938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28"/>
          <p:cNvGraphicFramePr>
            <a:graphicFrameLocks noChangeAspect="1"/>
          </p:cNvGraphicFramePr>
          <p:nvPr/>
        </p:nvGraphicFramePr>
        <p:xfrm>
          <a:off x="4648200" y="3089275"/>
          <a:ext cx="388938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9" name="Equation" r:id="rId16" imgW="355320" imgH="215640" progId="Equation.3">
                  <p:embed/>
                </p:oleObj>
              </mc:Choice>
              <mc:Fallback>
                <p:oleObj name="Equation" r:id="rId16" imgW="355320" imgH="215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89275"/>
                        <a:ext cx="388938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29"/>
          <p:cNvGraphicFramePr>
            <a:graphicFrameLocks noChangeAspect="1"/>
          </p:cNvGraphicFramePr>
          <p:nvPr/>
        </p:nvGraphicFramePr>
        <p:xfrm>
          <a:off x="5257800" y="3048000"/>
          <a:ext cx="38893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0" name="Equation" r:id="rId18" imgW="355320" imgH="253800" progId="Equation.3">
                  <p:embed/>
                </p:oleObj>
              </mc:Choice>
              <mc:Fallback>
                <p:oleObj name="Equation" r:id="rId18" imgW="355320" imgH="2538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048000"/>
                        <a:ext cx="388938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85" name="TextBox 82"/>
          <p:cNvSpPr txBox="1">
            <a:spLocks noChangeArrowheads="1"/>
          </p:cNvSpPr>
          <p:nvPr/>
        </p:nvSpPr>
        <p:spPr bwMode="auto">
          <a:xfrm>
            <a:off x="2713038" y="1447800"/>
            <a:ext cx="3913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Groups of Eight – 8 (two shown)</a:t>
            </a: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3292475" y="2598738"/>
            <a:ext cx="2755900" cy="3725862"/>
            <a:chOff x="3292098" y="2598738"/>
            <a:chExt cx="2756277" cy="3725861"/>
          </a:xfrm>
        </p:grpSpPr>
        <p:graphicFrame>
          <p:nvGraphicFramePr>
            <p:cNvPr id="14347" name="Object 33"/>
            <p:cNvGraphicFramePr>
              <a:graphicFrameLocks noChangeAspect="1"/>
            </p:cNvGraphicFramePr>
            <p:nvPr/>
          </p:nvGraphicFramePr>
          <p:xfrm>
            <a:off x="5835650" y="2598738"/>
            <a:ext cx="212725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81" name="Equation" r:id="rId20" imgW="164880" imgH="266400" progId="Equation.3">
                    <p:embed/>
                  </p:oleObj>
                </mc:Choice>
                <mc:Fallback>
                  <p:oleObj name="Equation" r:id="rId20" imgW="164880" imgH="26640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35650" y="2598738"/>
                          <a:ext cx="212725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5" name="Left Bracket 94"/>
            <p:cNvSpPr/>
            <p:nvPr/>
          </p:nvSpPr>
          <p:spPr>
            <a:xfrm rot="16200000">
              <a:off x="4054265" y="2285833"/>
              <a:ext cx="914400" cy="2438734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Left Bracket 95"/>
            <p:cNvSpPr/>
            <p:nvPr/>
          </p:nvSpPr>
          <p:spPr>
            <a:xfrm rot="5400000" flipV="1">
              <a:off x="4054265" y="4648032"/>
              <a:ext cx="914400" cy="2438734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4403" name="Group 84"/>
            <p:cNvGrpSpPr>
              <a:grpSpLocks/>
            </p:cNvGrpSpPr>
            <p:nvPr/>
          </p:nvGrpSpPr>
          <p:grpSpPr bwMode="auto">
            <a:xfrm>
              <a:off x="3384960" y="3505200"/>
              <a:ext cx="2251966" cy="381000"/>
              <a:chOff x="3369462" y="1905000"/>
              <a:chExt cx="2251966" cy="381000"/>
            </a:xfrm>
          </p:grpSpPr>
          <p:sp>
            <p:nvSpPr>
              <p:cNvPr id="14409" name="TextBox 117"/>
              <p:cNvSpPr txBox="1">
                <a:spLocks noChangeArrowheads="1"/>
              </p:cNvSpPr>
              <p:nvPr/>
            </p:nvSpPr>
            <p:spPr bwMode="auto">
              <a:xfrm>
                <a:off x="3369462" y="1916668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4410" name="TextBox 118"/>
              <p:cNvSpPr txBox="1">
                <a:spLocks noChangeArrowheads="1"/>
              </p:cNvSpPr>
              <p:nvPr/>
            </p:nvSpPr>
            <p:spPr bwMode="auto">
              <a:xfrm>
                <a:off x="4029784" y="1916668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4411" name="TextBox 82"/>
              <p:cNvSpPr txBox="1">
                <a:spLocks noChangeArrowheads="1"/>
              </p:cNvSpPr>
              <p:nvPr/>
            </p:nvSpPr>
            <p:spPr bwMode="auto">
              <a:xfrm>
                <a:off x="4648200" y="19050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4412" name="TextBox 83"/>
              <p:cNvSpPr txBox="1">
                <a:spLocks noChangeArrowheads="1"/>
              </p:cNvSpPr>
              <p:nvPr/>
            </p:nvSpPr>
            <p:spPr bwMode="auto">
              <a:xfrm>
                <a:off x="5308522" y="19050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  <p:grpSp>
          <p:nvGrpSpPr>
            <p:cNvPr id="14404" name="Group 85"/>
            <p:cNvGrpSpPr>
              <a:grpSpLocks/>
            </p:cNvGrpSpPr>
            <p:nvPr/>
          </p:nvGrpSpPr>
          <p:grpSpPr bwMode="auto">
            <a:xfrm>
              <a:off x="3352800" y="5455404"/>
              <a:ext cx="2251966" cy="381000"/>
              <a:chOff x="3369462" y="1905000"/>
              <a:chExt cx="2251966" cy="381000"/>
            </a:xfrm>
          </p:grpSpPr>
          <p:sp>
            <p:nvSpPr>
              <p:cNvPr id="14405" name="TextBox 86"/>
              <p:cNvSpPr txBox="1">
                <a:spLocks noChangeArrowheads="1"/>
              </p:cNvSpPr>
              <p:nvPr/>
            </p:nvSpPr>
            <p:spPr bwMode="auto">
              <a:xfrm>
                <a:off x="3369462" y="1916668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4406" name="TextBox 87"/>
              <p:cNvSpPr txBox="1">
                <a:spLocks noChangeArrowheads="1"/>
              </p:cNvSpPr>
              <p:nvPr/>
            </p:nvSpPr>
            <p:spPr bwMode="auto">
              <a:xfrm>
                <a:off x="4029784" y="1916668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4407" name="TextBox 88"/>
              <p:cNvSpPr txBox="1">
                <a:spLocks noChangeArrowheads="1"/>
              </p:cNvSpPr>
              <p:nvPr/>
            </p:nvSpPr>
            <p:spPr bwMode="auto">
              <a:xfrm>
                <a:off x="4648200" y="19050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4408" name="TextBox 89"/>
              <p:cNvSpPr txBox="1">
                <a:spLocks noChangeArrowheads="1"/>
              </p:cNvSpPr>
              <p:nvPr/>
            </p:nvSpPr>
            <p:spPr bwMode="auto">
              <a:xfrm>
                <a:off x="5308522" y="1905000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</p:grpSp>
      <p:grpSp>
        <p:nvGrpSpPr>
          <p:cNvPr id="5" name="Group 206"/>
          <p:cNvGrpSpPr>
            <a:grpSpLocks/>
          </p:cNvGrpSpPr>
          <p:nvPr/>
        </p:nvGrpSpPr>
        <p:grpSpPr bwMode="auto">
          <a:xfrm>
            <a:off x="2895600" y="3200400"/>
            <a:ext cx="3667125" cy="2682875"/>
            <a:chOff x="2895600" y="3200400"/>
            <a:chExt cx="3667125" cy="2682498"/>
          </a:xfrm>
        </p:grpSpPr>
        <p:graphicFrame>
          <p:nvGraphicFramePr>
            <p:cNvPr id="14346" name="Object 17"/>
            <p:cNvGraphicFramePr>
              <a:graphicFrameLocks noChangeAspect="1"/>
            </p:cNvGraphicFramePr>
            <p:nvPr/>
          </p:nvGraphicFramePr>
          <p:xfrm>
            <a:off x="6332538" y="3200400"/>
            <a:ext cx="230187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82" name="Equation" r:id="rId22" imgW="177480" imgH="266400" progId="Equation.3">
                    <p:embed/>
                  </p:oleObj>
                </mc:Choice>
                <mc:Fallback>
                  <p:oleObj name="Equation" r:id="rId22" imgW="177480" imgH="2664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2538" y="3200400"/>
                          <a:ext cx="230187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7" name="Left Bracket 96"/>
            <p:cNvSpPr/>
            <p:nvPr/>
          </p:nvSpPr>
          <p:spPr>
            <a:xfrm rot="10800000">
              <a:off x="2895600" y="3444841"/>
              <a:ext cx="914400" cy="2438057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4390" name="Group 108"/>
            <p:cNvGrpSpPr>
              <a:grpSpLocks/>
            </p:cNvGrpSpPr>
            <p:nvPr/>
          </p:nvGrpSpPr>
          <p:grpSpPr bwMode="auto">
            <a:xfrm>
              <a:off x="3420894" y="3519408"/>
              <a:ext cx="312906" cy="2316996"/>
              <a:chOff x="3649494" y="3519408"/>
              <a:chExt cx="312906" cy="2316996"/>
            </a:xfrm>
          </p:grpSpPr>
          <p:sp>
            <p:nvSpPr>
              <p:cNvPr id="14397" name="TextBox 104"/>
              <p:cNvSpPr txBox="1">
                <a:spLocks noChangeArrowheads="1"/>
              </p:cNvSpPr>
              <p:nvPr/>
            </p:nvSpPr>
            <p:spPr bwMode="auto">
              <a:xfrm>
                <a:off x="3649494" y="3519408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4398" name="TextBox 105"/>
              <p:cNvSpPr txBox="1">
                <a:spLocks noChangeArrowheads="1"/>
              </p:cNvSpPr>
              <p:nvPr/>
            </p:nvSpPr>
            <p:spPr bwMode="auto">
              <a:xfrm>
                <a:off x="3649494" y="4160004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4399" name="TextBox 106"/>
              <p:cNvSpPr txBox="1">
                <a:spLocks noChangeArrowheads="1"/>
              </p:cNvSpPr>
              <p:nvPr/>
            </p:nvSpPr>
            <p:spPr bwMode="auto">
              <a:xfrm>
                <a:off x="3649494" y="4812268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4400" name="TextBox 107"/>
              <p:cNvSpPr txBox="1">
                <a:spLocks noChangeArrowheads="1"/>
              </p:cNvSpPr>
              <p:nvPr/>
            </p:nvSpPr>
            <p:spPr bwMode="auto">
              <a:xfrm>
                <a:off x="3649494" y="5467072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  <p:sp>
          <p:nvSpPr>
            <p:cNvPr id="190" name="Left Bracket 189"/>
            <p:cNvSpPr/>
            <p:nvPr/>
          </p:nvSpPr>
          <p:spPr>
            <a:xfrm rot="10800000" flipH="1">
              <a:off x="5226050" y="3444841"/>
              <a:ext cx="914400" cy="2438057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4392" name="Group 201"/>
            <p:cNvGrpSpPr>
              <a:grpSpLocks/>
            </p:cNvGrpSpPr>
            <p:nvPr/>
          </p:nvGrpSpPr>
          <p:grpSpPr bwMode="auto">
            <a:xfrm>
              <a:off x="5273298" y="3505200"/>
              <a:ext cx="312906" cy="2316996"/>
              <a:chOff x="3649494" y="3519408"/>
              <a:chExt cx="312906" cy="2316996"/>
            </a:xfrm>
          </p:grpSpPr>
          <p:sp>
            <p:nvSpPr>
              <p:cNvPr id="14393" name="TextBox 202"/>
              <p:cNvSpPr txBox="1">
                <a:spLocks noChangeArrowheads="1"/>
              </p:cNvSpPr>
              <p:nvPr/>
            </p:nvSpPr>
            <p:spPr bwMode="auto">
              <a:xfrm>
                <a:off x="3649494" y="3519408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4394" name="TextBox 203"/>
              <p:cNvSpPr txBox="1">
                <a:spLocks noChangeArrowheads="1"/>
              </p:cNvSpPr>
              <p:nvPr/>
            </p:nvSpPr>
            <p:spPr bwMode="auto">
              <a:xfrm>
                <a:off x="3649494" y="4160004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4395" name="TextBox 204"/>
              <p:cNvSpPr txBox="1">
                <a:spLocks noChangeArrowheads="1"/>
              </p:cNvSpPr>
              <p:nvPr/>
            </p:nvSpPr>
            <p:spPr bwMode="auto">
              <a:xfrm>
                <a:off x="3649494" y="4812268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14396" name="TextBox 205"/>
              <p:cNvSpPr txBox="1">
                <a:spLocks noChangeArrowheads="1"/>
              </p:cNvSpPr>
              <p:nvPr/>
            </p:nvSpPr>
            <p:spPr bwMode="auto">
              <a:xfrm>
                <a:off x="3649494" y="5467072"/>
                <a:ext cx="312906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1211C-BCA4-4185-91EE-13571FD5FB26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Four Variable K-Map Groupings</a:t>
            </a:r>
          </a:p>
        </p:txBody>
      </p:sp>
      <p:graphicFrame>
        <p:nvGraphicFramePr>
          <p:cNvPr id="125" name="Table 124"/>
          <p:cNvGraphicFramePr>
            <a:graphicFrameLocks noGrp="1"/>
          </p:cNvGraphicFramePr>
          <p:nvPr/>
        </p:nvGraphicFramePr>
        <p:xfrm>
          <a:off x="2590800" y="2743200"/>
          <a:ext cx="3200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743200" y="3581400"/>
          <a:ext cx="3889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Equation" r:id="rId4" imgW="355320" imgH="241200" progId="Equation.3">
                  <p:embed/>
                </p:oleObj>
              </mc:Choice>
              <mc:Fallback>
                <p:oleObj name="Equation" r:id="rId4" imgW="3553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81400"/>
                        <a:ext cx="3889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2743200" y="4191000"/>
          <a:ext cx="3889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" name="Equation" r:id="rId6" imgW="355320" imgH="241200" progId="Equation.3">
                  <p:embed/>
                </p:oleObj>
              </mc:Choice>
              <mc:Fallback>
                <p:oleObj name="Equation" r:id="rId6" imgW="3553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91000"/>
                        <a:ext cx="3889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2743200" y="4876800"/>
          <a:ext cx="38893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" name="Equation" r:id="rId8" imgW="355320" imgH="203040" progId="Equation.3">
                  <p:embed/>
                </p:oleObj>
              </mc:Choice>
              <mc:Fallback>
                <p:oleObj name="Equation" r:id="rId8" imgW="3553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76800"/>
                        <a:ext cx="388938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25"/>
          <p:cNvGraphicFramePr>
            <a:graphicFrameLocks noChangeAspect="1"/>
          </p:cNvGraphicFramePr>
          <p:nvPr/>
        </p:nvGraphicFramePr>
        <p:xfrm>
          <a:off x="2743200" y="5486400"/>
          <a:ext cx="3889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" name="Equation" r:id="rId10" imgW="355320" imgH="241200" progId="Equation.3">
                  <p:embed/>
                </p:oleObj>
              </mc:Choice>
              <mc:Fallback>
                <p:oleObj name="Equation" r:id="rId10" imgW="355320" imgH="241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486400"/>
                        <a:ext cx="3889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26"/>
          <p:cNvGraphicFramePr>
            <a:graphicFrameLocks noChangeAspect="1"/>
          </p:cNvGraphicFramePr>
          <p:nvPr/>
        </p:nvGraphicFramePr>
        <p:xfrm>
          <a:off x="3352800" y="3048000"/>
          <a:ext cx="38893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" name="Equation" r:id="rId12" imgW="355320" imgH="253800" progId="Equation.3">
                  <p:embed/>
                </p:oleObj>
              </mc:Choice>
              <mc:Fallback>
                <p:oleObj name="Equation" r:id="rId12" imgW="355320" imgH="2538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48000"/>
                        <a:ext cx="388938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27"/>
          <p:cNvGraphicFramePr>
            <a:graphicFrameLocks noChangeAspect="1"/>
          </p:cNvGraphicFramePr>
          <p:nvPr/>
        </p:nvGraphicFramePr>
        <p:xfrm>
          <a:off x="3962400" y="3048000"/>
          <a:ext cx="38893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0" name="Equation" r:id="rId14" imgW="355320" imgH="253800" progId="Equation.3">
                  <p:embed/>
                </p:oleObj>
              </mc:Choice>
              <mc:Fallback>
                <p:oleObj name="Equation" r:id="rId14" imgW="355320" imgH="2538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048000"/>
                        <a:ext cx="388938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28"/>
          <p:cNvGraphicFramePr>
            <a:graphicFrameLocks noChangeAspect="1"/>
          </p:cNvGraphicFramePr>
          <p:nvPr/>
        </p:nvGraphicFramePr>
        <p:xfrm>
          <a:off x="4648200" y="3089275"/>
          <a:ext cx="388938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1" name="Equation" r:id="rId16" imgW="355320" imgH="215640" progId="Equation.3">
                  <p:embed/>
                </p:oleObj>
              </mc:Choice>
              <mc:Fallback>
                <p:oleObj name="Equation" r:id="rId16" imgW="355320" imgH="215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89275"/>
                        <a:ext cx="388938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29"/>
          <p:cNvGraphicFramePr>
            <a:graphicFrameLocks noChangeAspect="1"/>
          </p:cNvGraphicFramePr>
          <p:nvPr/>
        </p:nvGraphicFramePr>
        <p:xfrm>
          <a:off x="5257800" y="3048000"/>
          <a:ext cx="38893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" name="Equation" r:id="rId18" imgW="355320" imgH="253800" progId="Equation.3">
                  <p:embed/>
                </p:oleObj>
              </mc:Choice>
              <mc:Fallback>
                <p:oleObj name="Equation" r:id="rId18" imgW="355320" imgH="2538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048000"/>
                        <a:ext cx="388938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8" name="TextBox 82"/>
          <p:cNvSpPr txBox="1">
            <a:spLocks noChangeArrowheads="1"/>
          </p:cNvSpPr>
          <p:nvPr/>
        </p:nvSpPr>
        <p:spPr bwMode="auto">
          <a:xfrm>
            <a:off x="3263900" y="1428750"/>
            <a:ext cx="2603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Group of Sixteen – 1</a:t>
            </a:r>
          </a:p>
        </p:txBody>
      </p:sp>
      <p:sp>
        <p:nvSpPr>
          <p:cNvPr id="52" name="Line Callout 2 51"/>
          <p:cNvSpPr/>
          <p:nvPr/>
        </p:nvSpPr>
        <p:spPr>
          <a:xfrm>
            <a:off x="3303588" y="3455988"/>
            <a:ext cx="2411412" cy="2424112"/>
          </a:xfrm>
          <a:prstGeom prst="borderCallout2">
            <a:avLst>
              <a:gd name="adj1" fmla="val 97047"/>
              <a:gd name="adj2" fmla="val -250"/>
              <a:gd name="adj3" fmla="val 97047"/>
              <a:gd name="adj4" fmla="val -17762"/>
              <a:gd name="adj5" fmla="val 106475"/>
              <a:gd name="adj6" fmla="val -2649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5370" name="Object 20"/>
          <p:cNvGraphicFramePr>
            <a:graphicFrameLocks noChangeAspect="1"/>
          </p:cNvGraphicFramePr>
          <p:nvPr/>
        </p:nvGraphicFramePr>
        <p:xfrm>
          <a:off x="2514600" y="6078538"/>
          <a:ext cx="22860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3" name="Equation" r:id="rId20" imgW="101520" imgH="190440" progId="Equation.3">
                  <p:embed/>
                </p:oleObj>
              </mc:Choice>
              <mc:Fallback>
                <p:oleObj name="Equation" r:id="rId20" imgW="101520" imgH="1904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078538"/>
                        <a:ext cx="228600" cy="24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2B5CF-720F-4160-82E0-E405BCFD4E9E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 #3: 4 Variable K-Map</a:t>
            </a:r>
          </a:p>
        </p:txBody>
      </p:sp>
      <p:sp>
        <p:nvSpPr>
          <p:cNvPr id="32771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i="1"/>
              <a:t>Example</a:t>
            </a:r>
            <a:r>
              <a:rPr lang="en-US"/>
              <a:t>:</a:t>
            </a:r>
          </a:p>
          <a:p>
            <a:pPr lvl="1" eaLnBrk="1" hangingPunct="1"/>
            <a:r>
              <a:rPr lang="en-US"/>
              <a:t>After labeling and transferring the truth table data into the K-Map, write the simplified sum-of-products (SOP) logic expression for the logic function F</a:t>
            </a:r>
            <a:r>
              <a:rPr lang="en-US" baseline="-25000"/>
              <a:t>3</a:t>
            </a:r>
            <a:r>
              <a:rPr lang="en-US"/>
              <a:t>. 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828800" y="2865438"/>
          <a:ext cx="2286000" cy="391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</a:tblGrid>
              <a:tr h="259059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1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4572000" y="2568575"/>
          <a:ext cx="3200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06615-93F8-4AB1-8B31-B0F5CD819E4D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 #3 : 4 Variable K-Map</a:t>
            </a:r>
          </a:p>
        </p:txBody>
      </p:sp>
      <p:sp>
        <p:nvSpPr>
          <p:cNvPr id="16400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i="1"/>
              <a:t>Example</a:t>
            </a:r>
            <a:r>
              <a:rPr lang="en-US"/>
              <a:t>:</a:t>
            </a:r>
          </a:p>
          <a:p>
            <a:pPr lvl="1" eaLnBrk="1" hangingPunct="1"/>
            <a:r>
              <a:rPr lang="en-US"/>
              <a:t>After labeling and transferring the truth-table data into the K-Map, write the simplified sum-of-products (SOP) logic expression for the logic function F</a:t>
            </a:r>
            <a:r>
              <a:rPr lang="en-US" baseline="-25000"/>
              <a:t>3</a:t>
            </a:r>
            <a:r>
              <a:rPr lang="en-US"/>
              <a:t>. </a:t>
            </a:r>
          </a:p>
        </p:txBody>
      </p:sp>
      <p:sp>
        <p:nvSpPr>
          <p:cNvPr id="16401" name="TextBox 5"/>
          <p:cNvSpPr txBox="1">
            <a:spLocks noChangeArrowheads="1"/>
          </p:cNvSpPr>
          <p:nvPr/>
        </p:nvSpPr>
        <p:spPr bwMode="auto">
          <a:xfrm>
            <a:off x="457200" y="27432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/>
              <a:t>Solution</a:t>
            </a:r>
            <a:r>
              <a:rPr lang="en-US"/>
              <a:t>:</a:t>
            </a:r>
            <a:endParaRPr lang="en-US" sz="1600"/>
          </a:p>
        </p:txBody>
      </p:sp>
      <p:graphicFrame>
        <p:nvGraphicFramePr>
          <p:cNvPr id="16386" name="Object 7"/>
          <p:cNvGraphicFramePr>
            <a:graphicFrameLocks noChangeAspect="1"/>
          </p:cNvGraphicFramePr>
          <p:nvPr/>
        </p:nvGraphicFramePr>
        <p:xfrm>
          <a:off x="4260850" y="6324600"/>
          <a:ext cx="36337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4" name="Equation" r:id="rId4" imgW="2565360" imgH="330120" progId="Equation.3">
                  <p:embed/>
                </p:oleObj>
              </mc:Choice>
              <mc:Fallback>
                <p:oleObj name="Equation" r:id="rId4" imgW="2565360" imgH="3301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50" y="6324600"/>
                        <a:ext cx="3633788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828800" y="2865438"/>
          <a:ext cx="2286000" cy="391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</a:tblGrid>
              <a:tr h="259059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1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4572000" y="2568575"/>
          <a:ext cx="3200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7" name="Object 2"/>
          <p:cNvGraphicFramePr>
            <a:graphicFrameLocks noChangeAspect="1"/>
          </p:cNvGraphicFramePr>
          <p:nvPr/>
        </p:nvGraphicFramePr>
        <p:xfrm>
          <a:off x="4724400" y="3386138"/>
          <a:ext cx="3889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5" name="Equation" r:id="rId6" imgW="355320" imgH="279360" progId="Equation.3">
                  <p:embed/>
                </p:oleObj>
              </mc:Choice>
              <mc:Fallback>
                <p:oleObj name="Equation" r:id="rId6" imgW="355320" imgH="279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386138"/>
                        <a:ext cx="38893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5"/>
          <p:cNvGraphicFramePr>
            <a:graphicFrameLocks noChangeAspect="1"/>
          </p:cNvGraphicFramePr>
          <p:nvPr/>
        </p:nvGraphicFramePr>
        <p:xfrm>
          <a:off x="4724400" y="3995738"/>
          <a:ext cx="3889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6" name="Equation" r:id="rId8" imgW="355320" imgH="279360" progId="Equation.3">
                  <p:embed/>
                </p:oleObj>
              </mc:Choice>
              <mc:Fallback>
                <p:oleObj name="Equation" r:id="rId8" imgW="35532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995738"/>
                        <a:ext cx="38893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6"/>
          <p:cNvGraphicFramePr>
            <a:graphicFrameLocks noChangeAspect="1"/>
          </p:cNvGraphicFramePr>
          <p:nvPr/>
        </p:nvGraphicFramePr>
        <p:xfrm>
          <a:off x="4724400" y="4695825"/>
          <a:ext cx="388938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7" name="Equation" r:id="rId10" imgW="355320" imgH="215640" progId="Equation.3">
                  <p:embed/>
                </p:oleObj>
              </mc:Choice>
              <mc:Fallback>
                <p:oleObj name="Equation" r:id="rId10" imgW="3553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695825"/>
                        <a:ext cx="388938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25"/>
          <p:cNvGraphicFramePr>
            <a:graphicFrameLocks noChangeAspect="1"/>
          </p:cNvGraphicFramePr>
          <p:nvPr/>
        </p:nvGraphicFramePr>
        <p:xfrm>
          <a:off x="4724400" y="5291138"/>
          <a:ext cx="388938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8" name="Equation" r:id="rId12" imgW="355320" imgH="279360" progId="Equation.3">
                  <p:embed/>
                </p:oleObj>
              </mc:Choice>
              <mc:Fallback>
                <p:oleObj name="Equation" r:id="rId12" imgW="355320" imgH="27936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291138"/>
                        <a:ext cx="388938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26"/>
          <p:cNvGraphicFramePr>
            <a:graphicFrameLocks noChangeAspect="1"/>
          </p:cNvGraphicFramePr>
          <p:nvPr/>
        </p:nvGraphicFramePr>
        <p:xfrm>
          <a:off x="5340350" y="2859088"/>
          <a:ext cx="374650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9" name="Equation" r:id="rId14" imgW="342720" imgH="279360" progId="Equation.3">
                  <p:embed/>
                </p:oleObj>
              </mc:Choice>
              <mc:Fallback>
                <p:oleObj name="Equation" r:id="rId14" imgW="342720" imgH="27936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2859088"/>
                        <a:ext cx="374650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27"/>
          <p:cNvGraphicFramePr>
            <a:graphicFrameLocks noChangeAspect="1"/>
          </p:cNvGraphicFramePr>
          <p:nvPr/>
        </p:nvGraphicFramePr>
        <p:xfrm>
          <a:off x="5949950" y="2859088"/>
          <a:ext cx="374650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0" name="Equation" r:id="rId16" imgW="342720" imgH="279360" progId="Equation.3">
                  <p:embed/>
                </p:oleObj>
              </mc:Choice>
              <mc:Fallback>
                <p:oleObj name="Equation" r:id="rId16" imgW="342720" imgH="2793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9950" y="2859088"/>
                        <a:ext cx="374650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28"/>
          <p:cNvGraphicFramePr>
            <a:graphicFrameLocks noChangeAspect="1"/>
          </p:cNvGraphicFramePr>
          <p:nvPr/>
        </p:nvGraphicFramePr>
        <p:xfrm>
          <a:off x="6635750" y="2914650"/>
          <a:ext cx="376238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1" name="Equation" r:id="rId18" imgW="342720" imgH="215640" progId="Equation.3">
                  <p:embed/>
                </p:oleObj>
              </mc:Choice>
              <mc:Fallback>
                <p:oleObj name="Equation" r:id="rId18" imgW="342720" imgH="215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2914650"/>
                        <a:ext cx="376238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29"/>
          <p:cNvGraphicFramePr>
            <a:graphicFrameLocks noChangeAspect="1"/>
          </p:cNvGraphicFramePr>
          <p:nvPr/>
        </p:nvGraphicFramePr>
        <p:xfrm>
          <a:off x="7245350" y="2859088"/>
          <a:ext cx="374650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2" name="Equation" r:id="rId20" imgW="342720" imgH="279360" progId="Equation.3">
                  <p:embed/>
                </p:oleObj>
              </mc:Choice>
              <mc:Fallback>
                <p:oleObj name="Equation" r:id="rId20" imgW="342720" imgH="27936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5350" y="2859088"/>
                        <a:ext cx="374650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20"/>
          <p:cNvGraphicFramePr>
            <a:graphicFrameLocks noChangeAspect="1"/>
          </p:cNvGraphicFramePr>
          <p:nvPr/>
        </p:nvGraphicFramePr>
        <p:xfrm>
          <a:off x="7391400" y="2438400"/>
          <a:ext cx="457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3" name="Equation" r:id="rId22" imgW="355320" imgH="279360" progId="Equation.3">
                  <p:embed/>
                </p:oleObj>
              </mc:Choice>
              <mc:Fallback>
                <p:oleObj name="Equation" r:id="rId22" imgW="355320" imgH="27936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438400"/>
                        <a:ext cx="4572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Line Callout 2 38"/>
          <p:cNvSpPr/>
          <p:nvPr/>
        </p:nvSpPr>
        <p:spPr bwMode="auto">
          <a:xfrm>
            <a:off x="5940425" y="3281363"/>
            <a:ext cx="1143000" cy="1143000"/>
          </a:xfrm>
          <a:prstGeom prst="borderCallout2">
            <a:avLst>
              <a:gd name="adj1" fmla="val -1484"/>
              <a:gd name="adj2" fmla="val 92988"/>
              <a:gd name="adj3" fmla="val -33722"/>
              <a:gd name="adj4" fmla="val 94975"/>
              <a:gd name="adj5" fmla="val -50119"/>
              <a:gd name="adj6" fmla="val 11684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Line Callout 2 43"/>
          <p:cNvSpPr/>
          <p:nvPr/>
        </p:nvSpPr>
        <p:spPr bwMode="auto">
          <a:xfrm>
            <a:off x="6553200" y="3940175"/>
            <a:ext cx="1143000" cy="1143000"/>
          </a:xfrm>
          <a:prstGeom prst="borderCallout2">
            <a:avLst>
              <a:gd name="adj1" fmla="val 15232"/>
              <a:gd name="adj2" fmla="val 98959"/>
              <a:gd name="adj3" fmla="val 15234"/>
              <a:gd name="adj4" fmla="val 122437"/>
              <a:gd name="adj5" fmla="val 31075"/>
              <a:gd name="adj6" fmla="val 13714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6396" name="Object 21"/>
          <p:cNvGraphicFramePr>
            <a:graphicFrameLocks noChangeAspect="1"/>
          </p:cNvGraphicFramePr>
          <p:nvPr/>
        </p:nvGraphicFramePr>
        <p:xfrm>
          <a:off x="8008938" y="4360863"/>
          <a:ext cx="44132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4" name="Equation" r:id="rId24" imgW="342720" imgH="215640" progId="Equation.3">
                  <p:embed/>
                </p:oleObj>
              </mc:Choice>
              <mc:Fallback>
                <p:oleObj name="Equation" r:id="rId24" imgW="342720" imgH="215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8938" y="4360863"/>
                        <a:ext cx="44132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Left Bracket 55"/>
          <p:cNvSpPr/>
          <p:nvPr/>
        </p:nvSpPr>
        <p:spPr bwMode="auto">
          <a:xfrm>
            <a:off x="7248525" y="4549775"/>
            <a:ext cx="676275" cy="557213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r">
              <a:defRPr/>
            </a:pPr>
            <a:endParaRPr lang="en-US" dirty="0"/>
          </a:p>
        </p:txBody>
      </p:sp>
      <p:sp>
        <p:nvSpPr>
          <p:cNvPr id="57" name="Left Bracket 56"/>
          <p:cNvSpPr/>
          <p:nvPr/>
        </p:nvSpPr>
        <p:spPr bwMode="auto">
          <a:xfrm flipH="1">
            <a:off x="5029200" y="4549775"/>
            <a:ext cx="776288" cy="557213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r">
              <a:defRPr/>
            </a:pPr>
            <a:endParaRPr lang="en-US" dirty="0"/>
          </a:p>
        </p:txBody>
      </p:sp>
      <p:graphicFrame>
        <p:nvGraphicFramePr>
          <p:cNvPr id="16397" name="Object 23"/>
          <p:cNvGraphicFramePr>
            <a:graphicFrameLocks noChangeAspect="1"/>
          </p:cNvGraphicFramePr>
          <p:nvPr/>
        </p:nvGraphicFramePr>
        <p:xfrm>
          <a:off x="7940675" y="4876800"/>
          <a:ext cx="6699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5" name="Equation" r:id="rId26" imgW="520560" imgH="279360" progId="Equation.3">
                  <p:embed/>
                </p:oleObj>
              </mc:Choice>
              <mc:Fallback>
                <p:oleObj name="Equation" r:id="rId26" imgW="520560" imgH="27936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0675" y="4876800"/>
                        <a:ext cx="6699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552" name="Group 62"/>
          <p:cNvGrpSpPr>
            <a:grpSpLocks/>
          </p:cNvGrpSpPr>
          <p:nvPr/>
        </p:nvGrpSpPr>
        <p:grpSpPr bwMode="auto">
          <a:xfrm>
            <a:off x="5902325" y="3101975"/>
            <a:ext cx="1108075" cy="3146425"/>
            <a:chOff x="6436056" y="3025775"/>
            <a:chExt cx="1107744" cy="3146425"/>
          </a:xfrm>
        </p:grpSpPr>
        <p:graphicFrame>
          <p:nvGraphicFramePr>
            <p:cNvPr id="16398" name="Object 34"/>
            <p:cNvGraphicFramePr>
              <a:graphicFrameLocks noChangeAspect="1"/>
            </p:cNvGraphicFramePr>
            <p:nvPr/>
          </p:nvGraphicFramePr>
          <p:xfrm>
            <a:off x="6878638" y="5815013"/>
            <a:ext cx="665162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46" name="Equation" r:id="rId28" imgW="520560" imgH="279360" progId="Equation.3">
                    <p:embed/>
                  </p:oleObj>
                </mc:Choice>
                <mc:Fallback>
                  <p:oleObj name="Equation" r:id="rId28" imgW="520560" imgH="27936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78638" y="5815013"/>
                          <a:ext cx="665162" cy="35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Left Bracket 60"/>
            <p:cNvSpPr/>
            <p:nvPr/>
          </p:nvSpPr>
          <p:spPr bwMode="auto">
            <a:xfrm rot="5400000">
              <a:off x="6368500" y="5206290"/>
              <a:ext cx="720725" cy="557046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r">
                <a:defRPr/>
              </a:pPr>
              <a:endParaRPr lang="en-US" dirty="0"/>
            </a:p>
          </p:txBody>
        </p:sp>
        <p:sp>
          <p:nvSpPr>
            <p:cNvPr id="62" name="Left Bracket 61"/>
            <p:cNvSpPr/>
            <p:nvPr/>
          </p:nvSpPr>
          <p:spPr bwMode="auto">
            <a:xfrm rot="5400000" flipH="1">
              <a:off x="6371680" y="3090151"/>
              <a:ext cx="685800" cy="557047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r">
                <a:defRPr/>
              </a:pPr>
              <a:endParaRPr lang="en-US" dirty="0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E0CA3-079A-48CC-B8D2-E97CFEBCE76D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i="1" dirty="0" smtClean="0"/>
              <a:t>Don’t Care</a:t>
            </a:r>
            <a:r>
              <a:rPr lang="en-US" dirty="0" smtClean="0"/>
              <a:t> Conditions</a:t>
            </a:r>
          </a:p>
        </p:txBody>
      </p:sp>
      <p:sp>
        <p:nvSpPr>
          <p:cNvPr id="33795" name="Content Placeholder 3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A </a:t>
            </a:r>
            <a:r>
              <a:rPr lang="en-US" sz="2800" i="1" smtClean="0"/>
              <a:t>don’t care</a:t>
            </a:r>
            <a:r>
              <a:rPr lang="en-US" sz="2800" smtClean="0"/>
              <a:t> condition, marked by (X) in the truth table, indicates a condition where the design doesn’t care if the output is a (0) or a (1).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A </a:t>
            </a:r>
            <a:r>
              <a:rPr lang="en-US" sz="2800" i="1" smtClean="0"/>
              <a:t>don’t care</a:t>
            </a:r>
            <a:r>
              <a:rPr lang="en-US" sz="2800" smtClean="0"/>
              <a:t> condition can be treated as a (0) or a (1) in a K-Map. 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Treating a </a:t>
            </a:r>
            <a:r>
              <a:rPr lang="en-US" sz="2800" i="1" smtClean="0"/>
              <a:t>don’t care</a:t>
            </a:r>
            <a:r>
              <a:rPr lang="en-US" sz="2800" smtClean="0"/>
              <a:t> as a (0) means that you do not need to group it.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Treating a </a:t>
            </a:r>
            <a:r>
              <a:rPr lang="en-US" sz="2800" i="1" smtClean="0"/>
              <a:t>don’t care </a:t>
            </a:r>
            <a:r>
              <a:rPr lang="en-US" sz="2800" smtClean="0"/>
              <a:t>as a (1) allows you to make a grouping larger, resulting in a simpler term in the SOP equation. </a:t>
            </a:r>
          </a:p>
          <a:p>
            <a:pPr marL="273050" indent="-273050" eaLnBrk="1" hangingPunct="1">
              <a:spcBef>
                <a:spcPct val="0"/>
              </a:spcBef>
            </a:pPr>
            <a:endParaRPr lang="en-US" sz="2400" smtClean="0"/>
          </a:p>
          <a:p>
            <a:pPr marL="273050" indent="-273050" eaLnBrk="1" hangingPunct="1">
              <a:buFontTx/>
              <a:buNone/>
            </a:pP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4AFBC-F58B-4B01-9FEC-7690D3761502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Some You Group, Some You Don’t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54100" y="2016125"/>
          <a:ext cx="1663701" cy="292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31"/>
                <a:gridCol w="639885"/>
                <a:gridCol w="639885"/>
              </a:tblGrid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10" name="Object 8"/>
          <p:cNvGraphicFramePr>
            <a:graphicFrameLocks noChangeAspect="1"/>
          </p:cNvGraphicFramePr>
          <p:nvPr/>
        </p:nvGraphicFramePr>
        <p:xfrm>
          <a:off x="1663700" y="2016125"/>
          <a:ext cx="1952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Equation" r:id="rId4" imgW="177480" imgH="279360" progId="Equation.3">
                  <p:embed/>
                </p:oleObj>
              </mc:Choice>
              <mc:Fallback>
                <p:oleObj name="Equation" r:id="rId4" imgW="177480" imgH="2793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2016125"/>
                        <a:ext cx="1952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9"/>
          <p:cNvGraphicFramePr>
            <a:graphicFrameLocks noChangeAspect="1"/>
          </p:cNvGraphicFramePr>
          <p:nvPr/>
        </p:nvGraphicFramePr>
        <p:xfrm>
          <a:off x="2273300" y="2092325"/>
          <a:ext cx="195263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2" name="Equation" r:id="rId6" imgW="177480" imgH="215640" progId="Equation.3">
                  <p:embed/>
                </p:oleObj>
              </mc:Choice>
              <mc:Fallback>
                <p:oleObj name="Equation" r:id="rId6" imgW="1774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2092325"/>
                        <a:ext cx="195263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2"/>
          <p:cNvGraphicFramePr>
            <a:graphicFrameLocks noChangeAspect="1"/>
          </p:cNvGraphicFramePr>
          <p:nvPr/>
        </p:nvGraphicFramePr>
        <p:xfrm>
          <a:off x="977900" y="2549525"/>
          <a:ext cx="3889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3" name="Equation" r:id="rId8" imgW="355320" imgH="241200" progId="Equation.3">
                  <p:embed/>
                </p:oleObj>
              </mc:Choice>
              <mc:Fallback>
                <p:oleObj name="Equation" r:id="rId8" imgW="3553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549525"/>
                        <a:ext cx="3889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14"/>
          <p:cNvGraphicFramePr>
            <a:graphicFrameLocks noChangeAspect="1"/>
          </p:cNvGraphicFramePr>
          <p:nvPr/>
        </p:nvGraphicFramePr>
        <p:xfrm>
          <a:off x="977900" y="3146425"/>
          <a:ext cx="3889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4" name="Equation" r:id="rId10" imgW="355320" imgH="266400" progId="Equation.3">
                  <p:embed/>
                </p:oleObj>
              </mc:Choice>
              <mc:Fallback>
                <p:oleObj name="Equation" r:id="rId10" imgW="355320" imgH="266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3146425"/>
                        <a:ext cx="3889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15"/>
          <p:cNvGraphicFramePr>
            <a:graphicFrameLocks noChangeAspect="1"/>
          </p:cNvGraphicFramePr>
          <p:nvPr/>
        </p:nvGraphicFramePr>
        <p:xfrm>
          <a:off x="977900" y="3865563"/>
          <a:ext cx="38893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5" name="Equation" r:id="rId12" imgW="355320" imgH="203040" progId="Equation.3">
                  <p:embed/>
                </p:oleObj>
              </mc:Choice>
              <mc:Fallback>
                <p:oleObj name="Equation" r:id="rId12" imgW="35532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3865563"/>
                        <a:ext cx="388938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6"/>
          <p:cNvGraphicFramePr>
            <a:graphicFrameLocks noChangeAspect="1"/>
          </p:cNvGraphicFramePr>
          <p:nvPr/>
        </p:nvGraphicFramePr>
        <p:xfrm>
          <a:off x="977900" y="4441825"/>
          <a:ext cx="3889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6" name="Equation" r:id="rId14" imgW="355320" imgH="266400" progId="Equation.3">
                  <p:embed/>
                </p:oleObj>
              </mc:Choice>
              <mc:Fallback>
                <p:oleObj name="Equation" r:id="rId14" imgW="355320" imgH="266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4441825"/>
                        <a:ext cx="3889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42" name="Group 87"/>
          <p:cNvGrpSpPr>
            <a:grpSpLocks/>
          </p:cNvGrpSpPr>
          <p:nvPr/>
        </p:nvGrpSpPr>
        <p:grpSpPr bwMode="auto">
          <a:xfrm>
            <a:off x="274638" y="2474913"/>
            <a:ext cx="1754187" cy="1143000"/>
            <a:chOff x="2528494" y="4860910"/>
            <a:chExt cx="1755467" cy="1142931"/>
          </a:xfrm>
        </p:grpSpPr>
        <p:sp>
          <p:nvSpPr>
            <p:cNvPr id="57" name="Line Callout 2 56"/>
            <p:cNvSpPr/>
            <p:nvPr/>
          </p:nvSpPr>
          <p:spPr>
            <a:xfrm flipH="1">
              <a:off x="3750172" y="4860910"/>
              <a:ext cx="533789" cy="1142931"/>
            </a:xfrm>
            <a:prstGeom prst="borderCallout2">
              <a:avLst>
                <a:gd name="adj1" fmla="val 43057"/>
                <a:gd name="adj2" fmla="val 102696"/>
                <a:gd name="adj3" fmla="val 42633"/>
                <a:gd name="adj4" fmla="val 172801"/>
                <a:gd name="adj5" fmla="val 61557"/>
                <a:gd name="adj6" fmla="val 235000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17416" name="Object 30"/>
            <p:cNvGraphicFramePr>
              <a:graphicFrameLocks noChangeAspect="1"/>
            </p:cNvGraphicFramePr>
            <p:nvPr/>
          </p:nvGraphicFramePr>
          <p:xfrm>
            <a:off x="2528494" y="5574607"/>
            <a:ext cx="487541" cy="357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97" name="Equation" r:id="rId16" imgW="380880" imgH="279360" progId="Equation.3">
                    <p:embed/>
                  </p:oleObj>
                </mc:Choice>
                <mc:Fallback>
                  <p:oleObj name="Equation" r:id="rId16" imgW="380880" imgH="27936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8494" y="5574607"/>
                          <a:ext cx="487541" cy="3571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43" name="TextBox 82"/>
          <p:cNvSpPr txBox="1">
            <a:spLocks noChangeArrowheads="1"/>
          </p:cNvSpPr>
          <p:nvPr/>
        </p:nvSpPr>
        <p:spPr bwMode="auto">
          <a:xfrm>
            <a:off x="3011488" y="1833563"/>
            <a:ext cx="57515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This </a:t>
            </a:r>
            <a:r>
              <a:rPr lang="en-US" sz="2000" i="1"/>
              <a:t>don’t care</a:t>
            </a:r>
            <a:r>
              <a:rPr lang="en-US" sz="2000"/>
              <a:t> condition was treated as a (1). This allowed the grouping of a single one to become a grouping of two, resulting in a simpler term.</a:t>
            </a:r>
          </a:p>
        </p:txBody>
      </p:sp>
      <p:sp>
        <p:nvSpPr>
          <p:cNvPr id="17444" name="TextBox 82"/>
          <p:cNvSpPr txBox="1">
            <a:spLocks noChangeArrowheads="1"/>
          </p:cNvSpPr>
          <p:nvPr/>
        </p:nvSpPr>
        <p:spPr bwMode="auto">
          <a:xfrm>
            <a:off x="3094038" y="5080000"/>
            <a:ext cx="480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There was no advantage in treating this </a:t>
            </a:r>
            <a:r>
              <a:rPr lang="en-US" sz="2000" i="1"/>
              <a:t>don’t care</a:t>
            </a:r>
            <a:r>
              <a:rPr lang="en-US" sz="2000"/>
              <a:t> condition as a (1), thus it was treated as a (0) and not grouped.</a:t>
            </a:r>
          </a:p>
        </p:txBody>
      </p:sp>
      <p:sp>
        <p:nvSpPr>
          <p:cNvPr id="67" name="Freeform 66"/>
          <p:cNvSpPr/>
          <p:nvPr/>
        </p:nvSpPr>
        <p:spPr>
          <a:xfrm>
            <a:off x="1835150" y="2032000"/>
            <a:ext cx="1173163" cy="541338"/>
          </a:xfrm>
          <a:custGeom>
            <a:avLst/>
            <a:gdLst>
              <a:gd name="connsiteX0" fmla="*/ 1172452 w 1172452"/>
              <a:gd name="connsiteY0" fmla="*/ 0 h 1082694"/>
              <a:gd name="connsiteX1" fmla="*/ 488054 w 1172452"/>
              <a:gd name="connsiteY1" fmla="*/ 0 h 1082694"/>
              <a:gd name="connsiteX2" fmla="*/ 0 w 1172452"/>
              <a:gd name="connsiteY2" fmla="*/ 1082694 h 108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2452" h="1082694">
                <a:moveTo>
                  <a:pt x="1172452" y="0"/>
                </a:moveTo>
                <a:lnTo>
                  <a:pt x="488054" y="0"/>
                </a:lnTo>
                <a:lnTo>
                  <a:pt x="0" y="1082694"/>
                </a:lnTo>
              </a:path>
            </a:pathLst>
          </a:custGeom>
          <a:ln w="190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Freeform 67"/>
          <p:cNvSpPr/>
          <p:nvPr/>
        </p:nvSpPr>
        <p:spPr>
          <a:xfrm flipV="1">
            <a:off x="1828800" y="4759325"/>
            <a:ext cx="1173163" cy="549275"/>
          </a:xfrm>
          <a:custGeom>
            <a:avLst/>
            <a:gdLst>
              <a:gd name="connsiteX0" fmla="*/ 1172452 w 1172452"/>
              <a:gd name="connsiteY0" fmla="*/ 0 h 1082694"/>
              <a:gd name="connsiteX1" fmla="*/ 488054 w 1172452"/>
              <a:gd name="connsiteY1" fmla="*/ 0 h 1082694"/>
              <a:gd name="connsiteX2" fmla="*/ 0 w 1172452"/>
              <a:gd name="connsiteY2" fmla="*/ 1082694 h 108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2452" h="1082694">
                <a:moveTo>
                  <a:pt x="1172452" y="0"/>
                </a:moveTo>
                <a:lnTo>
                  <a:pt x="488054" y="0"/>
                </a:lnTo>
                <a:lnTo>
                  <a:pt x="0" y="1082694"/>
                </a:lnTo>
              </a:path>
            </a:pathLst>
          </a:custGeom>
          <a:ln w="190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300FC-5235-4483-AEC5-AC7F27C3C85C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#4: </a:t>
            </a:r>
            <a:r>
              <a:rPr lang="en-US" sz="4000" i="1" dirty="0" smtClean="0"/>
              <a:t>Don’t Care</a:t>
            </a:r>
            <a:r>
              <a:rPr lang="en-US" sz="4000" dirty="0" smtClean="0"/>
              <a:t> Conditions</a:t>
            </a:r>
          </a:p>
        </p:txBody>
      </p:sp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i="1"/>
              <a:t>Example</a:t>
            </a:r>
            <a:r>
              <a:rPr lang="en-US"/>
              <a:t>:</a:t>
            </a:r>
          </a:p>
          <a:p>
            <a:pPr lvl="1" eaLnBrk="1" hangingPunct="1"/>
            <a:r>
              <a:rPr lang="en-US"/>
              <a:t>After labeling and transferring the truth table data into the K-Map, write the simplified sum-of-products (SOP) logic expression for the logic function F</a:t>
            </a:r>
            <a:r>
              <a:rPr lang="en-US" baseline="-25000"/>
              <a:t>4</a:t>
            </a:r>
            <a:r>
              <a:rPr lang="en-US"/>
              <a:t>. Be sure to take advantage of the </a:t>
            </a:r>
            <a:r>
              <a:rPr lang="en-US" i="1"/>
              <a:t>don’t care</a:t>
            </a:r>
            <a:r>
              <a:rPr lang="en-US"/>
              <a:t> conditions.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828800" y="2865438"/>
          <a:ext cx="2286000" cy="391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</a:tblGrid>
              <a:tr h="259059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100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4572000" y="2568575"/>
          <a:ext cx="3200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D84B5-A6EA-427C-8ABC-D8A63AC2435C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#4: </a:t>
            </a:r>
            <a:r>
              <a:rPr lang="en-US" sz="4000" i="1" dirty="0" smtClean="0"/>
              <a:t>Don’t Care</a:t>
            </a:r>
            <a:r>
              <a:rPr lang="en-US" sz="4000" dirty="0" smtClean="0"/>
              <a:t> Conditions</a:t>
            </a:r>
          </a:p>
        </p:txBody>
      </p:sp>
      <p:sp>
        <p:nvSpPr>
          <p:cNvPr id="18446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i="1" dirty="0"/>
              <a:t>Example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/>
              <a:t>After labeling and transferring the truth table data </a:t>
            </a:r>
            <a:r>
              <a:rPr lang="en-US" dirty="0" smtClean="0"/>
              <a:t>into the </a:t>
            </a:r>
            <a:r>
              <a:rPr lang="en-US" dirty="0"/>
              <a:t>K-Map, write the simplified sum-of-products (SOP) logic expression for the logic function F</a:t>
            </a:r>
            <a:r>
              <a:rPr lang="en-US" baseline="-25000" dirty="0"/>
              <a:t>4</a:t>
            </a:r>
            <a:r>
              <a:rPr lang="en-US" dirty="0"/>
              <a:t>. Be sure to take advantage of the </a:t>
            </a:r>
            <a:r>
              <a:rPr lang="en-US" i="1" dirty="0"/>
              <a:t>don’t care</a:t>
            </a:r>
            <a:r>
              <a:rPr lang="en-US" dirty="0"/>
              <a:t> conditions.</a:t>
            </a:r>
          </a:p>
        </p:txBody>
      </p:sp>
      <p:sp>
        <p:nvSpPr>
          <p:cNvPr id="18447" name="TextBox 5"/>
          <p:cNvSpPr txBox="1">
            <a:spLocks noChangeArrowheads="1"/>
          </p:cNvSpPr>
          <p:nvPr/>
        </p:nvSpPr>
        <p:spPr bwMode="auto">
          <a:xfrm>
            <a:off x="457200" y="27432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/>
              <a:t>Solution</a:t>
            </a:r>
            <a:r>
              <a:rPr lang="en-US"/>
              <a:t>:</a:t>
            </a:r>
            <a:endParaRPr lang="en-US" sz="1600"/>
          </a:p>
        </p:txBody>
      </p:sp>
      <p:graphicFrame>
        <p:nvGraphicFramePr>
          <p:cNvPr id="18434" name="Object 7"/>
          <p:cNvGraphicFramePr>
            <a:graphicFrameLocks noChangeAspect="1"/>
          </p:cNvGraphicFramePr>
          <p:nvPr/>
        </p:nvGraphicFramePr>
        <p:xfrm>
          <a:off x="4800600" y="6153150"/>
          <a:ext cx="185578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3" name="Equation" r:id="rId4" imgW="1231560" imgH="317160" progId="Equation.3">
                  <p:embed/>
                </p:oleObj>
              </mc:Choice>
              <mc:Fallback>
                <p:oleObj name="Equation" r:id="rId4" imgW="1231560" imgH="317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6153150"/>
                        <a:ext cx="1855788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828800" y="2865438"/>
          <a:ext cx="2286000" cy="391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</a:tblGrid>
              <a:tr h="259059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100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8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4572000" y="2568575"/>
          <a:ext cx="3200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4724400" y="3386138"/>
          <a:ext cx="3889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4" name="Equation" r:id="rId6" imgW="355320" imgH="279360" progId="Equation.3">
                  <p:embed/>
                </p:oleObj>
              </mc:Choice>
              <mc:Fallback>
                <p:oleObj name="Equation" r:id="rId6" imgW="355320" imgH="279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386138"/>
                        <a:ext cx="38893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4724400" y="3995738"/>
          <a:ext cx="3889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5" name="Equation" r:id="rId8" imgW="355320" imgH="279360" progId="Equation.3">
                  <p:embed/>
                </p:oleObj>
              </mc:Choice>
              <mc:Fallback>
                <p:oleObj name="Equation" r:id="rId8" imgW="35532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995738"/>
                        <a:ext cx="38893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6"/>
          <p:cNvGraphicFramePr>
            <a:graphicFrameLocks noChangeAspect="1"/>
          </p:cNvGraphicFramePr>
          <p:nvPr/>
        </p:nvGraphicFramePr>
        <p:xfrm>
          <a:off x="4724400" y="4695825"/>
          <a:ext cx="388938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6" name="Equation" r:id="rId10" imgW="355320" imgH="215640" progId="Equation.3">
                  <p:embed/>
                </p:oleObj>
              </mc:Choice>
              <mc:Fallback>
                <p:oleObj name="Equation" r:id="rId10" imgW="3553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695825"/>
                        <a:ext cx="388938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25"/>
          <p:cNvGraphicFramePr>
            <a:graphicFrameLocks noChangeAspect="1"/>
          </p:cNvGraphicFramePr>
          <p:nvPr/>
        </p:nvGraphicFramePr>
        <p:xfrm>
          <a:off x="4724400" y="5291138"/>
          <a:ext cx="388938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7" name="Equation" r:id="rId12" imgW="355320" imgH="279360" progId="Equation.3">
                  <p:embed/>
                </p:oleObj>
              </mc:Choice>
              <mc:Fallback>
                <p:oleObj name="Equation" r:id="rId12" imgW="355320" imgH="27936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291138"/>
                        <a:ext cx="388938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26"/>
          <p:cNvGraphicFramePr>
            <a:graphicFrameLocks noChangeAspect="1"/>
          </p:cNvGraphicFramePr>
          <p:nvPr/>
        </p:nvGraphicFramePr>
        <p:xfrm>
          <a:off x="5340350" y="2859088"/>
          <a:ext cx="374650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8" name="Equation" r:id="rId14" imgW="342720" imgH="279360" progId="Equation.3">
                  <p:embed/>
                </p:oleObj>
              </mc:Choice>
              <mc:Fallback>
                <p:oleObj name="Equation" r:id="rId14" imgW="342720" imgH="27936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2859088"/>
                        <a:ext cx="374650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27"/>
          <p:cNvGraphicFramePr>
            <a:graphicFrameLocks noChangeAspect="1"/>
          </p:cNvGraphicFramePr>
          <p:nvPr/>
        </p:nvGraphicFramePr>
        <p:xfrm>
          <a:off x="5949950" y="2859088"/>
          <a:ext cx="374650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9" name="Equation" r:id="rId16" imgW="342720" imgH="279360" progId="Equation.3">
                  <p:embed/>
                </p:oleObj>
              </mc:Choice>
              <mc:Fallback>
                <p:oleObj name="Equation" r:id="rId16" imgW="342720" imgH="2793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9950" y="2859088"/>
                        <a:ext cx="374650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28"/>
          <p:cNvGraphicFramePr>
            <a:graphicFrameLocks noChangeAspect="1"/>
          </p:cNvGraphicFramePr>
          <p:nvPr/>
        </p:nvGraphicFramePr>
        <p:xfrm>
          <a:off x="6635750" y="2914650"/>
          <a:ext cx="376238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0" name="Equation" r:id="rId18" imgW="342720" imgH="215640" progId="Equation.3">
                  <p:embed/>
                </p:oleObj>
              </mc:Choice>
              <mc:Fallback>
                <p:oleObj name="Equation" r:id="rId18" imgW="342720" imgH="215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2914650"/>
                        <a:ext cx="376238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29"/>
          <p:cNvGraphicFramePr>
            <a:graphicFrameLocks noChangeAspect="1"/>
          </p:cNvGraphicFramePr>
          <p:nvPr/>
        </p:nvGraphicFramePr>
        <p:xfrm>
          <a:off x="7245350" y="2859088"/>
          <a:ext cx="374650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1" name="Equation" r:id="rId20" imgW="342720" imgH="279360" progId="Equation.3">
                  <p:embed/>
                </p:oleObj>
              </mc:Choice>
              <mc:Fallback>
                <p:oleObj name="Equation" r:id="rId20" imgW="342720" imgH="27936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5350" y="2859088"/>
                        <a:ext cx="374650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20"/>
          <p:cNvGraphicFramePr>
            <a:graphicFrameLocks noChangeAspect="1"/>
          </p:cNvGraphicFramePr>
          <p:nvPr/>
        </p:nvGraphicFramePr>
        <p:xfrm>
          <a:off x="8001000" y="2508250"/>
          <a:ext cx="457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2" name="Equation" r:id="rId22" imgW="355320" imgH="266400" progId="Equation.3">
                  <p:embed/>
                </p:oleObj>
              </mc:Choice>
              <mc:Fallback>
                <p:oleObj name="Equation" r:id="rId22" imgW="355320" imgH="266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508250"/>
                        <a:ext cx="457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Line Callout 2 38"/>
          <p:cNvSpPr/>
          <p:nvPr/>
        </p:nvSpPr>
        <p:spPr bwMode="auto">
          <a:xfrm>
            <a:off x="6580188" y="3276600"/>
            <a:ext cx="1143000" cy="1143000"/>
          </a:xfrm>
          <a:prstGeom prst="borderCallout2">
            <a:avLst>
              <a:gd name="adj1" fmla="val -1484"/>
              <a:gd name="adj2" fmla="val 92988"/>
              <a:gd name="adj3" fmla="val -33722"/>
              <a:gd name="adj4" fmla="val 94975"/>
              <a:gd name="adj5" fmla="val -50119"/>
              <a:gd name="adj6" fmla="val 11684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8444" name="Object 23"/>
          <p:cNvGraphicFramePr>
            <a:graphicFrameLocks noChangeAspect="1"/>
          </p:cNvGraphicFramePr>
          <p:nvPr/>
        </p:nvGraphicFramePr>
        <p:xfrm>
          <a:off x="8050213" y="4764088"/>
          <a:ext cx="457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3" name="Equation" r:id="rId24" imgW="355320" imgH="279360" progId="Equation.3">
                  <p:embed/>
                </p:oleObj>
              </mc:Choice>
              <mc:Fallback>
                <p:oleObj name="Equation" r:id="rId24" imgW="355320" imgH="27936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0213" y="4764088"/>
                        <a:ext cx="4572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Line Callout 2 28"/>
          <p:cNvSpPr/>
          <p:nvPr/>
        </p:nvSpPr>
        <p:spPr bwMode="auto">
          <a:xfrm>
            <a:off x="5284788" y="5195888"/>
            <a:ext cx="2438400" cy="533400"/>
          </a:xfrm>
          <a:prstGeom prst="borderCallout2">
            <a:avLst>
              <a:gd name="adj1" fmla="val -1484"/>
              <a:gd name="adj2" fmla="val 92988"/>
              <a:gd name="adj3" fmla="val -31785"/>
              <a:gd name="adj4" fmla="val 93068"/>
              <a:gd name="adj5" fmla="val -42371"/>
              <a:gd name="adj6" fmla="val 10964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BF560-9AA5-43D6-8FA0-E00A49BB37F3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Karnaugh</a:t>
            </a:r>
            <a:r>
              <a:rPr lang="en-US" dirty="0" smtClean="0"/>
              <a:t> Map Technique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smtClean="0"/>
              <a:t>K-Maps are a graphical technique used to simplify a logic equation.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smtClean="0"/>
              <a:t>K-Maps are procedural and much</a:t>
            </a:r>
            <a:r>
              <a:rPr lang="en-US" sz="2800" i="1" smtClean="0"/>
              <a:t> cleaner</a:t>
            </a:r>
            <a:r>
              <a:rPr lang="en-US" sz="2800" smtClean="0"/>
              <a:t>  than Boolean simplification.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smtClean="0"/>
              <a:t>K-Maps can be used for any number of input variables, BUT are only practical for two, three, and four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78E74-A117-41D7-83B0-FCDB14A6497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K-Map Format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6096000" cy="5486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Each minterm in a truth table corresponds to a cell in the K-Map.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K-Map cells are labeled such that both horizontal and vertical movement differ only by one variable.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Since the adjacent cells differ by only one variable, they can be grouped to create simpler terms in the sum-of-products expression.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The sum-of-products expression for the logic function can be obtained by OR-ing together the cells or group of cells that contain 1s. </a:t>
            </a:r>
          </a:p>
        </p:txBody>
      </p:sp>
      <p:pic>
        <p:nvPicPr>
          <p:cNvPr id="28676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311467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594CC-FEEE-4C05-9F29-3611F61A88A3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Adjacent Cells = Simplification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641725" y="1295400"/>
          <a:ext cx="1920876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292"/>
                <a:gridCol w="640292"/>
                <a:gridCol w="640292"/>
              </a:tblGrid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41725" y="1295400"/>
          <a:ext cx="1920876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292"/>
                <a:gridCol w="640292"/>
                <a:gridCol w="640292"/>
              </a:tblGrid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22"/>
          <p:cNvGraphicFramePr>
            <a:graphicFrameLocks noChangeAspect="1"/>
          </p:cNvGraphicFramePr>
          <p:nvPr/>
        </p:nvGraphicFramePr>
        <p:xfrm>
          <a:off x="4479925" y="1585913"/>
          <a:ext cx="2095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Equation" r:id="rId4" imgW="190440" imgH="266400" progId="Equation.3">
                  <p:embed/>
                </p:oleObj>
              </mc:Choice>
              <mc:Fallback>
                <p:oleObj name="Equation" r:id="rId4" imgW="190440" imgH="266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1585913"/>
                        <a:ext cx="2095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4"/>
          <p:cNvGraphicFramePr>
            <a:graphicFrameLocks noChangeAspect="1"/>
          </p:cNvGraphicFramePr>
          <p:nvPr/>
        </p:nvGraphicFramePr>
        <p:xfrm>
          <a:off x="3876675" y="2162175"/>
          <a:ext cx="2778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Equation" r:id="rId6" imgW="253800" imgH="266400" progId="Equation.3">
                  <p:embed/>
                </p:oleObj>
              </mc:Choice>
              <mc:Fallback>
                <p:oleObj name="Equation" r:id="rId6" imgW="253800" imgH="266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675" y="2162175"/>
                        <a:ext cx="2778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5"/>
          <p:cNvGraphicFramePr>
            <a:graphicFrameLocks noChangeAspect="1"/>
          </p:cNvGraphicFramePr>
          <p:nvPr/>
        </p:nvGraphicFramePr>
        <p:xfrm>
          <a:off x="3876675" y="2811463"/>
          <a:ext cx="277813" cy="22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Equation" r:id="rId8" imgW="253800" imgH="203040" progId="Equation.3">
                  <p:embed/>
                </p:oleObj>
              </mc:Choice>
              <mc:Fallback>
                <p:oleObj name="Equation" r:id="rId8" imgW="253800" imgH="2030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675" y="2811463"/>
                        <a:ext cx="277813" cy="22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18"/>
          <p:cNvGraphicFramePr>
            <a:graphicFrameLocks noChangeAspect="1"/>
          </p:cNvGraphicFramePr>
          <p:nvPr/>
        </p:nvGraphicFramePr>
        <p:xfrm>
          <a:off x="5153025" y="1655763"/>
          <a:ext cx="20955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Equation" r:id="rId10" imgW="190440" imgH="203040" progId="Equation.3">
                  <p:embed/>
                </p:oleObj>
              </mc:Choice>
              <mc:Fallback>
                <p:oleObj name="Equation" r:id="rId10" imgW="190440" imgH="20304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1655763"/>
                        <a:ext cx="209550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7"/>
          <p:cNvGraphicFramePr>
            <a:graphicFrameLocks noChangeAspect="1"/>
          </p:cNvGraphicFramePr>
          <p:nvPr/>
        </p:nvGraphicFramePr>
        <p:xfrm>
          <a:off x="2762250" y="2747963"/>
          <a:ext cx="6477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Equation" r:id="rId12" imgW="457200" imgH="266400" progId="Equation.3">
                  <p:embed/>
                </p:oleObj>
              </mc:Choice>
              <mc:Fallback>
                <p:oleObj name="Equation" r:id="rId12" imgW="457200" imgH="26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2747963"/>
                        <a:ext cx="64770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ine Callout 2 13"/>
          <p:cNvSpPr/>
          <p:nvPr/>
        </p:nvSpPr>
        <p:spPr bwMode="auto">
          <a:xfrm>
            <a:off x="4343400" y="1981200"/>
            <a:ext cx="533400" cy="533400"/>
          </a:xfrm>
          <a:prstGeom prst="borderCallout2">
            <a:avLst>
              <a:gd name="adj1" fmla="val 86874"/>
              <a:gd name="adj2" fmla="val -3728"/>
              <a:gd name="adj3" fmla="val 86874"/>
              <a:gd name="adj4" fmla="val -36368"/>
              <a:gd name="adj5" fmla="val 178385"/>
              <a:gd name="adj6" fmla="val -14722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Line Callout 2 17"/>
          <p:cNvSpPr/>
          <p:nvPr/>
        </p:nvSpPr>
        <p:spPr bwMode="auto">
          <a:xfrm>
            <a:off x="4343400" y="2643188"/>
            <a:ext cx="533400" cy="533400"/>
          </a:xfrm>
          <a:prstGeom prst="borderCallout2">
            <a:avLst>
              <a:gd name="adj1" fmla="val 86874"/>
              <a:gd name="adj2" fmla="val -3728"/>
              <a:gd name="adj3" fmla="val 86874"/>
              <a:gd name="adj4" fmla="val -36368"/>
              <a:gd name="adj5" fmla="val 178385"/>
              <a:gd name="adj6" fmla="val -14722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031" name="Object 11"/>
          <p:cNvGraphicFramePr>
            <a:graphicFrameLocks noChangeAspect="1"/>
          </p:cNvGraphicFramePr>
          <p:nvPr/>
        </p:nvGraphicFramePr>
        <p:xfrm>
          <a:off x="2762250" y="3352800"/>
          <a:ext cx="6477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Equation" r:id="rId14" imgW="457200" imgH="266400" progId="Equation.3">
                  <p:embed/>
                </p:oleObj>
              </mc:Choice>
              <mc:Fallback>
                <p:oleObj name="Equation" r:id="rId14" imgW="457200" imgH="266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3352800"/>
                        <a:ext cx="6477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2"/>
          <p:cNvGraphicFramePr>
            <a:graphicFrameLocks noChangeAspect="1"/>
          </p:cNvGraphicFramePr>
          <p:nvPr/>
        </p:nvGraphicFramePr>
        <p:xfrm>
          <a:off x="4460875" y="4562475"/>
          <a:ext cx="2095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Equation" r:id="rId16" imgW="190440" imgH="266400" progId="Equation.3">
                  <p:embed/>
                </p:oleObj>
              </mc:Choice>
              <mc:Fallback>
                <p:oleObj name="Equation" r:id="rId16" imgW="190440" imgH="266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4562475"/>
                        <a:ext cx="2095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3"/>
          <p:cNvGraphicFramePr>
            <a:graphicFrameLocks noChangeAspect="1"/>
          </p:cNvGraphicFramePr>
          <p:nvPr/>
        </p:nvGraphicFramePr>
        <p:xfrm>
          <a:off x="3857625" y="5138738"/>
          <a:ext cx="2778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tion" r:id="rId17" imgW="253800" imgH="266400" progId="Equation.3">
                  <p:embed/>
                </p:oleObj>
              </mc:Choice>
              <mc:Fallback>
                <p:oleObj name="Equation" r:id="rId17" imgW="253800" imgH="266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5138738"/>
                        <a:ext cx="2778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4"/>
          <p:cNvGraphicFramePr>
            <a:graphicFrameLocks noChangeAspect="1"/>
          </p:cNvGraphicFramePr>
          <p:nvPr/>
        </p:nvGraphicFramePr>
        <p:xfrm>
          <a:off x="3857625" y="5788025"/>
          <a:ext cx="277813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Equation" r:id="rId18" imgW="253800" imgH="203040" progId="Equation.3">
                  <p:embed/>
                </p:oleObj>
              </mc:Choice>
              <mc:Fallback>
                <p:oleObj name="Equation" r:id="rId18" imgW="253800" imgH="203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5788025"/>
                        <a:ext cx="277813" cy="22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5"/>
          <p:cNvGraphicFramePr>
            <a:graphicFrameLocks noChangeAspect="1"/>
          </p:cNvGraphicFramePr>
          <p:nvPr/>
        </p:nvGraphicFramePr>
        <p:xfrm>
          <a:off x="5133975" y="4632325"/>
          <a:ext cx="20955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Equation" r:id="rId19" imgW="190440" imgH="203040" progId="Equation.3">
                  <p:embed/>
                </p:oleObj>
              </mc:Choice>
              <mc:Fallback>
                <p:oleObj name="Equation" r:id="rId19" imgW="19044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4632325"/>
                        <a:ext cx="209550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Line Callout 2 26"/>
          <p:cNvSpPr/>
          <p:nvPr/>
        </p:nvSpPr>
        <p:spPr bwMode="auto">
          <a:xfrm>
            <a:off x="4324350" y="4943475"/>
            <a:ext cx="533400" cy="1209675"/>
          </a:xfrm>
          <a:prstGeom prst="borderCallout2">
            <a:avLst>
              <a:gd name="adj1" fmla="val 92908"/>
              <a:gd name="adj2" fmla="val -3728"/>
              <a:gd name="adj3" fmla="val 92506"/>
              <a:gd name="adj4" fmla="val -36368"/>
              <a:gd name="adj5" fmla="val 134940"/>
              <a:gd name="adj6" fmla="val -1609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036" name="Object 17"/>
          <p:cNvGraphicFramePr>
            <a:graphicFrameLocks noChangeAspect="1"/>
          </p:cNvGraphicFramePr>
          <p:nvPr/>
        </p:nvGraphicFramePr>
        <p:xfrm>
          <a:off x="3159125" y="6329363"/>
          <a:ext cx="2698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Equation" r:id="rId20" imgW="190440" imgH="266400" progId="Equation.3">
                  <p:embed/>
                </p:oleObj>
              </mc:Choice>
              <mc:Fallback>
                <p:oleObj name="Equation" r:id="rId20" imgW="190440" imgH="266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6329363"/>
                        <a:ext cx="26987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627438" y="4257675"/>
          <a:ext cx="1920876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292"/>
                <a:gridCol w="640292"/>
                <a:gridCol w="640292"/>
              </a:tblGrid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37" name="Object 19"/>
          <p:cNvGraphicFramePr>
            <a:graphicFrameLocks noChangeAspect="1"/>
          </p:cNvGraphicFramePr>
          <p:nvPr/>
        </p:nvGraphicFramePr>
        <p:xfrm>
          <a:off x="3140075" y="4021138"/>
          <a:ext cx="37211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Equation" r:id="rId22" imgW="2476440" imgH="317160" progId="Equation.3">
                  <p:embed/>
                </p:oleObj>
              </mc:Choice>
              <mc:Fallback>
                <p:oleObj name="Equation" r:id="rId22" imgW="2476440" imgH="3171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4021138"/>
                        <a:ext cx="372110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2A75-E518-4A2C-946C-21EC3AA3F300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Truth Table to K-Map Mapping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860925" y="2743200"/>
          <a:ext cx="1920876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292"/>
                <a:gridCol w="640292"/>
                <a:gridCol w="640292"/>
              </a:tblGrid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3124200"/>
          <a:ext cx="310832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163"/>
                <a:gridCol w="457107"/>
                <a:gridCol w="457107"/>
                <a:gridCol w="639949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800" b="0" baseline="-25000" dirty="0" smtClean="0">
                          <a:solidFill>
                            <a:schemeClr val="tx1"/>
                          </a:solidFill>
                        </a:rPr>
                        <a:t>WX</a:t>
                      </a:r>
                      <a:endParaRPr lang="en-US" sz="18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– 0</a:t>
                      </a:r>
                    </a:p>
                  </a:txBody>
                  <a:tcPr marL="91421" marR="914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– 1</a:t>
                      </a:r>
                    </a:p>
                  </a:txBody>
                  <a:tcPr marL="91421" marR="914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– 2</a:t>
                      </a:r>
                    </a:p>
                  </a:txBody>
                  <a:tcPr marL="91421" marR="914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Minterm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– 3</a:t>
                      </a:r>
                    </a:p>
                  </a:txBody>
                  <a:tcPr marL="91421" marR="914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60925" y="2743200"/>
          <a:ext cx="1920876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292"/>
                <a:gridCol w="640292"/>
                <a:gridCol w="640292"/>
              </a:tblGrid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5735" marR="45735" marT="45735" marB="4573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5735" marR="45735" marT="45735" marB="4573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5735" marR="45735" marT="45735" marB="4573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45735" marR="45735" marT="45735" marB="45735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" name="Object 22"/>
          <p:cNvGraphicFramePr>
            <a:graphicFrameLocks noChangeAspect="1"/>
          </p:cNvGraphicFramePr>
          <p:nvPr/>
        </p:nvGraphicFramePr>
        <p:xfrm>
          <a:off x="5699125" y="3033713"/>
          <a:ext cx="2095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4" imgW="190440" imgH="266400" progId="Equation.3">
                  <p:embed/>
                </p:oleObj>
              </mc:Choice>
              <mc:Fallback>
                <p:oleObj name="Equation" r:id="rId4" imgW="190440" imgH="266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3033713"/>
                        <a:ext cx="2095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4"/>
          <p:cNvGraphicFramePr>
            <a:graphicFrameLocks noChangeAspect="1"/>
          </p:cNvGraphicFramePr>
          <p:nvPr/>
        </p:nvGraphicFramePr>
        <p:xfrm>
          <a:off x="5095875" y="3609975"/>
          <a:ext cx="2778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6" imgW="253800" imgH="266400" progId="Equation.3">
                  <p:embed/>
                </p:oleObj>
              </mc:Choice>
              <mc:Fallback>
                <p:oleObj name="Equation" r:id="rId6" imgW="253800" imgH="266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3609975"/>
                        <a:ext cx="2778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25"/>
          <p:cNvGraphicFramePr>
            <a:graphicFrameLocks noChangeAspect="1"/>
          </p:cNvGraphicFramePr>
          <p:nvPr/>
        </p:nvGraphicFramePr>
        <p:xfrm>
          <a:off x="5095875" y="4259263"/>
          <a:ext cx="277813" cy="22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8" imgW="253800" imgH="203040" progId="Equation.3">
                  <p:embed/>
                </p:oleObj>
              </mc:Choice>
              <mc:Fallback>
                <p:oleObj name="Equation" r:id="rId8" imgW="253800" imgH="2030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4259263"/>
                        <a:ext cx="277813" cy="22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18"/>
          <p:cNvGraphicFramePr>
            <a:graphicFrameLocks noChangeAspect="1"/>
          </p:cNvGraphicFramePr>
          <p:nvPr/>
        </p:nvGraphicFramePr>
        <p:xfrm>
          <a:off x="6372225" y="3103563"/>
          <a:ext cx="20955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10" imgW="190440" imgH="203040" progId="Equation.3">
                  <p:embed/>
                </p:oleObj>
              </mc:Choice>
              <mc:Fallback>
                <p:oleObj name="Equation" r:id="rId10" imgW="190440" imgH="20304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3103563"/>
                        <a:ext cx="209550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135438" y="3303588"/>
            <a:ext cx="1898650" cy="636587"/>
            <a:chOff x="4135272" y="3684896"/>
            <a:chExt cx="1898176" cy="635673"/>
          </a:xfrm>
        </p:grpSpPr>
        <p:sp>
          <p:nvSpPr>
            <p:cNvPr id="17" name="Freeform 16"/>
            <p:cNvSpPr/>
            <p:nvPr/>
          </p:nvSpPr>
          <p:spPr>
            <a:xfrm>
              <a:off x="4135272" y="3684896"/>
              <a:ext cx="1528380" cy="382038"/>
            </a:xfrm>
            <a:custGeom>
              <a:avLst/>
              <a:gdLst>
                <a:gd name="connsiteX0" fmla="*/ 0 w 1528549"/>
                <a:gd name="connsiteY0" fmla="*/ 382137 h 382137"/>
                <a:gd name="connsiteX1" fmla="*/ 272955 w 1528549"/>
                <a:gd name="connsiteY1" fmla="*/ 204716 h 382137"/>
                <a:gd name="connsiteX2" fmla="*/ 668740 w 1528549"/>
                <a:gd name="connsiteY2" fmla="*/ 27295 h 382137"/>
                <a:gd name="connsiteX3" fmla="*/ 1064525 w 1528549"/>
                <a:gd name="connsiteY3" fmla="*/ 40943 h 382137"/>
                <a:gd name="connsiteX4" fmla="*/ 1528549 w 1528549"/>
                <a:gd name="connsiteY4" fmla="*/ 272955 h 382137"/>
                <a:gd name="connsiteX0" fmla="*/ 0 w 1528549"/>
                <a:gd name="connsiteY0" fmla="*/ 382137 h 382137"/>
                <a:gd name="connsiteX1" fmla="*/ 272955 w 1528549"/>
                <a:gd name="connsiteY1" fmla="*/ 204716 h 382137"/>
                <a:gd name="connsiteX2" fmla="*/ 668740 w 1528549"/>
                <a:gd name="connsiteY2" fmla="*/ 27295 h 382137"/>
                <a:gd name="connsiteX3" fmla="*/ 1064525 w 1528549"/>
                <a:gd name="connsiteY3" fmla="*/ 40943 h 382137"/>
                <a:gd name="connsiteX4" fmla="*/ 1528549 w 1528549"/>
                <a:gd name="connsiteY4" fmla="*/ 272955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8549" h="382137">
                  <a:moveTo>
                    <a:pt x="0" y="382137"/>
                  </a:moveTo>
                  <a:cubicBezTo>
                    <a:pt x="80749" y="322996"/>
                    <a:pt x="161498" y="263856"/>
                    <a:pt x="272955" y="204716"/>
                  </a:cubicBezTo>
                  <a:cubicBezTo>
                    <a:pt x="384412" y="145576"/>
                    <a:pt x="536812" y="54590"/>
                    <a:pt x="668740" y="27295"/>
                  </a:cubicBezTo>
                  <a:cubicBezTo>
                    <a:pt x="800668" y="0"/>
                    <a:pt x="921224" y="0"/>
                    <a:pt x="1064525" y="40943"/>
                  </a:cubicBezTo>
                  <a:cubicBezTo>
                    <a:pt x="1207827" y="81886"/>
                    <a:pt x="1368188" y="177420"/>
                    <a:pt x="1528549" y="272955"/>
                  </a:cubicBezTo>
                </a:path>
              </a:pathLst>
            </a:custGeom>
            <a:ln>
              <a:solidFill>
                <a:srgbClr val="FF170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31" name="TextBox 17"/>
            <p:cNvSpPr txBox="1">
              <a:spLocks noChangeArrowheads="1"/>
            </p:cNvSpPr>
            <p:nvPr/>
          </p:nvSpPr>
          <p:spPr bwMode="auto">
            <a:xfrm>
              <a:off x="5652448" y="3858904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4114800" y="3490913"/>
            <a:ext cx="2541588" cy="690562"/>
            <a:chOff x="4114800" y="3872552"/>
            <a:chExt cx="2541896" cy="689782"/>
          </a:xfrm>
        </p:grpSpPr>
        <p:sp>
          <p:nvSpPr>
            <p:cNvPr id="22" name="Freeform 21"/>
            <p:cNvSpPr/>
            <p:nvPr/>
          </p:nvSpPr>
          <p:spPr>
            <a:xfrm>
              <a:off x="4114800" y="4310207"/>
              <a:ext cx="2214831" cy="252127"/>
            </a:xfrm>
            <a:custGeom>
              <a:avLst/>
              <a:gdLst>
                <a:gd name="connsiteX0" fmla="*/ 0 w 1528549"/>
                <a:gd name="connsiteY0" fmla="*/ 382137 h 382137"/>
                <a:gd name="connsiteX1" fmla="*/ 272955 w 1528549"/>
                <a:gd name="connsiteY1" fmla="*/ 204716 h 382137"/>
                <a:gd name="connsiteX2" fmla="*/ 668740 w 1528549"/>
                <a:gd name="connsiteY2" fmla="*/ 27295 h 382137"/>
                <a:gd name="connsiteX3" fmla="*/ 1064525 w 1528549"/>
                <a:gd name="connsiteY3" fmla="*/ 40943 h 382137"/>
                <a:gd name="connsiteX4" fmla="*/ 1528549 w 1528549"/>
                <a:gd name="connsiteY4" fmla="*/ 272955 h 382137"/>
                <a:gd name="connsiteX0" fmla="*/ 0 w 2214349"/>
                <a:gd name="connsiteY0" fmla="*/ 433317 h 433317"/>
                <a:gd name="connsiteX1" fmla="*/ 272955 w 2214349"/>
                <a:gd name="connsiteY1" fmla="*/ 255896 h 433317"/>
                <a:gd name="connsiteX2" fmla="*/ 668740 w 2214349"/>
                <a:gd name="connsiteY2" fmla="*/ 78475 h 433317"/>
                <a:gd name="connsiteX3" fmla="*/ 1064525 w 2214349"/>
                <a:gd name="connsiteY3" fmla="*/ 92123 h 433317"/>
                <a:gd name="connsiteX4" fmla="*/ 2214349 w 2214349"/>
                <a:gd name="connsiteY4" fmla="*/ 95535 h 433317"/>
                <a:gd name="connsiteX0" fmla="*/ 0 w 2214349"/>
                <a:gd name="connsiteY0" fmla="*/ 402798 h 418152"/>
                <a:gd name="connsiteX1" fmla="*/ 272955 w 2214349"/>
                <a:gd name="connsiteY1" fmla="*/ 225377 h 418152"/>
                <a:gd name="connsiteX2" fmla="*/ 668740 w 2214349"/>
                <a:gd name="connsiteY2" fmla="*/ 47956 h 418152"/>
                <a:gd name="connsiteX3" fmla="*/ 1064525 w 2214349"/>
                <a:gd name="connsiteY3" fmla="*/ 61604 h 418152"/>
                <a:gd name="connsiteX4" fmla="*/ 1617260 w 2214349"/>
                <a:gd name="connsiteY4" fmla="*/ 417583 h 418152"/>
                <a:gd name="connsiteX5" fmla="*/ 2214349 w 2214349"/>
                <a:gd name="connsiteY5" fmla="*/ 65016 h 418152"/>
                <a:gd name="connsiteX0" fmla="*/ 0 w 2214349"/>
                <a:gd name="connsiteY0" fmla="*/ 378346 h 443362"/>
                <a:gd name="connsiteX1" fmla="*/ 272955 w 2214349"/>
                <a:gd name="connsiteY1" fmla="*/ 200925 h 443362"/>
                <a:gd name="connsiteX2" fmla="*/ 668740 w 2214349"/>
                <a:gd name="connsiteY2" fmla="*/ 23504 h 443362"/>
                <a:gd name="connsiteX3" fmla="*/ 1064525 w 2214349"/>
                <a:gd name="connsiteY3" fmla="*/ 341952 h 443362"/>
                <a:gd name="connsiteX4" fmla="*/ 1617260 w 2214349"/>
                <a:gd name="connsiteY4" fmla="*/ 393131 h 443362"/>
                <a:gd name="connsiteX5" fmla="*/ 2214349 w 2214349"/>
                <a:gd name="connsiteY5" fmla="*/ 40564 h 443362"/>
                <a:gd name="connsiteX0" fmla="*/ 0 w 2214349"/>
                <a:gd name="connsiteY0" fmla="*/ 378726 h 443742"/>
                <a:gd name="connsiteX1" fmla="*/ 272955 w 2214349"/>
                <a:gd name="connsiteY1" fmla="*/ 201305 h 443742"/>
                <a:gd name="connsiteX2" fmla="*/ 668740 w 2214349"/>
                <a:gd name="connsiteY2" fmla="*/ 23884 h 443742"/>
                <a:gd name="connsiteX3" fmla="*/ 661916 w 2214349"/>
                <a:gd name="connsiteY3" fmla="*/ 344606 h 443742"/>
                <a:gd name="connsiteX4" fmla="*/ 1064525 w 2214349"/>
                <a:gd name="connsiteY4" fmla="*/ 342332 h 443742"/>
                <a:gd name="connsiteX5" fmla="*/ 1617260 w 2214349"/>
                <a:gd name="connsiteY5" fmla="*/ 393511 h 443742"/>
                <a:gd name="connsiteX6" fmla="*/ 2214349 w 2214349"/>
                <a:gd name="connsiteY6" fmla="*/ 40944 h 443742"/>
                <a:gd name="connsiteX0" fmla="*/ 0 w 2214349"/>
                <a:gd name="connsiteY0" fmla="*/ 378346 h 443362"/>
                <a:gd name="connsiteX1" fmla="*/ 272955 w 2214349"/>
                <a:gd name="connsiteY1" fmla="*/ 200925 h 443362"/>
                <a:gd name="connsiteX2" fmla="*/ 668740 w 2214349"/>
                <a:gd name="connsiteY2" fmla="*/ 23504 h 443362"/>
                <a:gd name="connsiteX3" fmla="*/ 1064525 w 2214349"/>
                <a:gd name="connsiteY3" fmla="*/ 341952 h 443362"/>
                <a:gd name="connsiteX4" fmla="*/ 1617260 w 2214349"/>
                <a:gd name="connsiteY4" fmla="*/ 393131 h 443362"/>
                <a:gd name="connsiteX5" fmla="*/ 2214349 w 2214349"/>
                <a:gd name="connsiteY5" fmla="*/ 40564 h 443362"/>
                <a:gd name="connsiteX0" fmla="*/ 0 w 2214349"/>
                <a:gd name="connsiteY0" fmla="*/ 342521 h 407537"/>
                <a:gd name="connsiteX1" fmla="*/ 272955 w 2214349"/>
                <a:gd name="connsiteY1" fmla="*/ 165100 h 407537"/>
                <a:gd name="connsiteX2" fmla="*/ 1064525 w 2214349"/>
                <a:gd name="connsiteY2" fmla="*/ 306127 h 407537"/>
                <a:gd name="connsiteX3" fmla="*/ 1617260 w 2214349"/>
                <a:gd name="connsiteY3" fmla="*/ 357306 h 407537"/>
                <a:gd name="connsiteX4" fmla="*/ 2214349 w 2214349"/>
                <a:gd name="connsiteY4" fmla="*/ 4739 h 407537"/>
                <a:gd name="connsiteX0" fmla="*/ 0 w 2214349"/>
                <a:gd name="connsiteY0" fmla="*/ 342521 h 407537"/>
                <a:gd name="connsiteX1" fmla="*/ 425355 w 2214349"/>
                <a:gd name="connsiteY1" fmla="*/ 393700 h 407537"/>
                <a:gd name="connsiteX2" fmla="*/ 1064525 w 2214349"/>
                <a:gd name="connsiteY2" fmla="*/ 306127 h 407537"/>
                <a:gd name="connsiteX3" fmla="*/ 1617260 w 2214349"/>
                <a:gd name="connsiteY3" fmla="*/ 357306 h 407537"/>
                <a:gd name="connsiteX4" fmla="*/ 2214349 w 2214349"/>
                <a:gd name="connsiteY4" fmla="*/ 4739 h 407537"/>
                <a:gd name="connsiteX0" fmla="*/ 0 w 2214349"/>
                <a:gd name="connsiteY0" fmla="*/ 342521 h 407537"/>
                <a:gd name="connsiteX1" fmla="*/ 425355 w 2214349"/>
                <a:gd name="connsiteY1" fmla="*/ 393700 h 407537"/>
                <a:gd name="connsiteX2" fmla="*/ 1064525 w 2214349"/>
                <a:gd name="connsiteY2" fmla="*/ 306127 h 407537"/>
                <a:gd name="connsiteX3" fmla="*/ 1617260 w 2214349"/>
                <a:gd name="connsiteY3" fmla="*/ 357306 h 407537"/>
                <a:gd name="connsiteX4" fmla="*/ 2214349 w 2214349"/>
                <a:gd name="connsiteY4" fmla="*/ 4739 h 407537"/>
                <a:gd name="connsiteX0" fmla="*/ 0 w 2214349"/>
                <a:gd name="connsiteY0" fmla="*/ 337782 h 395027"/>
                <a:gd name="connsiteX1" fmla="*/ 425355 w 2214349"/>
                <a:gd name="connsiteY1" fmla="*/ 388961 h 395027"/>
                <a:gd name="connsiteX2" fmla="*/ 1064525 w 2214349"/>
                <a:gd name="connsiteY2" fmla="*/ 301388 h 395027"/>
                <a:gd name="connsiteX3" fmla="*/ 2214349 w 2214349"/>
                <a:gd name="connsiteY3" fmla="*/ 0 h 395027"/>
                <a:gd name="connsiteX0" fmla="*/ 0 w 2214349"/>
                <a:gd name="connsiteY0" fmla="*/ 337782 h 518615"/>
                <a:gd name="connsiteX1" fmla="*/ 425355 w 2214349"/>
                <a:gd name="connsiteY1" fmla="*/ 388961 h 518615"/>
                <a:gd name="connsiteX2" fmla="*/ 1445525 w 2214349"/>
                <a:gd name="connsiteY2" fmla="*/ 453788 h 518615"/>
                <a:gd name="connsiteX3" fmla="*/ 2214349 w 2214349"/>
                <a:gd name="connsiteY3" fmla="*/ 0 h 518615"/>
                <a:gd name="connsiteX0" fmla="*/ 0 w 2214349"/>
                <a:gd name="connsiteY0" fmla="*/ 337782 h 518615"/>
                <a:gd name="connsiteX1" fmla="*/ 653955 w 2214349"/>
                <a:gd name="connsiteY1" fmla="*/ 388961 h 518615"/>
                <a:gd name="connsiteX2" fmla="*/ 1445525 w 2214349"/>
                <a:gd name="connsiteY2" fmla="*/ 453788 h 518615"/>
                <a:gd name="connsiteX3" fmla="*/ 2214349 w 2214349"/>
                <a:gd name="connsiteY3" fmla="*/ 0 h 518615"/>
                <a:gd name="connsiteX0" fmla="*/ 0 w 2214349"/>
                <a:gd name="connsiteY0" fmla="*/ 109182 h 251915"/>
                <a:gd name="connsiteX1" fmla="*/ 653955 w 2214349"/>
                <a:gd name="connsiteY1" fmla="*/ 160361 h 251915"/>
                <a:gd name="connsiteX2" fmla="*/ 1445525 w 2214349"/>
                <a:gd name="connsiteY2" fmla="*/ 225188 h 251915"/>
                <a:gd name="connsiteX3" fmla="*/ 2214349 w 2214349"/>
                <a:gd name="connsiteY3" fmla="*/ 0 h 2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349" h="251915">
                  <a:moveTo>
                    <a:pt x="0" y="109182"/>
                  </a:moveTo>
                  <a:cubicBezTo>
                    <a:pt x="80749" y="50041"/>
                    <a:pt x="413034" y="141027"/>
                    <a:pt x="653955" y="160361"/>
                  </a:cubicBezTo>
                  <a:cubicBezTo>
                    <a:pt x="894876" y="179695"/>
                    <a:pt x="1185459" y="251915"/>
                    <a:pt x="1445525" y="225188"/>
                  </a:cubicBezTo>
                  <a:cubicBezTo>
                    <a:pt x="1705591" y="198461"/>
                    <a:pt x="1974802" y="62789"/>
                    <a:pt x="2214349" y="0"/>
                  </a:cubicBezTo>
                </a:path>
              </a:pathLst>
            </a:custGeom>
            <a:ln>
              <a:solidFill>
                <a:srgbClr val="FF170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29" name="TextBox 27"/>
            <p:cNvSpPr txBox="1">
              <a:spLocks noChangeArrowheads="1"/>
            </p:cNvSpPr>
            <p:nvPr/>
          </p:nvSpPr>
          <p:spPr bwMode="auto">
            <a:xfrm>
              <a:off x="6275696" y="3872552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0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4135438" y="4097338"/>
            <a:ext cx="1898650" cy="717550"/>
            <a:chOff x="4135272" y="4477687"/>
            <a:chExt cx="1898176" cy="717940"/>
          </a:xfrm>
        </p:grpSpPr>
        <p:sp>
          <p:nvSpPr>
            <p:cNvPr id="24" name="Freeform 23"/>
            <p:cNvSpPr/>
            <p:nvPr/>
          </p:nvSpPr>
          <p:spPr>
            <a:xfrm>
              <a:off x="4135272" y="4801713"/>
              <a:ext cx="1612497" cy="393914"/>
            </a:xfrm>
            <a:custGeom>
              <a:avLst/>
              <a:gdLst>
                <a:gd name="connsiteX0" fmla="*/ 0 w 1460310"/>
                <a:gd name="connsiteY0" fmla="*/ 0 h 375313"/>
                <a:gd name="connsiteX1" fmla="*/ 354841 w 1460310"/>
                <a:gd name="connsiteY1" fmla="*/ 95534 h 375313"/>
                <a:gd name="connsiteX2" fmla="*/ 600501 w 1460310"/>
                <a:gd name="connsiteY2" fmla="*/ 272955 h 375313"/>
                <a:gd name="connsiteX3" fmla="*/ 846161 w 1460310"/>
                <a:gd name="connsiteY3" fmla="*/ 368489 h 375313"/>
                <a:gd name="connsiteX4" fmla="*/ 1255594 w 1460310"/>
                <a:gd name="connsiteY4" fmla="*/ 313898 h 375313"/>
                <a:gd name="connsiteX5" fmla="*/ 1460310 w 1460310"/>
                <a:gd name="connsiteY5" fmla="*/ 136477 h 375313"/>
                <a:gd name="connsiteX0" fmla="*/ 0 w 1460310"/>
                <a:gd name="connsiteY0" fmla="*/ 0 h 375313"/>
                <a:gd name="connsiteX1" fmla="*/ 354841 w 1460310"/>
                <a:gd name="connsiteY1" fmla="*/ 95534 h 375313"/>
                <a:gd name="connsiteX2" fmla="*/ 600501 w 1460310"/>
                <a:gd name="connsiteY2" fmla="*/ 272955 h 375313"/>
                <a:gd name="connsiteX3" fmla="*/ 846161 w 1460310"/>
                <a:gd name="connsiteY3" fmla="*/ 368489 h 375313"/>
                <a:gd name="connsiteX4" fmla="*/ 1255594 w 1460310"/>
                <a:gd name="connsiteY4" fmla="*/ 313898 h 375313"/>
                <a:gd name="connsiteX5" fmla="*/ 1460310 w 1460310"/>
                <a:gd name="connsiteY5" fmla="*/ 136477 h 375313"/>
                <a:gd name="connsiteX0" fmla="*/ 0 w 1612710"/>
                <a:gd name="connsiteY0" fmla="*/ 0 h 375313"/>
                <a:gd name="connsiteX1" fmla="*/ 354841 w 1612710"/>
                <a:gd name="connsiteY1" fmla="*/ 95534 h 375313"/>
                <a:gd name="connsiteX2" fmla="*/ 600501 w 1612710"/>
                <a:gd name="connsiteY2" fmla="*/ 272955 h 375313"/>
                <a:gd name="connsiteX3" fmla="*/ 846161 w 1612710"/>
                <a:gd name="connsiteY3" fmla="*/ 368489 h 375313"/>
                <a:gd name="connsiteX4" fmla="*/ 1255594 w 1612710"/>
                <a:gd name="connsiteY4" fmla="*/ 313898 h 375313"/>
                <a:gd name="connsiteX5" fmla="*/ 1612710 w 1612710"/>
                <a:gd name="connsiteY5" fmla="*/ 136477 h 375313"/>
                <a:gd name="connsiteX0" fmla="*/ 0 w 1612710"/>
                <a:gd name="connsiteY0" fmla="*/ 15923 h 393890"/>
                <a:gd name="connsiteX1" fmla="*/ 354841 w 1612710"/>
                <a:gd name="connsiteY1" fmla="*/ 111457 h 393890"/>
                <a:gd name="connsiteX2" fmla="*/ 600501 w 1612710"/>
                <a:gd name="connsiteY2" fmla="*/ 288878 h 393890"/>
                <a:gd name="connsiteX3" fmla="*/ 846161 w 1612710"/>
                <a:gd name="connsiteY3" fmla="*/ 384412 h 393890"/>
                <a:gd name="connsiteX4" fmla="*/ 1255594 w 1612710"/>
                <a:gd name="connsiteY4" fmla="*/ 329821 h 393890"/>
                <a:gd name="connsiteX5" fmla="*/ 1612710 w 1612710"/>
                <a:gd name="connsiteY5" fmla="*/ 0 h 39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2710" h="393890">
                  <a:moveTo>
                    <a:pt x="0" y="15923"/>
                  </a:moveTo>
                  <a:cubicBezTo>
                    <a:pt x="127379" y="40944"/>
                    <a:pt x="254758" y="65965"/>
                    <a:pt x="354841" y="111457"/>
                  </a:cubicBezTo>
                  <a:cubicBezTo>
                    <a:pt x="454924" y="156949"/>
                    <a:pt x="518614" y="243386"/>
                    <a:pt x="600501" y="288878"/>
                  </a:cubicBezTo>
                  <a:cubicBezTo>
                    <a:pt x="682388" y="334371"/>
                    <a:pt x="736979" y="377588"/>
                    <a:pt x="846161" y="384412"/>
                  </a:cubicBezTo>
                  <a:cubicBezTo>
                    <a:pt x="955343" y="391236"/>
                    <a:pt x="1127836" y="393890"/>
                    <a:pt x="1255594" y="329821"/>
                  </a:cubicBezTo>
                  <a:cubicBezTo>
                    <a:pt x="1383352" y="265752"/>
                    <a:pt x="1561531" y="69376"/>
                    <a:pt x="1612710" y="0"/>
                  </a:cubicBezTo>
                </a:path>
              </a:pathLst>
            </a:cu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27" name="TextBox 28"/>
            <p:cNvSpPr txBox="1">
              <a:spLocks noChangeArrowheads="1"/>
            </p:cNvSpPr>
            <p:nvPr/>
          </p:nvSpPr>
          <p:spPr bwMode="auto">
            <a:xfrm>
              <a:off x="5652448" y="4477687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1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4148138" y="4110038"/>
            <a:ext cx="2508250" cy="1223962"/>
            <a:chOff x="4148919" y="4491335"/>
            <a:chExt cx="2507777" cy="1223665"/>
          </a:xfrm>
        </p:grpSpPr>
        <p:sp>
          <p:nvSpPr>
            <p:cNvPr id="27" name="Freeform 26"/>
            <p:cNvSpPr/>
            <p:nvPr/>
          </p:nvSpPr>
          <p:spPr>
            <a:xfrm>
              <a:off x="4148919" y="4842087"/>
              <a:ext cx="2293504" cy="872913"/>
            </a:xfrm>
            <a:custGeom>
              <a:avLst/>
              <a:gdLst>
                <a:gd name="connsiteX0" fmla="*/ 0 w 2292824"/>
                <a:gd name="connsiteY0" fmla="*/ 163773 h 907576"/>
                <a:gd name="connsiteX1" fmla="*/ 204717 w 2292824"/>
                <a:gd name="connsiteY1" fmla="*/ 382137 h 907576"/>
                <a:gd name="connsiteX2" fmla="*/ 859809 w 2292824"/>
                <a:gd name="connsiteY2" fmla="*/ 832513 h 907576"/>
                <a:gd name="connsiteX3" fmla="*/ 1487606 w 2292824"/>
                <a:gd name="connsiteY3" fmla="*/ 832513 h 907576"/>
                <a:gd name="connsiteX4" fmla="*/ 2115403 w 2292824"/>
                <a:gd name="connsiteY4" fmla="*/ 518615 h 907576"/>
                <a:gd name="connsiteX5" fmla="*/ 2292824 w 2292824"/>
                <a:gd name="connsiteY5" fmla="*/ 0 h 907576"/>
                <a:gd name="connsiteX0" fmla="*/ 0 w 2292824"/>
                <a:gd name="connsiteY0" fmla="*/ 163773 h 907576"/>
                <a:gd name="connsiteX1" fmla="*/ 204717 w 2292824"/>
                <a:gd name="connsiteY1" fmla="*/ 382137 h 907576"/>
                <a:gd name="connsiteX2" fmla="*/ 859809 w 2292824"/>
                <a:gd name="connsiteY2" fmla="*/ 832513 h 907576"/>
                <a:gd name="connsiteX3" fmla="*/ 1487606 w 2292824"/>
                <a:gd name="connsiteY3" fmla="*/ 832513 h 907576"/>
                <a:gd name="connsiteX4" fmla="*/ 2115403 w 2292824"/>
                <a:gd name="connsiteY4" fmla="*/ 518615 h 907576"/>
                <a:gd name="connsiteX5" fmla="*/ 2292824 w 2292824"/>
                <a:gd name="connsiteY5" fmla="*/ 0 h 907576"/>
                <a:gd name="connsiteX0" fmla="*/ 0 w 2292824"/>
                <a:gd name="connsiteY0" fmla="*/ 163773 h 907576"/>
                <a:gd name="connsiteX1" fmla="*/ 204717 w 2292824"/>
                <a:gd name="connsiteY1" fmla="*/ 382137 h 907576"/>
                <a:gd name="connsiteX2" fmla="*/ 859809 w 2292824"/>
                <a:gd name="connsiteY2" fmla="*/ 832513 h 907576"/>
                <a:gd name="connsiteX3" fmla="*/ 1487606 w 2292824"/>
                <a:gd name="connsiteY3" fmla="*/ 832513 h 907576"/>
                <a:gd name="connsiteX4" fmla="*/ 2115403 w 2292824"/>
                <a:gd name="connsiteY4" fmla="*/ 518615 h 907576"/>
                <a:gd name="connsiteX5" fmla="*/ 2292824 w 2292824"/>
                <a:gd name="connsiteY5" fmla="*/ 0 h 907576"/>
                <a:gd name="connsiteX0" fmla="*/ 0 w 2292824"/>
                <a:gd name="connsiteY0" fmla="*/ 355595 h 1099398"/>
                <a:gd name="connsiteX1" fmla="*/ 204717 w 2292824"/>
                <a:gd name="connsiteY1" fmla="*/ 573959 h 1099398"/>
                <a:gd name="connsiteX2" fmla="*/ 859809 w 2292824"/>
                <a:gd name="connsiteY2" fmla="*/ 1024335 h 1099398"/>
                <a:gd name="connsiteX3" fmla="*/ 1487606 w 2292824"/>
                <a:gd name="connsiteY3" fmla="*/ 1024335 h 1099398"/>
                <a:gd name="connsiteX4" fmla="*/ 2115403 w 2292824"/>
                <a:gd name="connsiteY4" fmla="*/ 710437 h 1099398"/>
                <a:gd name="connsiteX5" fmla="*/ 2292824 w 2292824"/>
                <a:gd name="connsiteY5" fmla="*/ 0 h 1099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2824" h="1099398">
                  <a:moveTo>
                    <a:pt x="0" y="355595"/>
                  </a:moveTo>
                  <a:cubicBezTo>
                    <a:pt x="30708" y="409048"/>
                    <a:pt x="61416" y="462502"/>
                    <a:pt x="204717" y="573959"/>
                  </a:cubicBezTo>
                  <a:cubicBezTo>
                    <a:pt x="348018" y="685416"/>
                    <a:pt x="645994" y="949272"/>
                    <a:pt x="859809" y="1024335"/>
                  </a:cubicBezTo>
                  <a:cubicBezTo>
                    <a:pt x="1073624" y="1099398"/>
                    <a:pt x="1278340" y="1076651"/>
                    <a:pt x="1487606" y="1024335"/>
                  </a:cubicBezTo>
                  <a:cubicBezTo>
                    <a:pt x="1696872" y="972019"/>
                    <a:pt x="1981200" y="881159"/>
                    <a:pt x="2115403" y="710437"/>
                  </a:cubicBezTo>
                  <a:cubicBezTo>
                    <a:pt x="2249606" y="539715"/>
                    <a:pt x="2271215" y="189931"/>
                    <a:pt x="2292824" y="0"/>
                  </a:cubicBezTo>
                </a:path>
              </a:pathLst>
            </a:custGeom>
            <a:ln w="127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25" name="TextBox 29"/>
            <p:cNvSpPr txBox="1">
              <a:spLocks noChangeArrowheads="1"/>
            </p:cNvSpPr>
            <p:nvPr/>
          </p:nvSpPr>
          <p:spPr bwMode="auto">
            <a:xfrm>
              <a:off x="6275696" y="4491335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0</a:t>
              </a:r>
            </a:p>
          </p:txBody>
        </p:sp>
      </p:grpSp>
      <p:sp>
        <p:nvSpPr>
          <p:cNvPr id="2122" name="TextBox 82"/>
          <p:cNvSpPr txBox="1">
            <a:spLocks noChangeArrowheads="1"/>
          </p:cNvSpPr>
          <p:nvPr/>
        </p:nvSpPr>
        <p:spPr bwMode="auto">
          <a:xfrm>
            <a:off x="2895600" y="1447800"/>
            <a:ext cx="339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/>
              <a:t>Two Variable K-Map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2851A-74D8-4647-A0ED-9F0DE7195593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276600" y="2438400"/>
          <a:ext cx="1920876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292"/>
                <a:gridCol w="640292"/>
                <a:gridCol w="640292"/>
              </a:tblGrid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4" name="Object 22"/>
          <p:cNvGraphicFramePr>
            <a:graphicFrameLocks noChangeAspect="1"/>
          </p:cNvGraphicFramePr>
          <p:nvPr/>
        </p:nvGraphicFramePr>
        <p:xfrm>
          <a:off x="4129088" y="2728913"/>
          <a:ext cx="182562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4" imgW="164880" imgH="266400" progId="Equation.3">
                  <p:embed/>
                </p:oleObj>
              </mc:Choice>
              <mc:Fallback>
                <p:oleObj name="Equation" r:id="rId4" imgW="164880" imgH="266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2728913"/>
                        <a:ext cx="182562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4"/>
          <p:cNvGraphicFramePr>
            <a:graphicFrameLocks noChangeAspect="1"/>
          </p:cNvGraphicFramePr>
          <p:nvPr/>
        </p:nvGraphicFramePr>
        <p:xfrm>
          <a:off x="3546475" y="3305175"/>
          <a:ext cx="2079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6" imgW="190440" imgH="266400" progId="Equation.3">
                  <p:embed/>
                </p:oleObj>
              </mc:Choice>
              <mc:Fallback>
                <p:oleObj name="Equation" r:id="rId6" imgW="190440" imgH="266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3305175"/>
                        <a:ext cx="2079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5"/>
          <p:cNvGraphicFramePr>
            <a:graphicFrameLocks noChangeAspect="1"/>
          </p:cNvGraphicFramePr>
          <p:nvPr/>
        </p:nvGraphicFramePr>
        <p:xfrm>
          <a:off x="3546475" y="3954463"/>
          <a:ext cx="20796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8" imgW="190440" imgH="203040" progId="Equation.3">
                  <p:embed/>
                </p:oleObj>
              </mc:Choice>
              <mc:Fallback>
                <p:oleObj name="Equation" r:id="rId8" imgW="190440" imgH="2030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3954463"/>
                        <a:ext cx="207963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8" name="TextBox 82"/>
          <p:cNvSpPr txBox="1">
            <a:spLocks noChangeArrowheads="1"/>
          </p:cNvSpPr>
          <p:nvPr/>
        </p:nvSpPr>
        <p:spPr bwMode="auto">
          <a:xfrm>
            <a:off x="3429000" y="1447800"/>
            <a:ext cx="2289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/>
              <a:t>Groups of One – 4</a:t>
            </a:r>
          </a:p>
        </p:txBody>
      </p:sp>
      <p:sp>
        <p:nvSpPr>
          <p:cNvPr id="309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Two Variable K-Map Groupings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2649538" y="3124200"/>
            <a:ext cx="1860550" cy="1200150"/>
            <a:chOff x="2649538" y="3124200"/>
            <a:chExt cx="1859910" cy="1200150"/>
          </a:xfrm>
        </p:grpSpPr>
        <p:graphicFrame>
          <p:nvGraphicFramePr>
            <p:cNvPr id="3081" name="Object 7"/>
            <p:cNvGraphicFramePr>
              <a:graphicFrameLocks noChangeAspect="1"/>
            </p:cNvGraphicFramePr>
            <p:nvPr/>
          </p:nvGraphicFramePr>
          <p:xfrm>
            <a:off x="2649538" y="3948113"/>
            <a:ext cx="539750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4" name="Equation" r:id="rId10" imgW="380880" imgH="266400" progId="Equation.3">
                    <p:embed/>
                  </p:oleObj>
                </mc:Choice>
                <mc:Fallback>
                  <p:oleObj name="Equation" r:id="rId10" imgW="380880" imgH="2664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9538" y="3948113"/>
                          <a:ext cx="539750" cy="376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Line Callout 2 38"/>
            <p:cNvSpPr/>
            <p:nvPr/>
          </p:nvSpPr>
          <p:spPr>
            <a:xfrm>
              <a:off x="3976231" y="3124200"/>
              <a:ext cx="533217" cy="533400"/>
            </a:xfrm>
            <a:prstGeom prst="borderCallout2">
              <a:avLst>
                <a:gd name="adj1" fmla="val 86874"/>
                <a:gd name="adj2" fmla="val -3728"/>
                <a:gd name="adj3" fmla="val 86874"/>
                <a:gd name="adj4" fmla="val -36368"/>
                <a:gd name="adj5" fmla="val 178385"/>
                <a:gd name="adj6" fmla="val -147222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12" name="TextBox 63"/>
            <p:cNvSpPr txBox="1">
              <a:spLocks noChangeArrowheads="1"/>
            </p:cNvSpPr>
            <p:nvPr/>
          </p:nvSpPr>
          <p:spPr bwMode="auto">
            <a:xfrm>
              <a:off x="4087504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2649538" y="3783013"/>
            <a:ext cx="1860550" cy="1196975"/>
            <a:chOff x="2649538" y="3782704"/>
            <a:chExt cx="1859910" cy="1197284"/>
          </a:xfrm>
        </p:grpSpPr>
        <p:graphicFrame>
          <p:nvGraphicFramePr>
            <p:cNvPr id="3080" name="Object 114"/>
            <p:cNvGraphicFramePr>
              <a:graphicFrameLocks noChangeAspect="1"/>
            </p:cNvGraphicFramePr>
            <p:nvPr/>
          </p:nvGraphicFramePr>
          <p:xfrm>
            <a:off x="2649538" y="4606925"/>
            <a:ext cx="533400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5" name="Equation" r:id="rId12" imgW="380880" imgH="266400" progId="Equation.3">
                    <p:embed/>
                  </p:oleObj>
                </mc:Choice>
                <mc:Fallback>
                  <p:oleObj name="Equation" r:id="rId12" imgW="380880" imgH="266400" progId="Equation.3">
                    <p:embed/>
                    <p:pic>
                      <p:nvPicPr>
                        <p:cNvPr id="0" name="Object 1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9538" y="4606925"/>
                          <a:ext cx="533400" cy="3730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Line Callout 2 43"/>
            <p:cNvSpPr/>
            <p:nvPr/>
          </p:nvSpPr>
          <p:spPr>
            <a:xfrm>
              <a:off x="3976231" y="3782704"/>
              <a:ext cx="533217" cy="533538"/>
            </a:xfrm>
            <a:prstGeom prst="borderCallout2">
              <a:avLst>
                <a:gd name="adj1" fmla="val 86874"/>
                <a:gd name="adj2" fmla="val -3728"/>
                <a:gd name="adj3" fmla="val 86874"/>
                <a:gd name="adj4" fmla="val -36368"/>
                <a:gd name="adj5" fmla="val 178385"/>
                <a:gd name="adj6" fmla="val -147222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10" name="TextBox 70"/>
            <p:cNvSpPr txBox="1">
              <a:spLocks noChangeArrowheads="1"/>
            </p:cNvSpPr>
            <p:nvPr/>
          </p:nvSpPr>
          <p:spPr bwMode="auto">
            <a:xfrm>
              <a:off x="4079544" y="385890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4613275" y="3783013"/>
            <a:ext cx="1920875" cy="1120775"/>
            <a:chOff x="4612944" y="3796352"/>
            <a:chExt cx="1921206" cy="1121723"/>
          </a:xfrm>
        </p:grpSpPr>
        <p:sp>
          <p:nvSpPr>
            <p:cNvPr id="52" name="Line Callout 2 51"/>
            <p:cNvSpPr/>
            <p:nvPr/>
          </p:nvSpPr>
          <p:spPr>
            <a:xfrm flipH="1">
              <a:off x="4612944" y="3796352"/>
              <a:ext cx="533492" cy="533851"/>
            </a:xfrm>
            <a:prstGeom prst="borderCallout2">
              <a:avLst>
                <a:gd name="adj1" fmla="val 86874"/>
                <a:gd name="adj2" fmla="val -3728"/>
                <a:gd name="adj3" fmla="val 86874"/>
                <a:gd name="adj4" fmla="val -36368"/>
                <a:gd name="adj5" fmla="val 178385"/>
                <a:gd name="adj6" fmla="val -147222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08" name="TextBox 71"/>
            <p:cNvSpPr txBox="1">
              <a:spLocks noChangeArrowheads="1"/>
            </p:cNvSpPr>
            <p:nvPr/>
          </p:nvSpPr>
          <p:spPr bwMode="auto">
            <a:xfrm>
              <a:off x="4702792" y="387255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graphicFrame>
          <p:nvGraphicFramePr>
            <p:cNvPr id="3079" name="Object 117"/>
            <p:cNvGraphicFramePr>
              <a:graphicFrameLocks noChangeAspect="1"/>
            </p:cNvGraphicFramePr>
            <p:nvPr/>
          </p:nvGraphicFramePr>
          <p:xfrm>
            <a:off x="6000750" y="4633913"/>
            <a:ext cx="533400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6" name="Equation" r:id="rId14" imgW="380880" imgH="203040" progId="Equation.3">
                    <p:embed/>
                  </p:oleObj>
                </mc:Choice>
                <mc:Fallback>
                  <p:oleObj name="Equation" r:id="rId14" imgW="380880" imgH="203040" progId="Equation.3">
                    <p:embed/>
                    <p:pic>
                      <p:nvPicPr>
                        <p:cNvPr id="0" name="Object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0750" y="4633913"/>
                          <a:ext cx="533400" cy="284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4613275" y="3138488"/>
            <a:ext cx="1936750" cy="1196975"/>
            <a:chOff x="4612944" y="3124200"/>
            <a:chExt cx="1937081" cy="1196975"/>
          </a:xfrm>
        </p:grpSpPr>
        <p:graphicFrame>
          <p:nvGraphicFramePr>
            <p:cNvPr id="3078" name="Object 116"/>
            <p:cNvGraphicFramePr>
              <a:graphicFrameLocks noChangeAspect="1"/>
            </p:cNvGraphicFramePr>
            <p:nvPr/>
          </p:nvGraphicFramePr>
          <p:xfrm>
            <a:off x="6016625" y="3948113"/>
            <a:ext cx="533400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7" name="Equation" r:id="rId16" imgW="380880" imgH="266400" progId="Equation.3">
                    <p:embed/>
                  </p:oleObj>
                </mc:Choice>
                <mc:Fallback>
                  <p:oleObj name="Equation" r:id="rId16" imgW="380880" imgH="266400" progId="Equation.3">
                    <p:embed/>
                    <p:pic>
                      <p:nvPicPr>
                        <p:cNvPr id="0" name="Object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6625" y="3948113"/>
                          <a:ext cx="533400" cy="3730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Line Callout 2 50"/>
            <p:cNvSpPr/>
            <p:nvPr/>
          </p:nvSpPr>
          <p:spPr>
            <a:xfrm flipH="1">
              <a:off x="4612944" y="3124200"/>
              <a:ext cx="533491" cy="533400"/>
            </a:xfrm>
            <a:prstGeom prst="borderCallout2">
              <a:avLst>
                <a:gd name="adj1" fmla="val 86874"/>
                <a:gd name="adj2" fmla="val -3728"/>
                <a:gd name="adj3" fmla="val 86874"/>
                <a:gd name="adj4" fmla="val -36368"/>
                <a:gd name="adj5" fmla="val 178385"/>
                <a:gd name="adj6" fmla="val -147222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06" name="TextBox 73"/>
            <p:cNvSpPr txBox="1">
              <a:spLocks noChangeArrowheads="1"/>
            </p:cNvSpPr>
            <p:nvPr/>
          </p:nvSpPr>
          <p:spPr bwMode="auto">
            <a:xfrm>
              <a:off x="4730088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aphicFrame>
        <p:nvGraphicFramePr>
          <p:cNvPr id="3077" name="Object 118"/>
          <p:cNvGraphicFramePr>
            <a:graphicFrameLocks noChangeAspect="1"/>
          </p:cNvGraphicFramePr>
          <p:nvPr/>
        </p:nvGraphicFramePr>
        <p:xfrm>
          <a:off x="4800600" y="2798763"/>
          <a:ext cx="182563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18" imgW="164880" imgH="203040" progId="Equation.3">
                  <p:embed/>
                </p:oleObj>
              </mc:Choice>
              <mc:Fallback>
                <p:oleObj name="Equation" r:id="rId18" imgW="164880" imgH="20304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798763"/>
                        <a:ext cx="182563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67110-D7D3-4107-975B-F5B51B004CB0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276600" y="2438400"/>
          <a:ext cx="1920876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292"/>
                <a:gridCol w="640292"/>
                <a:gridCol w="640292"/>
              </a:tblGrid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98" name="Object 22"/>
          <p:cNvGraphicFramePr>
            <a:graphicFrameLocks noChangeAspect="1"/>
          </p:cNvGraphicFramePr>
          <p:nvPr/>
        </p:nvGraphicFramePr>
        <p:xfrm>
          <a:off x="4129088" y="2728913"/>
          <a:ext cx="1809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4" imgW="164880" imgH="266400" progId="Equation.3">
                  <p:embed/>
                </p:oleObj>
              </mc:Choice>
              <mc:Fallback>
                <p:oleObj name="Equation" r:id="rId4" imgW="164880" imgH="266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2728913"/>
                        <a:ext cx="1809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24"/>
          <p:cNvGraphicFramePr>
            <a:graphicFrameLocks noChangeAspect="1"/>
          </p:cNvGraphicFramePr>
          <p:nvPr/>
        </p:nvGraphicFramePr>
        <p:xfrm>
          <a:off x="3546475" y="3305175"/>
          <a:ext cx="2079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6" imgW="190440" imgH="266400" progId="Equation.3">
                  <p:embed/>
                </p:oleObj>
              </mc:Choice>
              <mc:Fallback>
                <p:oleObj name="Equation" r:id="rId6" imgW="190440" imgH="266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3305175"/>
                        <a:ext cx="2079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25"/>
          <p:cNvGraphicFramePr>
            <a:graphicFrameLocks noChangeAspect="1"/>
          </p:cNvGraphicFramePr>
          <p:nvPr/>
        </p:nvGraphicFramePr>
        <p:xfrm>
          <a:off x="3546475" y="3954463"/>
          <a:ext cx="20796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8" imgW="190440" imgH="203040" progId="Equation.3">
                  <p:embed/>
                </p:oleObj>
              </mc:Choice>
              <mc:Fallback>
                <p:oleObj name="Equation" r:id="rId8" imgW="190440" imgH="2030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3954463"/>
                        <a:ext cx="207963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2" name="TextBox 82"/>
          <p:cNvSpPr txBox="1">
            <a:spLocks noChangeArrowheads="1"/>
          </p:cNvSpPr>
          <p:nvPr/>
        </p:nvSpPr>
        <p:spPr bwMode="auto">
          <a:xfrm>
            <a:off x="3429000" y="1447800"/>
            <a:ext cx="2271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/>
              <a:t>Groups of Two – 4</a:t>
            </a:r>
          </a:p>
        </p:txBody>
      </p:sp>
      <p:sp>
        <p:nvSpPr>
          <p:cNvPr id="412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Two Variable K-Map Groupings</a:t>
            </a:r>
          </a:p>
        </p:txBody>
      </p:sp>
      <p:graphicFrame>
        <p:nvGraphicFramePr>
          <p:cNvPr id="4101" name="Object 118"/>
          <p:cNvGraphicFramePr>
            <a:graphicFrameLocks noChangeAspect="1"/>
          </p:cNvGraphicFramePr>
          <p:nvPr/>
        </p:nvGraphicFramePr>
        <p:xfrm>
          <a:off x="4800600" y="2798763"/>
          <a:ext cx="180975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10" imgW="164880" imgH="203040" progId="Equation.3">
                  <p:embed/>
                </p:oleObj>
              </mc:Choice>
              <mc:Fallback>
                <p:oleObj name="Equation" r:id="rId10" imgW="164880" imgH="20304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798763"/>
                        <a:ext cx="180975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894013" y="3124200"/>
            <a:ext cx="2252662" cy="1166813"/>
            <a:chOff x="2879725" y="3124200"/>
            <a:chExt cx="2252971" cy="1166813"/>
          </a:xfrm>
        </p:grpSpPr>
        <p:graphicFrame>
          <p:nvGraphicFramePr>
            <p:cNvPr id="4105" name="Object 7"/>
            <p:cNvGraphicFramePr>
              <a:graphicFrameLocks noChangeAspect="1"/>
            </p:cNvGraphicFramePr>
            <p:nvPr/>
          </p:nvGraphicFramePr>
          <p:xfrm>
            <a:off x="2879725" y="3948113"/>
            <a:ext cx="244475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3" name="Equation" r:id="rId12" imgW="190440" imgH="266400" progId="Equation.3">
                    <p:embed/>
                  </p:oleObj>
                </mc:Choice>
                <mc:Fallback>
                  <p:oleObj name="Equation" r:id="rId12" imgW="190440" imgH="2664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9725" y="3948113"/>
                          <a:ext cx="244475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Line Callout 2 38"/>
            <p:cNvSpPr/>
            <p:nvPr/>
          </p:nvSpPr>
          <p:spPr>
            <a:xfrm>
              <a:off x="3989539" y="3124200"/>
              <a:ext cx="1143157" cy="533400"/>
            </a:xfrm>
            <a:prstGeom prst="borderCallout2">
              <a:avLst>
                <a:gd name="adj1" fmla="val 86874"/>
                <a:gd name="adj2" fmla="val -3728"/>
                <a:gd name="adj3" fmla="val 86875"/>
                <a:gd name="adj4" fmla="val -18458"/>
                <a:gd name="adj5" fmla="val 165592"/>
                <a:gd name="adj6" fmla="val -70804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39" name="TextBox 63"/>
            <p:cNvSpPr txBox="1">
              <a:spLocks noChangeArrowheads="1"/>
            </p:cNvSpPr>
            <p:nvPr/>
          </p:nvSpPr>
          <p:spPr bwMode="auto">
            <a:xfrm>
              <a:off x="4087504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4140" name="TextBox 31"/>
            <p:cNvSpPr txBox="1">
              <a:spLocks noChangeArrowheads="1"/>
            </p:cNvSpPr>
            <p:nvPr/>
          </p:nvSpPr>
          <p:spPr bwMode="auto">
            <a:xfrm>
              <a:off x="4716294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881313" y="3771900"/>
            <a:ext cx="2254250" cy="1139825"/>
            <a:chOff x="2879725" y="3124200"/>
            <a:chExt cx="2252971" cy="1139825"/>
          </a:xfrm>
        </p:grpSpPr>
        <p:graphicFrame>
          <p:nvGraphicFramePr>
            <p:cNvPr id="4104" name="Object 11"/>
            <p:cNvGraphicFramePr>
              <a:graphicFrameLocks noChangeAspect="1"/>
            </p:cNvGraphicFramePr>
            <p:nvPr/>
          </p:nvGraphicFramePr>
          <p:xfrm>
            <a:off x="2879725" y="4003675"/>
            <a:ext cx="244475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4" name="Equation" r:id="rId14" imgW="190440" imgH="203040" progId="Equation.3">
                    <p:embed/>
                  </p:oleObj>
                </mc:Choice>
                <mc:Fallback>
                  <p:oleObj name="Equation" r:id="rId14" imgW="190440" imgH="20304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9725" y="4003675"/>
                          <a:ext cx="244475" cy="260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Line Callout 2 35"/>
            <p:cNvSpPr/>
            <p:nvPr/>
          </p:nvSpPr>
          <p:spPr>
            <a:xfrm>
              <a:off x="3990345" y="3124200"/>
              <a:ext cx="1142351" cy="533400"/>
            </a:xfrm>
            <a:prstGeom prst="borderCallout2">
              <a:avLst>
                <a:gd name="adj1" fmla="val 86874"/>
                <a:gd name="adj2" fmla="val -3728"/>
                <a:gd name="adj3" fmla="val 86875"/>
                <a:gd name="adj4" fmla="val -18458"/>
                <a:gd name="adj5" fmla="val 165592"/>
                <a:gd name="adj6" fmla="val -70804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36" name="TextBox 36"/>
            <p:cNvSpPr txBox="1">
              <a:spLocks noChangeArrowheads="1"/>
            </p:cNvSpPr>
            <p:nvPr/>
          </p:nvSpPr>
          <p:spPr bwMode="auto">
            <a:xfrm>
              <a:off x="4087504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4137" name="TextBox 37"/>
            <p:cNvSpPr txBox="1">
              <a:spLocks noChangeArrowheads="1"/>
            </p:cNvSpPr>
            <p:nvPr/>
          </p:nvSpPr>
          <p:spPr bwMode="auto">
            <a:xfrm>
              <a:off x="4716294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4613275" y="3138488"/>
            <a:ext cx="858838" cy="1814512"/>
            <a:chOff x="4626592" y="3137848"/>
            <a:chExt cx="859808" cy="1815152"/>
          </a:xfrm>
        </p:grpSpPr>
        <p:sp>
          <p:nvSpPr>
            <p:cNvPr id="52" name="Line Callout 2 51"/>
            <p:cNvSpPr/>
            <p:nvPr/>
          </p:nvSpPr>
          <p:spPr>
            <a:xfrm flipH="1">
              <a:off x="4626592" y="3137848"/>
              <a:ext cx="534002" cy="1143403"/>
            </a:xfrm>
            <a:prstGeom prst="borderCallout2">
              <a:avLst>
                <a:gd name="adj1" fmla="val 100009"/>
                <a:gd name="adj2" fmla="val 78149"/>
                <a:gd name="adj3" fmla="val 117919"/>
                <a:gd name="adj4" fmla="val 78771"/>
                <a:gd name="adj5" fmla="val 135400"/>
                <a:gd name="adj6" fmla="val -3939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33" name="TextBox 71"/>
            <p:cNvSpPr txBox="1">
              <a:spLocks noChangeArrowheads="1"/>
            </p:cNvSpPr>
            <p:nvPr/>
          </p:nvSpPr>
          <p:spPr bwMode="auto">
            <a:xfrm>
              <a:off x="4721836" y="32004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graphicFrame>
          <p:nvGraphicFramePr>
            <p:cNvPr id="4103" name="Object 116"/>
            <p:cNvGraphicFramePr>
              <a:graphicFrameLocks noChangeAspect="1"/>
            </p:cNvGraphicFramePr>
            <p:nvPr/>
          </p:nvGraphicFramePr>
          <p:xfrm>
            <a:off x="5275263" y="4692650"/>
            <a:ext cx="211137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5" name="Equation" r:id="rId16" imgW="164880" imgH="203040" progId="Equation.3">
                    <p:embed/>
                  </p:oleObj>
                </mc:Choice>
                <mc:Fallback>
                  <p:oleObj name="Equation" r:id="rId16" imgW="164880" imgH="203040" progId="Equation.3">
                    <p:embed/>
                    <p:pic>
                      <p:nvPicPr>
                        <p:cNvPr id="0" name="Object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5263" y="4692650"/>
                          <a:ext cx="211137" cy="260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34" name="TextBox 39"/>
            <p:cNvSpPr txBox="1">
              <a:spLocks noChangeArrowheads="1"/>
            </p:cNvSpPr>
            <p:nvPr/>
          </p:nvSpPr>
          <p:spPr bwMode="auto">
            <a:xfrm>
              <a:off x="4729942" y="382166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3984625" y="3124200"/>
            <a:ext cx="820738" cy="1814513"/>
            <a:chOff x="5128550" y="3137848"/>
            <a:chExt cx="820738" cy="1815152"/>
          </a:xfrm>
        </p:grpSpPr>
        <p:sp>
          <p:nvSpPr>
            <p:cNvPr id="48" name="Line Callout 2 47"/>
            <p:cNvSpPr/>
            <p:nvPr/>
          </p:nvSpPr>
          <p:spPr>
            <a:xfrm flipH="1">
              <a:off x="5128550" y="3137848"/>
              <a:ext cx="533400" cy="1143403"/>
            </a:xfrm>
            <a:prstGeom prst="borderCallout2">
              <a:avLst>
                <a:gd name="adj1" fmla="val 100009"/>
                <a:gd name="adj2" fmla="val 78149"/>
                <a:gd name="adj3" fmla="val 117919"/>
                <a:gd name="adj4" fmla="val 78771"/>
                <a:gd name="adj5" fmla="val 135400"/>
                <a:gd name="adj6" fmla="val -3939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30" name="TextBox 48"/>
            <p:cNvSpPr txBox="1">
              <a:spLocks noChangeArrowheads="1"/>
            </p:cNvSpPr>
            <p:nvPr/>
          </p:nvSpPr>
          <p:spPr bwMode="auto">
            <a:xfrm>
              <a:off x="5232046" y="321404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graphicFrame>
          <p:nvGraphicFramePr>
            <p:cNvPr id="4102" name="Object 12"/>
            <p:cNvGraphicFramePr>
              <a:graphicFrameLocks noChangeAspect="1"/>
            </p:cNvGraphicFramePr>
            <p:nvPr/>
          </p:nvGraphicFramePr>
          <p:xfrm>
            <a:off x="5738150" y="4611688"/>
            <a:ext cx="211138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6" name="Equation" r:id="rId18" imgW="164880" imgH="266400" progId="Equation.3">
                    <p:embed/>
                  </p:oleObj>
                </mc:Choice>
                <mc:Fallback>
                  <p:oleObj name="Equation" r:id="rId18" imgW="164880" imgH="2664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8150" y="4611688"/>
                          <a:ext cx="211138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31" name="TextBox 53"/>
            <p:cNvSpPr txBox="1">
              <a:spLocks noChangeArrowheads="1"/>
            </p:cNvSpPr>
            <p:nvPr/>
          </p:nvSpPr>
          <p:spPr bwMode="auto">
            <a:xfrm>
              <a:off x="5240152" y="383531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CDF00-15BE-457C-9797-0CC264507D79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276600" y="2438400"/>
          <a:ext cx="1920876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292"/>
                <a:gridCol w="640292"/>
                <a:gridCol w="640292"/>
              </a:tblGrid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70" marR="91470" marT="45735" marB="4573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35" marR="45735" marT="45735" marB="4573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22" name="Object 22"/>
          <p:cNvGraphicFramePr>
            <a:graphicFrameLocks noChangeAspect="1"/>
          </p:cNvGraphicFramePr>
          <p:nvPr/>
        </p:nvGraphicFramePr>
        <p:xfrm>
          <a:off x="4129088" y="2728913"/>
          <a:ext cx="182562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4" imgW="164880" imgH="266400" progId="Equation.3">
                  <p:embed/>
                </p:oleObj>
              </mc:Choice>
              <mc:Fallback>
                <p:oleObj name="Equation" r:id="rId4" imgW="164880" imgH="266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2728913"/>
                        <a:ext cx="182562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4"/>
          <p:cNvGraphicFramePr>
            <a:graphicFrameLocks noChangeAspect="1"/>
          </p:cNvGraphicFramePr>
          <p:nvPr/>
        </p:nvGraphicFramePr>
        <p:xfrm>
          <a:off x="3546475" y="3305175"/>
          <a:ext cx="2079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6" imgW="190440" imgH="266400" progId="Equation.3">
                  <p:embed/>
                </p:oleObj>
              </mc:Choice>
              <mc:Fallback>
                <p:oleObj name="Equation" r:id="rId6" imgW="190440" imgH="266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3305175"/>
                        <a:ext cx="2079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25"/>
          <p:cNvGraphicFramePr>
            <a:graphicFrameLocks noChangeAspect="1"/>
          </p:cNvGraphicFramePr>
          <p:nvPr/>
        </p:nvGraphicFramePr>
        <p:xfrm>
          <a:off x="3546475" y="3954463"/>
          <a:ext cx="20796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8" imgW="190440" imgH="203040" progId="Equation.3">
                  <p:embed/>
                </p:oleObj>
              </mc:Choice>
              <mc:Fallback>
                <p:oleObj name="Equation" r:id="rId8" imgW="190440" imgH="2030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3954463"/>
                        <a:ext cx="207963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TextBox 82"/>
          <p:cNvSpPr txBox="1">
            <a:spLocks noChangeArrowheads="1"/>
          </p:cNvSpPr>
          <p:nvPr/>
        </p:nvSpPr>
        <p:spPr bwMode="auto">
          <a:xfrm>
            <a:off x="3429000" y="1447800"/>
            <a:ext cx="2274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/>
              <a:t>Group of Four – 1</a:t>
            </a:r>
          </a:p>
        </p:txBody>
      </p:sp>
      <p:sp>
        <p:nvSpPr>
          <p:cNvPr id="514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Two Variable K-Map Groupings</a:t>
            </a:r>
          </a:p>
        </p:txBody>
      </p:sp>
      <p:graphicFrame>
        <p:nvGraphicFramePr>
          <p:cNvPr id="5125" name="Object 114"/>
          <p:cNvGraphicFramePr>
            <a:graphicFrameLocks noChangeAspect="1"/>
          </p:cNvGraphicFramePr>
          <p:nvPr/>
        </p:nvGraphicFramePr>
        <p:xfrm>
          <a:off x="3276600" y="4419600"/>
          <a:ext cx="1428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10" imgW="101520" imgH="190440" progId="Equation.3">
                  <p:embed/>
                </p:oleObj>
              </mc:Choice>
              <mc:Fallback>
                <p:oleObj name="Equation" r:id="rId10" imgW="101520" imgH="190440" progId="Equation.3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19600"/>
                        <a:ext cx="14287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Line Callout 2 43"/>
          <p:cNvSpPr/>
          <p:nvPr/>
        </p:nvSpPr>
        <p:spPr>
          <a:xfrm>
            <a:off x="3976688" y="3143250"/>
            <a:ext cx="1169987" cy="1163638"/>
          </a:xfrm>
          <a:prstGeom prst="borderCallout2">
            <a:avLst>
              <a:gd name="adj1" fmla="val 92990"/>
              <a:gd name="adj2" fmla="val -3728"/>
              <a:gd name="adj3" fmla="val 92946"/>
              <a:gd name="adj4" fmla="val -19406"/>
              <a:gd name="adj5" fmla="val 111107"/>
              <a:gd name="adj6" fmla="val -4208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126" name="Object 118"/>
          <p:cNvGraphicFramePr>
            <a:graphicFrameLocks noChangeAspect="1"/>
          </p:cNvGraphicFramePr>
          <p:nvPr/>
        </p:nvGraphicFramePr>
        <p:xfrm>
          <a:off x="4800600" y="2798763"/>
          <a:ext cx="182563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12" imgW="164880" imgH="203040" progId="Equation.3">
                  <p:embed/>
                </p:oleObj>
              </mc:Choice>
              <mc:Fallback>
                <p:oleObj name="Equation" r:id="rId12" imgW="164880" imgH="20304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798763"/>
                        <a:ext cx="182563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A5160-A925-443C-8E67-7BB345E7508A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DE 2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 PLTW - White</Template>
  <TotalTime>3401</TotalTime>
  <Words>3001</Words>
  <Application>Microsoft Office PowerPoint</Application>
  <PresentationFormat>On-screen Show (4:3)</PresentationFormat>
  <Paragraphs>1264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PLTW DE 2</vt:lpstr>
      <vt:lpstr>Equation</vt:lpstr>
      <vt:lpstr>PowerPoint Presentation</vt:lpstr>
      <vt:lpstr>Karnaugh Mapping (K-Mapping)</vt:lpstr>
      <vt:lpstr>Karnaugh Map Technique</vt:lpstr>
      <vt:lpstr>K-Map Format</vt:lpstr>
      <vt:lpstr>Adjacent Cells = Simplification</vt:lpstr>
      <vt:lpstr>Truth Table to K-Map Mapping</vt:lpstr>
      <vt:lpstr>Two Variable K-Map Groupings</vt:lpstr>
      <vt:lpstr>Two Variable K-Map Groupings</vt:lpstr>
      <vt:lpstr>Two Variable K-Map Groupings</vt:lpstr>
      <vt:lpstr>K-Map Simplification Process</vt:lpstr>
      <vt:lpstr>Example #1: 2 Variable K-Map</vt:lpstr>
      <vt:lpstr>Example #1: 2 Variable K-Map</vt:lpstr>
      <vt:lpstr>Truth Table to K-Map Mapping</vt:lpstr>
      <vt:lpstr>Three Variable K-Map Groupings</vt:lpstr>
      <vt:lpstr>Three Variable K-Map Groupings</vt:lpstr>
      <vt:lpstr>Three Variable K-Map Groupings</vt:lpstr>
      <vt:lpstr>Example #2: 3 Variable K-Map</vt:lpstr>
      <vt:lpstr>Example #2: 3 Variable K-Map</vt:lpstr>
      <vt:lpstr>Truth Table to K-Map Mapping</vt:lpstr>
      <vt:lpstr>Four Variable K-Map Groupings</vt:lpstr>
      <vt:lpstr>Four Variable K-Map Groupings</vt:lpstr>
      <vt:lpstr>Four Variable K-Map Groupings</vt:lpstr>
      <vt:lpstr>Example #3: 4 Variable K-Map</vt:lpstr>
      <vt:lpstr>Example #3 : 4 Variable K-Map</vt:lpstr>
      <vt:lpstr>Don’t Care Conditions</vt:lpstr>
      <vt:lpstr>Some You Group, Some You Don’t</vt:lpstr>
      <vt:lpstr>Example #4: Don’t Care Conditions</vt:lpstr>
      <vt:lpstr>Example #4: Don’t Care Conditions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Karnaugh Mapping</dc:title>
  <dc:subject>Digital Electronics - PLTW</dc:subject>
  <dc:creator>DE Revision Team</dc:creator>
  <cp:keywords>Presentation</cp:keywords>
  <cp:lastModifiedBy>Kristen Champion-Terrell</cp:lastModifiedBy>
  <cp:revision>265</cp:revision>
  <dcterms:created xsi:type="dcterms:W3CDTF">2008-01-16T13:36:47Z</dcterms:created>
  <dcterms:modified xsi:type="dcterms:W3CDTF">2014-02-13T09:20:11Z</dcterms:modified>
</cp:coreProperties>
</file>