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9"/>
  </p:notesMasterIdLst>
  <p:handoutMasterIdLst>
    <p:handoutMasterId r:id="rId30"/>
  </p:handoutMasterIdLst>
  <p:sldIdLst>
    <p:sldId id="256" r:id="rId10"/>
    <p:sldId id="309" r:id="rId11"/>
    <p:sldId id="288" r:id="rId12"/>
    <p:sldId id="278" r:id="rId13"/>
    <p:sldId id="279" r:id="rId14"/>
    <p:sldId id="280" r:id="rId15"/>
    <p:sldId id="299" r:id="rId16"/>
    <p:sldId id="304" r:id="rId17"/>
    <p:sldId id="300" r:id="rId18"/>
    <p:sldId id="303" r:id="rId19"/>
    <p:sldId id="281" r:id="rId20"/>
    <p:sldId id="282" r:id="rId21"/>
    <p:sldId id="283" r:id="rId22"/>
    <p:sldId id="305" r:id="rId23"/>
    <p:sldId id="306" r:id="rId24"/>
    <p:sldId id="285" r:id="rId25"/>
    <p:sldId id="307" r:id="rId26"/>
    <p:sldId id="308" r:id="rId27"/>
    <p:sldId id="274" r:id="rId2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BD0"/>
    <a:srgbClr val="FF1701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5185" autoAdjust="0"/>
  </p:normalViewPr>
  <p:slideViewPr>
    <p:cSldViewPr>
      <p:cViewPr>
        <p:scale>
          <a:sx n="70" d="100"/>
          <a:sy n="70" d="100"/>
        </p:scale>
        <p:origin x="-135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2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14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Boolean Algebra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-1270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>
                <a:sym typeface="Symbol"/>
              </a:rPr>
              <a:t></a:t>
            </a:r>
            <a:endParaRPr lang="en-US"/>
          </a:p>
          <a:p>
            <a:pPr>
              <a:defRPr/>
            </a:pPr>
            <a:r>
              <a:rPr lang="en-US"/>
              <a:t>2.1 Introduction to AOI Logic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635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D8A16D-9770-47EF-843D-0861B3EFD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07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Boolean Algebra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™</a:t>
            </a:r>
          </a:p>
          <a:p>
            <a:pPr>
              <a:defRPr/>
            </a:pPr>
            <a:r>
              <a:rPr lang="en-US"/>
              <a:t>Introduction to AOI Logic</a:t>
            </a: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E494431-9E77-49DC-8009-63460AD84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7297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28B7F1-B96C-4A56-9B51-F091E85F8E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the solution to example #2. If you print handouts, do not print this page.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52BBDC-AAE8-4184-A2E3-6DBE65368B4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Commutative Law</a:t>
            </a:r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01FDD7-84ED-43D2-9DB0-5706F92C51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Associative Law</a:t>
            </a:r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6B4E03-1A85-4310-998C-6161FEBB3A4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Distributive Law</a:t>
            </a: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30208-9341-40F0-BBDF-0B6E891D166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54276" name="Header Placeholder 3"/>
          <p:cNvSpPr txBox="1">
            <a:spLocks noGrp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Boolean Algebra</a:t>
            </a:r>
          </a:p>
        </p:txBody>
      </p:sp>
      <p:sp>
        <p:nvSpPr>
          <p:cNvPr id="54277" name="Date Placeholder 4"/>
          <p:cNvSpPr txBox="1">
            <a:spLocks noGrp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/>
              <a:t>Digital Electronics ™</a:t>
            </a:r>
          </a:p>
          <a:p>
            <a:pPr algn="r" eaLnBrk="1" hangingPunct="1"/>
            <a:r>
              <a:rPr lang="en-US" sz="1000"/>
              <a:t>2,1 Introduction to AOI Logic</a:t>
            </a:r>
          </a:p>
        </p:txBody>
      </p:sp>
      <p:sp>
        <p:nvSpPr>
          <p:cNvPr id="54278" name="Footer Placeholder 5"/>
          <p:cNvSpPr txBox="1">
            <a:spLocks noGrp="1"/>
          </p:cNvSpPr>
          <p:nvPr/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3F6993C1-63C3-4F15-B9FA-04286CDD121E}" type="slidenum">
              <a:rPr lang="en-US" sz="1200">
                <a:cs typeface="+mn-cs"/>
              </a:rPr>
              <a:pPr algn="r">
                <a:defRPr/>
              </a:pPr>
              <a:t>14</a:t>
            </a:fld>
            <a:endParaRPr lang="en-US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a solution for example #3. If you print handouts, do not print this page.</a:t>
            </a:r>
          </a:p>
          <a:p>
            <a:endParaRPr lang="en-US" smtClean="0"/>
          </a:p>
        </p:txBody>
      </p:sp>
      <p:sp>
        <p:nvSpPr>
          <p:cNvPr id="55300" name="Header Placeholder 3"/>
          <p:cNvSpPr txBox="1">
            <a:spLocks noGrp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Boolean Algebra</a:t>
            </a:r>
          </a:p>
        </p:txBody>
      </p:sp>
      <p:sp>
        <p:nvSpPr>
          <p:cNvPr id="55301" name="Date Placeholder 4"/>
          <p:cNvSpPr txBox="1">
            <a:spLocks noGrp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/>
              <a:t>Digital Electronics ™</a:t>
            </a:r>
          </a:p>
          <a:p>
            <a:pPr algn="r" eaLnBrk="1" hangingPunct="1"/>
            <a:r>
              <a:rPr lang="en-US" sz="1000"/>
              <a:t>2,1 Introduction to AOI Logic</a:t>
            </a:r>
          </a:p>
        </p:txBody>
      </p:sp>
      <p:sp>
        <p:nvSpPr>
          <p:cNvPr id="55302" name="Footer Placeholder 5"/>
          <p:cNvSpPr txBox="1">
            <a:spLocks noGrp="1"/>
          </p:cNvSpPr>
          <p:nvPr/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3417D64D-862B-4EAC-B50B-DD7BA2DB6687}" type="slidenum">
              <a:rPr lang="en-US" sz="1200">
                <a:cs typeface="+mn-cs"/>
              </a:rPr>
              <a:pPr algn="r">
                <a:defRPr/>
              </a:pPr>
              <a:t>15</a:t>
            </a:fld>
            <a:endParaRPr lang="en-US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D22EAC-BA72-4635-AE62-114B824F7D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</p:txBody>
      </p:sp>
      <p:sp>
        <p:nvSpPr>
          <p:cNvPr id="57348" name="Header Placeholder 3"/>
          <p:cNvSpPr txBox="1">
            <a:spLocks noGrp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Boolean Algebra</a:t>
            </a:r>
          </a:p>
        </p:txBody>
      </p:sp>
      <p:sp>
        <p:nvSpPr>
          <p:cNvPr id="57349" name="Date Placeholder 4"/>
          <p:cNvSpPr txBox="1">
            <a:spLocks noGrp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/>
              <a:t>Digital Electronics ™</a:t>
            </a:r>
          </a:p>
          <a:p>
            <a:pPr algn="r" eaLnBrk="1" hangingPunct="1"/>
            <a:r>
              <a:rPr lang="en-US" sz="1000"/>
              <a:t>2,1 Introduction to AOI Logic</a:t>
            </a:r>
          </a:p>
        </p:txBody>
      </p:sp>
      <p:sp>
        <p:nvSpPr>
          <p:cNvPr id="57350" name="Footer Placeholder 5"/>
          <p:cNvSpPr txBox="1">
            <a:spLocks noGrp="1"/>
          </p:cNvSpPr>
          <p:nvPr/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00279C9E-692B-4FCD-A5C6-EDFE701DC43F}" type="slidenum">
              <a:rPr lang="en-US" sz="1200">
                <a:cs typeface="+mn-cs"/>
              </a:rPr>
              <a:pPr algn="r">
                <a:defRPr/>
              </a:pPr>
              <a:t>17</a:t>
            </a:fld>
            <a:endParaRPr lang="en-US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a solution to example #4. If you print handouts, do not print this page.</a:t>
            </a:r>
          </a:p>
          <a:p>
            <a:endParaRPr lang="en-US" smtClean="0"/>
          </a:p>
        </p:txBody>
      </p:sp>
      <p:sp>
        <p:nvSpPr>
          <p:cNvPr id="58372" name="Header Placeholder 3"/>
          <p:cNvSpPr txBox="1">
            <a:spLocks noGrp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Boolean Algebra</a:t>
            </a:r>
          </a:p>
        </p:txBody>
      </p:sp>
      <p:sp>
        <p:nvSpPr>
          <p:cNvPr id="58373" name="Date Placeholder 4"/>
          <p:cNvSpPr txBox="1">
            <a:spLocks noGrp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/>
              <a:t>Digital Electronics ™</a:t>
            </a:r>
          </a:p>
          <a:p>
            <a:pPr algn="r" eaLnBrk="1" hangingPunct="1"/>
            <a:r>
              <a:rPr lang="en-US" sz="1000"/>
              <a:t>2,1 Introduction to AOI Logic</a:t>
            </a:r>
          </a:p>
        </p:txBody>
      </p:sp>
      <p:sp>
        <p:nvSpPr>
          <p:cNvPr id="58374" name="Footer Placeholder 5"/>
          <p:cNvSpPr txBox="1">
            <a:spLocks noGrp="1"/>
          </p:cNvSpPr>
          <p:nvPr/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1CFF7288-3F37-4F61-BE3E-36A7F5BAA185}" type="slidenum">
              <a:rPr lang="en-US" sz="1200">
                <a:cs typeface="+mn-cs"/>
              </a:rPr>
              <a:pPr algn="r">
                <a:defRPr/>
              </a:pPr>
              <a:t>18</a:t>
            </a:fld>
            <a:endParaRPr lang="en-US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Print this page so that students can use it as a reference guide.</a:t>
            </a:r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93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23D4E-D20F-4FAD-8FFC-6DC78F34C9E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Digital Electronics ™</a:t>
            </a:r>
          </a:p>
          <a:p>
            <a:pPr>
              <a:defRPr/>
            </a:pPr>
            <a:r>
              <a:rPr lang="en-US" dirty="0" smtClean="0"/>
              <a:t>2,1 Introduction to AOI Logic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7F06BB-6C7C-47CF-9935-F8DBA788A1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 little history…</a:t>
            </a:r>
          </a:p>
          <a:p>
            <a:endParaRPr lang="en-US" smtClean="0"/>
          </a:p>
          <a:p>
            <a:r>
              <a:rPr lang="en-US" smtClean="0"/>
              <a:t>http://www.math.uconn.edu/MathLinks/mathematicians_gallery.php?Rendition=printerfriendly</a:t>
            </a:r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BDFAF-60D1-4774-94CD-A016CC249D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Basic AND Boolean Theorems</a:t>
            </a:r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21741B-416E-479C-8CCC-2BBE0ECCCE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Basic OR Boolean Theorems</a:t>
            </a:r>
          </a:p>
          <a:p>
            <a:endParaRPr 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3C75F-BE1E-4B85-A454-A2C1814CDA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Basic INVERTER Boolean Theorems</a:t>
            </a:r>
          </a:p>
          <a:p>
            <a:endParaRPr 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DD0A5-A24D-46AF-92F6-50F4C2E201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  <a:p>
            <a:endParaRPr lang="en-US" baseline="-25000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073C6C-69DF-4DCB-92C9-737DA73A9C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the solution to example #1. If you print handouts, do not print this page.</a:t>
            </a:r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AFDA96-1A07-45E7-91DF-4C7B405DAA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complete the example. The solution is on the next slide.</a:t>
            </a: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™</a:t>
            </a:r>
          </a:p>
          <a:p>
            <a:pPr eaLnBrk="1" hangingPunct="1"/>
            <a:r>
              <a:rPr lang="en-US" smtClean="0"/>
              <a:t>2,1 Introduction to AOI Logic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8D2C6C-3DA7-4985-B0CC-4184CBADF1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4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B396-959E-40BF-8406-13BE3CAFC65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DBBA2-2CB9-4E97-A9DC-1AEA41CE1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0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1066-2B75-4195-95AC-AD9764518DB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631F-28A1-4E1B-8A44-B18B92AEF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05B8-F3C6-41B7-873E-F6DA175483B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0485-9ABB-4610-9F61-123A97A52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1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6BF46-957E-44B3-BED9-444AC8F13E2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7404-6F2A-43C2-B22B-A468B38C3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75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70046-C451-45F5-8A46-D395A2012CE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62C93-1726-4CB2-859F-02E3E7653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0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59282-1F48-4FC8-8881-D2BC24A5708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56FDE-69AD-42B1-8917-C7C40604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53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6C78-F8BF-4343-8C6D-C8C6278C7B3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5394-4D60-4C4E-A189-234132AB4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69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3836-CE8A-4C75-AD6B-CE7F90A7441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B26C-B6C5-4F2A-B395-0D50B150E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0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6C12-67D8-4AF4-B3AD-96E27FC7976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C7D3C-1763-4A57-AFDD-2D421D027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5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847F2-7C3C-4F5E-8D08-732B1A11C82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0F8A5-A436-4B60-978A-99F12F636A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9448-FA90-497A-AE53-69CE6946E16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DC9A-32C6-484B-8ABB-D70E54E58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32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66F8-4002-47D6-AC29-E6E4B0A2ABA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44176-284A-46A6-AAB5-DAE0AFF61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37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D164-31A6-4EC3-A476-BE05959DABF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5B31-C926-412B-A36A-EBDF7DFE3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87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24A4D-F013-4BB2-983D-B274F56BBCB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7F85B-8633-4339-8AC9-7CD911E2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93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8A53-EE24-4510-8A0D-B00C7AE360F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19501-EE50-446A-91DE-936C0A6AA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41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631D-18A3-4F2F-BC2F-BCE99A63E1F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5981-B983-4285-8FDC-2DD9B5D6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86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8D7D-6D8D-4108-BD97-5C50B0DCF6F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B4F5-A4B4-43F9-9DD3-F729D4CCD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61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99BA0-E9C1-4CB9-A8CF-F97EDCE006E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5B585-A1EF-4898-9C28-75B3F7128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7549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C80B3-7F53-4E55-BE3D-79845775543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29E2-4D27-4F15-A2CD-A527F2FC3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37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F53ED-AB24-4E91-84D9-0C2D6672C64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6EFE-067B-432B-9DF0-1B7CD5EFF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50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196F-7472-405A-AA64-D1328F9E769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1A4B-7893-4FE2-8D54-2CFB4D54A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520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1FC00-819F-43A3-B15F-14AF952D3BD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DFBF-A5FA-493A-9BD7-A116DE2F2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248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09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7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7004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540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255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92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395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7104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971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23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4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52611-6B58-427F-8868-1625C216620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A0144-C8F8-4E9C-A331-F2010BCC5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90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F17D-452A-490C-8C31-578D895CC9A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1318-8F7C-473C-8433-D6CEAA59D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8E417-24FC-426E-89D4-895985CF0C2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4D43-0538-4BB3-B905-7396EF832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05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2F43-9772-4616-854F-F221D803A28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0B46-791D-44D1-A99D-267A4FF32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72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92D6-BF98-4723-86B9-3FDF14F75BA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470D-E497-4C15-A3A7-5493E7F62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9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47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932FC-0625-4C48-87BF-8DFAF1AD28A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69DF4-A931-4F44-826C-06F334E84A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1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D13E-67FD-44FD-ADAF-0F0C0371AD3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B7FC-4AD4-4BCB-9885-ABC00D881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16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85B1-57D9-4840-8E25-ED977D98607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FDAB-2F81-42A7-8F09-F7FA4A55C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6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F0D5-8E47-48F6-A90C-F0AFE3E7144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2B0F-86AD-4562-B3DE-7E8BA08F2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29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C820-5914-48DE-9253-4D2F9735E1B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2AA3-A92E-4689-9807-C47A01300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081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4C2B-3420-4B43-94D0-7C0E3916A62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009D1-2FFC-4147-8C85-2B2C1EBDE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948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88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18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2547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823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52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122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559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4819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2997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298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412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1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5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159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2823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34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54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81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4506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5574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5123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691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78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E7535-1643-4C11-B55A-D92AD0F6D79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82C06-B647-4C02-A4A5-BAAA7F25E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8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9731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79E4-933D-43FD-9287-BD72E9088D6C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61C3-ED35-489F-BC38-E40EEC7C4A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8184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67F6-B262-4155-8B96-CAE77D72246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B6B1-8066-448A-9EAB-AAA726EBE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156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FF7F-6B5B-4E6A-827B-217D3258506D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F46E-2A10-4A0D-86B7-06DB1FCA7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0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B342-93EF-4914-957E-B4C437B3D808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026C-08B8-4427-9FA6-EC7F0307B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8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8FED-AB20-4A25-9DD3-AF0F07FD789E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62BF-9C83-482F-99FC-20ABBF7DA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19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4BED6-5AB2-47EE-8C77-F91BD3341ED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44A4-C8BE-43F1-B823-7B2DDA125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358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479B-40F7-4C16-8BFB-315053BEE1D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C128-EA98-438A-8B5B-D97F12746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831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3CE9-84DA-4E31-AD44-75D39A2BC21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51CE-5BF0-4274-B521-E78BF151A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846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CDBA-60C6-4FE9-BE23-AF5E07373130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AC98-87B7-4745-A64F-2ED080B0E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63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6156-6AF4-47DA-BA67-7F670859DF1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5837-6BD5-49F5-B8B4-C2ECD9B6D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5339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5325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88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5075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627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905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082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8311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5122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5044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741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8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032" r:id="rId1"/>
    <p:sldLayoutId id="2147486033" r:id="rId2"/>
    <p:sldLayoutId id="2147486034" r:id="rId3"/>
    <p:sldLayoutId id="2147486035" r:id="rId4"/>
    <p:sldLayoutId id="2147486036" r:id="rId5"/>
    <p:sldLayoutId id="2147486037" r:id="rId6"/>
    <p:sldLayoutId id="2147486038" r:id="rId7"/>
    <p:sldLayoutId id="2147486039" r:id="rId8"/>
    <p:sldLayoutId id="2147486040" r:id="rId9"/>
    <p:sldLayoutId id="2147486041" r:id="rId10"/>
    <p:sldLayoutId id="21474860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683C0FF6-CA47-458A-A104-46A2BC61F95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B1535F5-4D1A-41B3-8CB8-43C1AA336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3" r:id="rId1"/>
    <p:sldLayoutId id="2147486044" r:id="rId2"/>
    <p:sldLayoutId id="2147486045" r:id="rId3"/>
    <p:sldLayoutId id="2147486046" r:id="rId4"/>
    <p:sldLayoutId id="2147486047" r:id="rId5"/>
    <p:sldLayoutId id="2147486048" r:id="rId6"/>
    <p:sldLayoutId id="2147486049" r:id="rId7"/>
    <p:sldLayoutId id="2147486050" r:id="rId8"/>
    <p:sldLayoutId id="2147486051" r:id="rId9"/>
    <p:sldLayoutId id="2147486052" r:id="rId10"/>
    <p:sldLayoutId id="21474860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3E4AF25-B1EA-4776-ACDA-9E1974A1B39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8A6F6D7-3130-4765-9859-527F3232F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54" r:id="rId1"/>
    <p:sldLayoutId id="2147486116" r:id="rId2"/>
    <p:sldLayoutId id="2147486055" r:id="rId3"/>
    <p:sldLayoutId id="2147486117" r:id="rId4"/>
    <p:sldLayoutId id="2147486118" r:id="rId5"/>
    <p:sldLayoutId id="2147486119" r:id="rId6"/>
    <p:sldLayoutId id="2147486056" r:id="rId7"/>
    <p:sldLayoutId id="2147486057" r:id="rId8"/>
    <p:sldLayoutId id="2147486058" r:id="rId9"/>
    <p:sldLayoutId id="2147486120" r:id="rId10"/>
    <p:sldLayoutId id="21474860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060" r:id="rId1"/>
    <p:sldLayoutId id="2147486061" r:id="rId2"/>
    <p:sldLayoutId id="2147486062" r:id="rId3"/>
    <p:sldLayoutId id="2147486063" r:id="rId4"/>
    <p:sldLayoutId id="2147486064" r:id="rId5"/>
    <p:sldLayoutId id="2147486065" r:id="rId6"/>
    <p:sldLayoutId id="2147486066" r:id="rId7"/>
    <p:sldLayoutId id="2147486067" r:id="rId8"/>
    <p:sldLayoutId id="2147486068" r:id="rId9"/>
    <p:sldLayoutId id="2147486069" r:id="rId10"/>
    <p:sldLayoutId id="21474860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210C3708-51A5-467E-84FA-A2F148F7685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383BA1-E207-48AE-9168-174C42A6F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71" r:id="rId1"/>
    <p:sldLayoutId id="2147486121" r:id="rId2"/>
    <p:sldLayoutId id="2147486072" r:id="rId3"/>
    <p:sldLayoutId id="2147486122" r:id="rId4"/>
    <p:sldLayoutId id="2147486123" r:id="rId5"/>
    <p:sldLayoutId id="2147486124" r:id="rId6"/>
    <p:sldLayoutId id="2147486073" r:id="rId7"/>
    <p:sldLayoutId id="2147486074" r:id="rId8"/>
    <p:sldLayoutId id="2147486075" r:id="rId9"/>
    <p:sldLayoutId id="2147486125" r:id="rId10"/>
    <p:sldLayoutId id="21474860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077" r:id="rId1"/>
    <p:sldLayoutId id="2147486078" r:id="rId2"/>
    <p:sldLayoutId id="2147486079" r:id="rId3"/>
    <p:sldLayoutId id="2147486080" r:id="rId4"/>
    <p:sldLayoutId id="2147486081" r:id="rId5"/>
    <p:sldLayoutId id="2147486082" r:id="rId6"/>
    <p:sldLayoutId id="2147486083" r:id="rId7"/>
    <p:sldLayoutId id="2147486084" r:id="rId8"/>
    <p:sldLayoutId id="2147486085" r:id="rId9"/>
    <p:sldLayoutId id="2147486086" r:id="rId10"/>
    <p:sldLayoutId id="21474860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088" r:id="rId1"/>
    <p:sldLayoutId id="2147486089" r:id="rId2"/>
    <p:sldLayoutId id="2147486090" r:id="rId3"/>
    <p:sldLayoutId id="2147486091" r:id="rId4"/>
    <p:sldLayoutId id="2147486092" r:id="rId5"/>
    <p:sldLayoutId id="2147486093" r:id="rId6"/>
    <p:sldLayoutId id="2147486094" r:id="rId7"/>
    <p:sldLayoutId id="2147486095" r:id="rId8"/>
    <p:sldLayoutId id="2147486096" r:id="rId9"/>
    <p:sldLayoutId id="2147486097" r:id="rId10"/>
    <p:sldLayoutId id="21474860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F9CE4CB2-30EF-40F9-BAAC-09E624CC373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5546C1-B017-41AF-98FD-B3F523F0D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99" r:id="rId1"/>
    <p:sldLayoutId id="2147486126" r:id="rId2"/>
    <p:sldLayoutId id="2147486100" r:id="rId3"/>
    <p:sldLayoutId id="2147486127" r:id="rId4"/>
    <p:sldLayoutId id="2147486128" r:id="rId5"/>
    <p:sldLayoutId id="2147486129" r:id="rId6"/>
    <p:sldLayoutId id="2147486101" r:id="rId7"/>
    <p:sldLayoutId id="2147486102" r:id="rId8"/>
    <p:sldLayoutId id="2147486103" r:id="rId9"/>
    <p:sldLayoutId id="2147486130" r:id="rId10"/>
    <p:sldLayoutId id="21474861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05" r:id="rId1"/>
    <p:sldLayoutId id="2147486106" r:id="rId2"/>
    <p:sldLayoutId id="2147486107" r:id="rId3"/>
    <p:sldLayoutId id="2147486108" r:id="rId4"/>
    <p:sldLayoutId id="2147486109" r:id="rId5"/>
    <p:sldLayoutId id="2147486110" r:id="rId6"/>
    <p:sldLayoutId id="2147486111" r:id="rId7"/>
    <p:sldLayoutId id="2147486112" r:id="rId8"/>
    <p:sldLayoutId id="2147486113" r:id="rId9"/>
    <p:sldLayoutId id="2147486114" r:id="rId10"/>
    <p:sldLayoutId id="21474861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3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83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Simplification: Boolean Algebra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#2: Boolean Algebra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100" i="1" dirty="0"/>
              <a:t>Example</a:t>
            </a:r>
            <a:endParaRPr lang="en-US" sz="2100" dirty="0"/>
          </a:p>
          <a:p>
            <a:pPr lvl="1" eaLnBrk="1" hangingPunct="1"/>
            <a:r>
              <a:rPr lang="en-US" sz="2100" dirty="0"/>
              <a:t>Simplify the following Boolean expression and note the Boolean theorem used at each step. Put the answer in SOP form.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381000" y="3074988"/>
            <a:ext cx="1295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100" i="1"/>
              <a:t>Solution</a:t>
            </a:r>
            <a:endParaRPr lang="en-US" sz="210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90600" y="3505200"/>
          <a:ext cx="4084638" cy="327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2908080" imgH="2336760" progId="Equation.3">
                  <p:embed/>
                </p:oleObj>
              </mc:Choice>
              <mc:Fallback>
                <p:oleObj name="Equation" r:id="rId4" imgW="2908080" imgH="2336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4084638" cy="327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/>
        </p:nvSpPr>
        <p:spPr bwMode="auto">
          <a:xfrm>
            <a:off x="914400" y="6324600"/>
            <a:ext cx="19050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5094288" y="4025900"/>
            <a:ext cx="22796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500"/>
              </a:spcAft>
            </a:pPr>
            <a:r>
              <a:rPr lang="en-US"/>
              <a:t>; Theorem #3 (twice)</a:t>
            </a:r>
          </a:p>
          <a:p>
            <a:pPr eaLnBrk="1" hangingPunct="1">
              <a:spcAft>
                <a:spcPts val="1500"/>
              </a:spcAft>
            </a:pPr>
            <a:r>
              <a:rPr lang="en-US"/>
              <a:t>; Theorem #7</a:t>
            </a:r>
          </a:p>
          <a:p>
            <a:pPr eaLnBrk="1" hangingPunct="1">
              <a:spcAft>
                <a:spcPts val="1500"/>
              </a:spcAft>
            </a:pPr>
            <a:r>
              <a:rPr lang="en-US"/>
              <a:t>; Theorem #2</a:t>
            </a:r>
          </a:p>
          <a:p>
            <a:pPr eaLnBrk="1" hangingPunct="1">
              <a:spcAft>
                <a:spcPts val="1500"/>
              </a:spcAft>
            </a:pPr>
            <a:r>
              <a:rPr lang="en-US"/>
              <a:t>; Theorem #1</a:t>
            </a:r>
          </a:p>
          <a:p>
            <a:pPr eaLnBrk="1" hangingPunct="1">
              <a:spcAft>
                <a:spcPts val="1500"/>
              </a:spcAft>
            </a:pPr>
            <a:r>
              <a:rPr lang="en-US"/>
              <a:t>; Theorem #5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97272"/>
              </p:ext>
            </p:extLst>
          </p:nvPr>
        </p:nvGraphicFramePr>
        <p:xfrm>
          <a:off x="2438400" y="2663826"/>
          <a:ext cx="41148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6" imgW="2908080" imgH="291960" progId="Equation.3">
                  <p:embed/>
                </p:oleObj>
              </mc:Choice>
              <mc:Fallback>
                <p:oleObj name="Equation" r:id="rId6" imgW="290808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3826"/>
                        <a:ext cx="41148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45923-A484-4CC8-967B-AE1DD32D0E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(4 of 7)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846138" y="4664075"/>
          <a:ext cx="21732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1231560" imgH="203040" progId="Equation.3">
                  <p:embed/>
                </p:oleObj>
              </mc:Choice>
              <mc:Fallback>
                <p:oleObj name="Equation" r:id="rId4" imgW="12315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664075"/>
                        <a:ext cx="21732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838200" y="3063875"/>
          <a:ext cx="1882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6" imgW="1066680" imgH="203040" progId="Equation.3">
                  <p:embed/>
                </p:oleObj>
              </mc:Choice>
              <mc:Fallback>
                <p:oleObj name="Equation" r:id="rId6" imgW="1066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63875"/>
                        <a:ext cx="1882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27"/>
          <p:cNvSpPr txBox="1">
            <a:spLocks noChangeArrowheads="1"/>
          </p:cNvSpPr>
          <p:nvPr/>
        </p:nvSpPr>
        <p:spPr bwMode="auto">
          <a:xfrm flipH="1">
            <a:off x="2438400" y="1676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Commutative Law</a:t>
            </a:r>
          </a:p>
        </p:txBody>
      </p:sp>
      <p:sp>
        <p:nvSpPr>
          <p:cNvPr id="9222" name="TextBox 27"/>
          <p:cNvSpPr txBox="1">
            <a:spLocks noChangeArrowheads="1"/>
          </p:cNvSpPr>
          <p:nvPr/>
        </p:nvSpPr>
        <p:spPr bwMode="auto">
          <a:xfrm>
            <a:off x="304800" y="2514600"/>
            <a:ext cx="388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#10A</a:t>
            </a:r>
            <a:r>
              <a:rPr lang="en-US" sz="2000" i="1"/>
              <a:t> – AND Function</a:t>
            </a:r>
            <a:endParaRPr lang="en-US" sz="2000" i="1" u="sng"/>
          </a:p>
        </p:txBody>
      </p:sp>
      <p:sp>
        <p:nvSpPr>
          <p:cNvPr id="9223" name="TextBox 28"/>
          <p:cNvSpPr txBox="1">
            <a:spLocks noChangeArrowheads="1"/>
          </p:cNvSpPr>
          <p:nvPr/>
        </p:nvSpPr>
        <p:spPr bwMode="auto">
          <a:xfrm>
            <a:off x="304800" y="4114800"/>
            <a:ext cx="360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#10B</a:t>
            </a:r>
            <a:r>
              <a:rPr lang="en-US" sz="2000" i="1"/>
              <a:t> – OR Function</a:t>
            </a:r>
            <a:endParaRPr lang="en-US" sz="2000" i="1" u="sn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466E1-C092-47E6-AC23-283652A2A0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(5 of 7)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38200" y="4619625"/>
          <a:ext cx="37417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4" imgW="2120760" imgH="253800" progId="Equation.3">
                  <p:embed/>
                </p:oleObj>
              </mc:Choice>
              <mc:Fallback>
                <p:oleObj name="Equation" r:id="rId4" imgW="21207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9625"/>
                        <a:ext cx="37417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838200" y="3019425"/>
          <a:ext cx="26225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6" imgW="1485720" imgH="253800" progId="Equation.3">
                  <p:embed/>
                </p:oleObj>
              </mc:Choice>
              <mc:Fallback>
                <p:oleObj name="Equation" r:id="rId6" imgW="14857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19425"/>
                        <a:ext cx="26225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8"/>
          <p:cNvSpPr txBox="1">
            <a:spLocks noChangeArrowheads="1"/>
          </p:cNvSpPr>
          <p:nvPr/>
        </p:nvSpPr>
        <p:spPr bwMode="auto">
          <a:xfrm flipH="1">
            <a:off x="2438400" y="1676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Associative Law</a:t>
            </a: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304800" y="2514600"/>
            <a:ext cx="372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#11A</a:t>
            </a:r>
            <a:r>
              <a:rPr lang="en-US" sz="2000" i="1"/>
              <a:t> – AND Function</a:t>
            </a:r>
            <a:endParaRPr lang="en-US" sz="2000" i="1" u="sng"/>
          </a:p>
        </p:txBody>
      </p:sp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04800" y="4114800"/>
            <a:ext cx="372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#11B</a:t>
            </a:r>
            <a:r>
              <a:rPr lang="en-US" sz="2000" i="1"/>
              <a:t> – OR Function</a:t>
            </a:r>
            <a:endParaRPr lang="en-US" sz="2000" i="1" u="sn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CAF67-9218-4130-A263-D3D4D84518E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(6 of 7)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704850" y="4619625"/>
          <a:ext cx="5848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4" imgW="3314520" imgH="253800" progId="Equation.3">
                  <p:embed/>
                </p:oleObj>
              </mc:Choice>
              <mc:Fallback>
                <p:oleObj name="Equation" r:id="rId4" imgW="331452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4619625"/>
                        <a:ext cx="58483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850900" y="3019425"/>
          <a:ext cx="33401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6" imgW="1892160" imgH="253800" progId="Equation.3">
                  <p:embed/>
                </p:oleObj>
              </mc:Choice>
              <mc:Fallback>
                <p:oleObj name="Equation" r:id="rId6" imgW="18921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3019425"/>
                        <a:ext cx="33401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8"/>
          <p:cNvSpPr txBox="1">
            <a:spLocks noChangeArrowheads="1"/>
          </p:cNvSpPr>
          <p:nvPr/>
        </p:nvSpPr>
        <p:spPr bwMode="auto">
          <a:xfrm flipH="1">
            <a:off x="2438400" y="1676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Distributive Law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304800" y="2514600"/>
            <a:ext cx="388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#12A</a:t>
            </a:r>
            <a:r>
              <a:rPr lang="en-US" sz="2000" i="1"/>
              <a:t> – AND Function</a:t>
            </a:r>
            <a:endParaRPr lang="en-US" sz="2000" i="1" u="sng"/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304800" y="4114800"/>
            <a:ext cx="3746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#12B</a:t>
            </a:r>
            <a:r>
              <a:rPr lang="en-US" sz="2000" i="1"/>
              <a:t> – OR Function</a:t>
            </a:r>
            <a:endParaRPr lang="en-US" sz="2000" i="1" u="sn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EB07-B0EF-44E2-890D-FAC65AA64C1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#3: Boolean Algebra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94025"/>
              </p:ext>
            </p:extLst>
          </p:nvPr>
        </p:nvGraphicFramePr>
        <p:xfrm>
          <a:off x="3231356" y="3276600"/>
          <a:ext cx="28336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4" imgW="2145960" imgH="304560" progId="Equation.3">
                  <p:embed/>
                </p:oleObj>
              </mc:Choice>
              <mc:Fallback>
                <p:oleObj name="Equation" r:id="rId4" imgW="2145960" imgH="304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1356" y="3276600"/>
                        <a:ext cx="28336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6D63-14A6-4654-8CAB-81E7D3E3571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#3: Boolean Algebra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100" i="1"/>
              <a:t>Example</a:t>
            </a:r>
            <a:endParaRPr lang="en-US" sz="2100"/>
          </a:p>
          <a:p>
            <a:pPr lvl="1" eaLnBrk="1" hangingPunct="1"/>
            <a:r>
              <a:rPr lang="en-US" sz="21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842160"/>
              </p:ext>
            </p:extLst>
          </p:nvPr>
        </p:nvGraphicFramePr>
        <p:xfrm>
          <a:off x="2895600" y="2667000"/>
          <a:ext cx="28336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4" imgW="2145960" imgH="304560" progId="Equation.3">
                  <p:embed/>
                </p:oleObj>
              </mc:Choice>
              <mc:Fallback>
                <p:oleObj name="Equation" r:id="rId4" imgW="2145960" imgH="304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667000"/>
                        <a:ext cx="28336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81000" y="2895600"/>
            <a:ext cx="1295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100" i="1"/>
              <a:t>Solution</a:t>
            </a:r>
            <a:endParaRPr lang="en-US" sz="2100"/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006475" y="3313113"/>
          <a:ext cx="3648075" cy="350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6" imgW="2793960" imgH="2692080" progId="Equation.3">
                  <p:embed/>
                </p:oleObj>
              </mc:Choice>
              <mc:Fallback>
                <p:oleObj name="Equation" r:id="rId6" imgW="2793960" imgH="2692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313113"/>
                        <a:ext cx="3648075" cy="350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4641850" y="3806825"/>
            <a:ext cx="18351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300"/>
              </a:spcAft>
            </a:pPr>
            <a:r>
              <a:rPr lang="en-US"/>
              <a:t>; Theorem #12B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#4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#5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#12A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#8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#6</a:t>
            </a:r>
          </a:p>
          <a:p>
            <a:pPr eaLnBrk="1" hangingPunct="1">
              <a:spcAft>
                <a:spcPts val="1300"/>
              </a:spcAft>
            </a:pPr>
            <a:r>
              <a:rPr lang="en-US"/>
              <a:t>; Theorem #2 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941388" y="6405563"/>
            <a:ext cx="1497012" cy="411162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3913-FED1-4B84-BF5F-7BFDFB88D4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-10886" y="0"/>
            <a:ext cx="9154886" cy="1219200"/>
          </a:xfrm>
        </p:spPr>
        <p:txBody>
          <a:bodyPr/>
          <a:lstStyle/>
          <a:p>
            <a:r>
              <a:rPr lang="en-US" dirty="0" smtClean="0"/>
              <a:t>Boolean Theorems (7 of 7)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752475" y="3079750"/>
          <a:ext cx="25098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4" imgW="1422360" imgH="241200" progId="Equation.3">
                  <p:embed/>
                </p:oleObj>
              </mc:Choice>
              <mc:Fallback>
                <p:oleObj name="Equation" r:id="rId4" imgW="14223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3079750"/>
                        <a:ext cx="250983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752475" y="4745038"/>
          <a:ext cx="25098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6" imgW="1422360" imgH="241200" progId="Equation.3">
                  <p:embed/>
                </p:oleObj>
              </mc:Choice>
              <mc:Fallback>
                <p:oleObj name="Equation" r:id="rId6" imgW="14223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4745038"/>
                        <a:ext cx="25098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957763" y="3078163"/>
          <a:ext cx="25098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8" imgW="1422360" imgH="241200" progId="Equation.3">
                  <p:embed/>
                </p:oleObj>
              </mc:Choice>
              <mc:Fallback>
                <p:oleObj name="Equation" r:id="rId8" imgW="14223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3078163"/>
                        <a:ext cx="25098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4957763" y="4746625"/>
          <a:ext cx="25098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10" imgW="1422360" imgH="241200" progId="Equation.3">
                  <p:embed/>
                </p:oleObj>
              </mc:Choice>
              <mc:Fallback>
                <p:oleObj name="Equation" r:id="rId10" imgW="14223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4746625"/>
                        <a:ext cx="25098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Box 10"/>
          <p:cNvSpPr txBox="1">
            <a:spLocks noChangeArrowheads="1"/>
          </p:cNvSpPr>
          <p:nvPr/>
        </p:nvSpPr>
        <p:spPr bwMode="auto">
          <a:xfrm flipH="1">
            <a:off x="2438400" y="1676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Consensus Theorem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533400" y="2514600"/>
            <a:ext cx="193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#13A</a:t>
            </a:r>
            <a:r>
              <a:rPr lang="en-US" sz="2000" i="1"/>
              <a:t> </a:t>
            </a:r>
            <a:endParaRPr lang="en-US" sz="2000" i="1" u="sng"/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533400" y="41148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#13B</a:t>
            </a: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4724400" y="2514600"/>
            <a:ext cx="1947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#13C</a:t>
            </a:r>
            <a:r>
              <a:rPr lang="en-US" sz="2000" i="1"/>
              <a:t> </a:t>
            </a:r>
            <a:endParaRPr lang="en-US" sz="2000" i="1" u="sng"/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4724400" y="4114800"/>
            <a:ext cx="187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#13D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CBA2F-DED5-4B17-83EC-4258DB47B93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#4: Boolean Algebra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122746"/>
              </p:ext>
            </p:extLst>
          </p:nvPr>
        </p:nvGraphicFramePr>
        <p:xfrm>
          <a:off x="3200400" y="3076575"/>
          <a:ext cx="28003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4" imgW="2120760" imgH="291960" progId="Equation.3">
                  <p:embed/>
                </p:oleObj>
              </mc:Choice>
              <mc:Fallback>
                <p:oleObj name="Equation" r:id="rId4" imgW="212076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76575"/>
                        <a:ext cx="28003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D9F0-0BAA-41E7-B1B9-C984397276A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 idx="4294967295"/>
          </p:nvPr>
        </p:nvSpPr>
        <p:spPr>
          <a:xfrm>
            <a:off x="-21772" y="0"/>
            <a:ext cx="9165771" cy="1219200"/>
          </a:xfrm>
        </p:spPr>
        <p:txBody>
          <a:bodyPr/>
          <a:lstStyle/>
          <a:p>
            <a:r>
              <a:rPr lang="en-US" dirty="0" smtClean="0"/>
              <a:t>Example #4: Boolean Algebra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100" i="1"/>
              <a:t>Example</a:t>
            </a:r>
            <a:endParaRPr lang="en-US" sz="2100"/>
          </a:p>
          <a:p>
            <a:pPr lvl="1" eaLnBrk="1" hangingPunct="1"/>
            <a:r>
              <a:rPr lang="en-US" sz="21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293907"/>
              </p:ext>
            </p:extLst>
          </p:nvPr>
        </p:nvGraphicFramePr>
        <p:xfrm>
          <a:off x="3048000" y="2667000"/>
          <a:ext cx="28003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4" imgW="2120760" imgH="291960" progId="Equation.3">
                  <p:embed/>
                </p:oleObj>
              </mc:Choice>
              <mc:Fallback>
                <p:oleObj name="Equation" r:id="rId4" imgW="212076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28003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009650" y="3321050"/>
          <a:ext cx="2800350" cy="30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6" imgW="2120760" imgH="2336760" progId="Equation.3">
                  <p:embed/>
                </p:oleObj>
              </mc:Choice>
              <mc:Fallback>
                <p:oleObj name="Equation" r:id="rId6" imgW="2120760" imgH="2336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321050"/>
                        <a:ext cx="2800350" cy="309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867150" y="3789363"/>
            <a:ext cx="184785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400"/>
              </a:spcAft>
            </a:pPr>
            <a:r>
              <a:rPr lang="en-US"/>
              <a:t>; Theorem #12A</a:t>
            </a:r>
          </a:p>
          <a:p>
            <a:pPr eaLnBrk="1" hangingPunct="1">
              <a:spcAft>
                <a:spcPts val="1400"/>
              </a:spcAft>
            </a:pPr>
            <a:r>
              <a:rPr lang="en-US"/>
              <a:t>; Theorem #13C</a:t>
            </a:r>
          </a:p>
          <a:p>
            <a:pPr eaLnBrk="1" hangingPunct="1">
              <a:spcAft>
                <a:spcPts val="1400"/>
              </a:spcAft>
            </a:pPr>
            <a:r>
              <a:rPr lang="en-US"/>
              <a:t>; Theorem #12A</a:t>
            </a:r>
          </a:p>
          <a:p>
            <a:pPr eaLnBrk="1" hangingPunct="1">
              <a:spcAft>
                <a:spcPts val="1400"/>
              </a:spcAft>
            </a:pPr>
            <a:r>
              <a:rPr lang="en-US"/>
              <a:t>; Theorem #12A</a:t>
            </a:r>
          </a:p>
          <a:p>
            <a:pPr eaLnBrk="1" hangingPunct="1">
              <a:spcAft>
                <a:spcPts val="1400"/>
              </a:spcAft>
            </a:pPr>
            <a:r>
              <a:rPr lang="en-US"/>
              <a:t>; Theorem #6</a:t>
            </a:r>
          </a:p>
          <a:p>
            <a:pPr eaLnBrk="1" hangingPunct="1">
              <a:spcAft>
                <a:spcPts val="1400"/>
              </a:spcAft>
            </a:pPr>
            <a:r>
              <a:rPr lang="en-US"/>
              <a:t>; Theorem #2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925513" y="5995988"/>
            <a:ext cx="1828800" cy="411162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381000" y="2971800"/>
            <a:ext cx="1295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100" i="1"/>
              <a:t>Solution</a:t>
            </a:r>
            <a:endParaRPr lang="en-US" sz="21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E0BBF-B217-4998-A4EC-522FCA15976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10886" y="0"/>
            <a:ext cx="9133114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457200" y="2133600"/>
          <a:ext cx="12700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4" imgW="1269720" imgH="3288960" progId="Equation.3">
                  <p:embed/>
                </p:oleObj>
              </mc:Choice>
              <mc:Fallback>
                <p:oleObj name="Equation" r:id="rId4" imgW="1269720" imgH="328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12700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28"/>
          <p:cNvGraphicFramePr>
            <a:graphicFrameLocks noChangeAspect="1"/>
          </p:cNvGraphicFramePr>
          <p:nvPr/>
        </p:nvGraphicFramePr>
        <p:xfrm>
          <a:off x="3048000" y="2133600"/>
          <a:ext cx="3976688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6" imgW="3962160" imgH="3657600" progId="Equation.3">
                  <p:embed/>
                </p:oleObj>
              </mc:Choice>
              <mc:Fallback>
                <p:oleObj name="Equation" r:id="rId6" imgW="3962160" imgH="3657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976688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 rot="5400000">
            <a:off x="228601" y="4341812"/>
            <a:ext cx="4419600" cy="3175"/>
          </a:xfrm>
          <a:prstGeom prst="line">
            <a:avLst/>
          </a:prstGeom>
          <a:ln w="38100">
            <a:solidFill>
              <a:srgbClr val="005BD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/>
          <p:cNvSpPr/>
          <p:nvPr/>
        </p:nvSpPr>
        <p:spPr>
          <a:xfrm>
            <a:off x="4900613" y="2103438"/>
            <a:ext cx="304800" cy="639762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Right Brace 42"/>
          <p:cNvSpPr/>
          <p:nvPr/>
        </p:nvSpPr>
        <p:spPr>
          <a:xfrm>
            <a:off x="5808663" y="2851150"/>
            <a:ext cx="304800" cy="639763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ight Brace 43"/>
          <p:cNvSpPr/>
          <p:nvPr/>
        </p:nvSpPr>
        <p:spPr>
          <a:xfrm>
            <a:off x="7010400" y="3551238"/>
            <a:ext cx="304800" cy="639762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Right Brace 44"/>
          <p:cNvSpPr/>
          <p:nvPr/>
        </p:nvSpPr>
        <p:spPr>
          <a:xfrm>
            <a:off x="5029200" y="4343400"/>
            <a:ext cx="304800" cy="1463675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18" name="TextBox 27"/>
          <p:cNvSpPr txBox="1">
            <a:spLocks noChangeArrowheads="1"/>
          </p:cNvSpPr>
          <p:nvPr/>
        </p:nvSpPr>
        <p:spPr bwMode="auto">
          <a:xfrm flipH="1">
            <a:off x="5181600" y="2216150"/>
            <a:ext cx="1295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Commutative Law</a:t>
            </a:r>
          </a:p>
        </p:txBody>
      </p:sp>
      <p:sp>
        <p:nvSpPr>
          <p:cNvPr id="17419" name="TextBox 8"/>
          <p:cNvSpPr txBox="1">
            <a:spLocks noChangeArrowheads="1"/>
          </p:cNvSpPr>
          <p:nvPr/>
        </p:nvSpPr>
        <p:spPr bwMode="auto">
          <a:xfrm flipH="1">
            <a:off x="6096000" y="29813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Associative Law</a:t>
            </a:r>
          </a:p>
        </p:txBody>
      </p:sp>
      <p:sp>
        <p:nvSpPr>
          <p:cNvPr id="17420" name="TextBox 8"/>
          <p:cNvSpPr txBox="1">
            <a:spLocks noChangeArrowheads="1"/>
          </p:cNvSpPr>
          <p:nvPr/>
        </p:nvSpPr>
        <p:spPr bwMode="auto">
          <a:xfrm flipH="1">
            <a:off x="7315200" y="366871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Distributive Law</a:t>
            </a:r>
          </a:p>
        </p:txBody>
      </p:sp>
      <p:sp>
        <p:nvSpPr>
          <p:cNvPr id="17421" name="TextBox 10"/>
          <p:cNvSpPr txBox="1">
            <a:spLocks noChangeArrowheads="1"/>
          </p:cNvSpPr>
          <p:nvPr/>
        </p:nvSpPr>
        <p:spPr bwMode="auto">
          <a:xfrm flipH="1">
            <a:off x="5334000" y="482917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Consensus Theorem</a:t>
            </a: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2952750" y="1371600"/>
            <a:ext cx="321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Boolean Theorems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65F73-7D48-44CF-8DA5-4F2DC8F4B24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What is Boolean Algebra ?</a:t>
            </a:r>
            <a:endParaRPr lang="en-US" sz="4800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/>
              <a:t>Boolean Algebra is a mathematical technique that provides the ability to algebraically simplify logic expressions. These simplified expressions will result in a logic circuit that is equivalent to the original circuit, yet requires fewer gates.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5572125"/>
            <a:ext cx="27146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3124200"/>
            <a:ext cx="48101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Bent Arrow 27"/>
          <p:cNvSpPr/>
          <p:nvPr/>
        </p:nvSpPr>
        <p:spPr>
          <a:xfrm flipV="1">
            <a:off x="1416050" y="4810125"/>
            <a:ext cx="365125" cy="457200"/>
          </a:xfrm>
          <a:prstGeom prst="bentArrow">
            <a:avLst/>
          </a:prstGeom>
          <a:solidFill>
            <a:srgbClr val="005BD0"/>
          </a:solidFill>
          <a:ln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rot="5400000">
            <a:off x="6523038" y="5118100"/>
            <a:ext cx="457200" cy="365125"/>
          </a:xfrm>
          <a:prstGeom prst="bentArrow">
            <a:avLst/>
          </a:prstGeom>
          <a:solidFill>
            <a:srgbClr val="005BD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34" name="Group 15"/>
          <p:cNvGrpSpPr>
            <a:grpSpLocks/>
          </p:cNvGrpSpPr>
          <p:nvPr/>
        </p:nvGrpSpPr>
        <p:grpSpPr bwMode="auto">
          <a:xfrm>
            <a:off x="1873250" y="4733925"/>
            <a:ext cx="4618038" cy="830263"/>
            <a:chOff x="1628775" y="4876800"/>
            <a:chExt cx="4618038" cy="830997"/>
          </a:xfrm>
        </p:grpSpPr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5057775" y="5163711"/>
            <a:ext cx="1189038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6" imgW="1002960" imgH="215640" progId="Equation.3">
                    <p:embed/>
                  </p:oleObj>
                </mc:Choice>
                <mc:Fallback>
                  <p:oleObj name="Equation" r:id="rId6" imgW="1002960" imgH="215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775" y="5163711"/>
                          <a:ext cx="1189038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8"/>
            <p:cNvGraphicFramePr>
              <a:graphicFrameLocks noChangeAspect="1"/>
            </p:cNvGraphicFramePr>
            <p:nvPr/>
          </p:nvGraphicFramePr>
          <p:xfrm>
            <a:off x="1628775" y="5141486"/>
            <a:ext cx="1919288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8" imgW="1612800" imgH="253800" progId="Equation.3">
                    <p:embed/>
                  </p:oleObj>
                </mc:Choice>
                <mc:Fallback>
                  <p:oleObj name="Equation" r:id="rId8" imgW="1612800" imgH="253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775" y="5141486"/>
                          <a:ext cx="1919288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TextBox 23"/>
            <p:cNvSpPr txBox="1">
              <a:spLocks noChangeArrowheads="1"/>
            </p:cNvSpPr>
            <p:nvPr/>
          </p:nvSpPr>
          <p:spPr bwMode="auto">
            <a:xfrm rot="5400000">
              <a:off x="3887420" y="4659433"/>
              <a:ext cx="830997" cy="1265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FF"/>
                  </a:solidFill>
                </a:rPr>
                <a:t>Simplification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rgbClr val="0000FF"/>
                  </a:solidFill>
                </a:rPr>
                <a:t>With Boolean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rgbClr val="0000FF"/>
                  </a:solidFill>
                </a:rPr>
                <a:t>Algebra</a:t>
              </a: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89145-D6E3-4E10-A67A-10C479D256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George Boole</a:t>
            </a:r>
            <a:endParaRPr lang="en-US" sz="4800" dirty="0" smtClean="0"/>
          </a:p>
        </p:txBody>
      </p:sp>
      <p:pic>
        <p:nvPicPr>
          <p:cNvPr id="3891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3276600"/>
            <a:ext cx="2576512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ular Callout 33"/>
          <p:cNvSpPr/>
          <p:nvPr/>
        </p:nvSpPr>
        <p:spPr>
          <a:xfrm>
            <a:off x="2743200" y="1447800"/>
            <a:ext cx="5791200" cy="2895600"/>
          </a:xfrm>
          <a:prstGeom prst="wedgeRoundRectCallout">
            <a:avLst>
              <a:gd name="adj1" fmla="val -51643"/>
              <a:gd name="adj2" fmla="val 70876"/>
              <a:gd name="adj3" fmla="val 16667"/>
            </a:avLst>
          </a:prstGeom>
          <a:solidFill>
            <a:schemeClr val="bg1"/>
          </a:solidFill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My name is George Boole and I lived in England in the 19th century. My work on mathematical logic, algebra, and the binary number system has had a unique influence upon the development of computers. Boolean Algebra is named after me.</a:t>
            </a:r>
            <a:endParaRPr lang="en-US" sz="3200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B3261-136E-45EF-BBEA-E51203C8155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47"/>
          <p:cNvGrpSpPr>
            <a:grpSpLocks/>
          </p:cNvGrpSpPr>
          <p:nvPr/>
        </p:nvGrpSpPr>
        <p:grpSpPr bwMode="auto">
          <a:xfrm>
            <a:off x="449263" y="3292475"/>
            <a:ext cx="1831975" cy="669925"/>
            <a:chOff x="449094" y="1700155"/>
            <a:chExt cx="1832493" cy="669945"/>
          </a:xfrm>
        </p:grpSpPr>
        <p:pic>
          <p:nvPicPr>
            <p:cNvPr id="218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2" y="1720988"/>
              <a:ext cx="1182048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90" name="TextBox 7"/>
            <p:cNvSpPr txBox="1">
              <a:spLocks noChangeArrowheads="1"/>
            </p:cNvSpPr>
            <p:nvPr/>
          </p:nvSpPr>
          <p:spPr bwMode="auto">
            <a:xfrm>
              <a:off x="449094" y="1700155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191" name="TextBox 8"/>
            <p:cNvSpPr txBox="1">
              <a:spLocks noChangeArrowheads="1"/>
            </p:cNvSpPr>
            <p:nvPr/>
          </p:nvSpPr>
          <p:spPr bwMode="auto">
            <a:xfrm>
              <a:off x="449094" y="20007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92" name="TextBox 9"/>
            <p:cNvSpPr txBox="1">
              <a:spLocks noChangeArrowheads="1"/>
            </p:cNvSpPr>
            <p:nvPr/>
          </p:nvSpPr>
          <p:spPr bwMode="auto">
            <a:xfrm>
              <a:off x="1968681" y="183865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27075" y="2471738"/>
          <a:ext cx="1276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5" imgW="723600" imgH="215640" progId="Equation.3">
                  <p:embed/>
                </p:oleObj>
              </mc:Choice>
              <mc:Fallback>
                <p:oleObj name="Equation" r:id="rId5" imgW="7236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2471738"/>
                        <a:ext cx="12763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9375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73375" y="2484438"/>
          <a:ext cx="12779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7" imgW="723600" imgH="203040" progId="Equation.3">
                  <p:embed/>
                </p:oleObj>
              </mc:Choice>
              <mc:Fallback>
                <p:oleObj name="Equation" r:id="rId7" imgW="7236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2484438"/>
                        <a:ext cx="12779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82" name="Group 46"/>
          <p:cNvGrpSpPr>
            <a:grpSpLocks/>
          </p:cNvGrpSpPr>
          <p:nvPr/>
        </p:nvGrpSpPr>
        <p:grpSpPr bwMode="auto">
          <a:xfrm>
            <a:off x="2578100" y="3298825"/>
            <a:ext cx="1868488" cy="657225"/>
            <a:chOff x="450480" y="2786692"/>
            <a:chExt cx="1867681" cy="658070"/>
          </a:xfrm>
        </p:grpSpPr>
        <p:pic>
          <p:nvPicPr>
            <p:cNvPr id="218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819400"/>
              <a:ext cx="1182048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6" name="TextBox 32"/>
            <p:cNvSpPr txBox="1">
              <a:spLocks noChangeArrowheads="1"/>
            </p:cNvSpPr>
            <p:nvPr/>
          </p:nvSpPr>
          <p:spPr bwMode="auto">
            <a:xfrm>
              <a:off x="450480" y="2786692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187" name="TextBox 33"/>
            <p:cNvSpPr txBox="1">
              <a:spLocks noChangeArrowheads="1"/>
            </p:cNvSpPr>
            <p:nvPr/>
          </p:nvSpPr>
          <p:spPr bwMode="auto">
            <a:xfrm>
              <a:off x="457200" y="307543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88" name="TextBox 34"/>
            <p:cNvSpPr txBox="1">
              <a:spLocks noChangeArrowheads="1"/>
            </p:cNvSpPr>
            <p:nvPr/>
          </p:nvSpPr>
          <p:spPr bwMode="auto">
            <a:xfrm>
              <a:off x="1979607" y="2937065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</p:grpSp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965700" y="2484438"/>
          <a:ext cx="1411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9" imgW="799920" imgH="203040" progId="Equation.3">
                  <p:embed/>
                </p:oleObj>
              </mc:Choice>
              <mc:Fallback>
                <p:oleObj name="Equation" r:id="rId9" imgW="7999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2484438"/>
                        <a:ext cx="1411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83" name="Group 45"/>
          <p:cNvGrpSpPr>
            <a:grpSpLocks/>
          </p:cNvGrpSpPr>
          <p:nvPr/>
        </p:nvGrpSpPr>
        <p:grpSpPr bwMode="auto">
          <a:xfrm>
            <a:off x="4724400" y="3300413"/>
            <a:ext cx="1893888" cy="654050"/>
            <a:chOff x="443733" y="3869375"/>
            <a:chExt cx="1894613" cy="654062"/>
          </a:xfrm>
        </p:grpSpPr>
        <p:pic>
          <p:nvPicPr>
            <p:cNvPr id="218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886200"/>
              <a:ext cx="1182048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2" name="TextBox 36"/>
            <p:cNvSpPr txBox="1">
              <a:spLocks noChangeArrowheads="1"/>
            </p:cNvSpPr>
            <p:nvPr/>
          </p:nvSpPr>
          <p:spPr bwMode="auto">
            <a:xfrm>
              <a:off x="445375" y="3869375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183" name="TextBox 37"/>
            <p:cNvSpPr txBox="1">
              <a:spLocks noChangeArrowheads="1"/>
            </p:cNvSpPr>
            <p:nvPr/>
          </p:nvSpPr>
          <p:spPr bwMode="auto">
            <a:xfrm>
              <a:off x="443733" y="4154105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184" name="TextBox 38"/>
            <p:cNvSpPr txBox="1">
              <a:spLocks noChangeArrowheads="1"/>
            </p:cNvSpPr>
            <p:nvPr/>
          </p:nvSpPr>
          <p:spPr bwMode="auto">
            <a:xfrm>
              <a:off x="1935672" y="4003865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 X</a:t>
              </a:r>
            </a:p>
          </p:txBody>
        </p:sp>
      </p:grpSp>
      <p:grpSp>
        <p:nvGrpSpPr>
          <p:cNvPr id="2084" name="Group 44"/>
          <p:cNvGrpSpPr>
            <a:grpSpLocks/>
          </p:cNvGrpSpPr>
          <p:nvPr/>
        </p:nvGrpSpPr>
        <p:grpSpPr bwMode="auto">
          <a:xfrm>
            <a:off x="6934200" y="3341688"/>
            <a:ext cx="1847850" cy="571500"/>
            <a:chOff x="457200" y="5296342"/>
            <a:chExt cx="1848137" cy="571058"/>
          </a:xfrm>
        </p:grpSpPr>
        <p:pic>
          <p:nvPicPr>
            <p:cNvPr id="217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5300662"/>
              <a:ext cx="1182048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79" name="TextBox 40"/>
            <p:cNvSpPr txBox="1">
              <a:spLocks noChangeArrowheads="1"/>
            </p:cNvSpPr>
            <p:nvPr/>
          </p:nvSpPr>
          <p:spPr bwMode="auto">
            <a:xfrm>
              <a:off x="457200" y="5296342"/>
              <a:ext cx="287770" cy="313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2180" name="TextBox 42"/>
            <p:cNvSpPr txBox="1">
              <a:spLocks noChangeArrowheads="1"/>
            </p:cNvSpPr>
            <p:nvPr/>
          </p:nvSpPr>
          <p:spPr bwMode="auto">
            <a:xfrm>
              <a:off x="1992431" y="541109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graphicFrame>
          <p:nvGraphicFramePr>
            <p:cNvPr id="2054" name="Object 8"/>
            <p:cNvGraphicFramePr>
              <a:graphicFrameLocks noChangeAspect="1"/>
            </p:cNvGraphicFramePr>
            <p:nvPr/>
          </p:nvGraphicFramePr>
          <p:xfrm>
            <a:off x="533400" y="5619750"/>
            <a:ext cx="1968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6" name="Equation" r:id="rId11" imgW="190440" imgH="241200" progId="Equation.3">
                    <p:embed/>
                  </p:oleObj>
                </mc:Choice>
                <mc:Fallback>
                  <p:oleObj name="Equation" r:id="rId11" imgW="190440" imgH="241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5619750"/>
                          <a:ext cx="196850" cy="247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7186613" y="2438400"/>
          <a:ext cx="13430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Equation" r:id="rId13" imgW="761760" imgH="253800" progId="Equation.3">
                  <p:embed/>
                </p:oleObj>
              </mc:Choice>
              <mc:Fallback>
                <p:oleObj name="Equation" r:id="rId13" imgW="76176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613" y="2438400"/>
                        <a:ext cx="13430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5" name="Title 5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(1 of 7)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94005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511810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7286625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0" name="Straight Connector 59"/>
          <p:cNvCxnSpPr/>
          <p:nvPr/>
        </p:nvCxnSpPr>
        <p:spPr>
          <a:xfrm>
            <a:off x="879475" y="5257800"/>
            <a:ext cx="10048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62013" y="5976938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32125" y="4900613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016250" y="5619750"/>
            <a:ext cx="10048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194300" y="5257800"/>
            <a:ext cx="10064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178425" y="5614988"/>
            <a:ext cx="1004888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369175" y="4887913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51713" y="5994400"/>
            <a:ext cx="10064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2" name="TextBox 79"/>
          <p:cNvSpPr txBox="1">
            <a:spLocks noChangeArrowheads="1"/>
          </p:cNvSpPr>
          <p:nvPr/>
        </p:nvSpPr>
        <p:spPr bwMode="auto">
          <a:xfrm>
            <a:off x="1995488" y="1381125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Single Variable - AND Function</a:t>
            </a:r>
          </a:p>
        </p:txBody>
      </p:sp>
      <p:sp>
        <p:nvSpPr>
          <p:cNvPr id="2173" name="TextBox 43"/>
          <p:cNvSpPr txBox="1">
            <a:spLocks noChangeArrowheads="1"/>
          </p:cNvSpPr>
          <p:nvPr/>
        </p:nvSpPr>
        <p:spPr bwMode="auto">
          <a:xfrm>
            <a:off x="6572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#1</a:t>
            </a:r>
          </a:p>
        </p:txBody>
      </p:sp>
      <p:sp>
        <p:nvSpPr>
          <p:cNvPr id="2174" name="TextBox 44"/>
          <p:cNvSpPr txBox="1">
            <a:spLocks noChangeArrowheads="1"/>
          </p:cNvSpPr>
          <p:nvPr/>
        </p:nvSpPr>
        <p:spPr bwMode="auto">
          <a:xfrm>
            <a:off x="27908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#2</a:t>
            </a:r>
          </a:p>
        </p:txBody>
      </p:sp>
      <p:sp>
        <p:nvSpPr>
          <p:cNvPr id="2175" name="TextBox 45"/>
          <p:cNvSpPr txBox="1">
            <a:spLocks noChangeArrowheads="1"/>
          </p:cNvSpPr>
          <p:nvPr/>
        </p:nvSpPr>
        <p:spPr bwMode="auto">
          <a:xfrm>
            <a:off x="493077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#3</a:t>
            </a:r>
          </a:p>
        </p:txBody>
      </p:sp>
      <p:sp>
        <p:nvSpPr>
          <p:cNvPr id="2176" name="TextBox 46"/>
          <p:cNvSpPr txBox="1">
            <a:spLocks noChangeArrowheads="1"/>
          </p:cNvSpPr>
          <p:nvPr/>
        </p:nvSpPr>
        <p:spPr bwMode="auto">
          <a:xfrm>
            <a:off x="71342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#4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FE880-195A-491E-9F97-CCBA4933AE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48"/>
          <p:cNvGrpSpPr>
            <a:grpSpLocks/>
          </p:cNvGrpSpPr>
          <p:nvPr/>
        </p:nvGrpSpPr>
        <p:grpSpPr bwMode="auto">
          <a:xfrm>
            <a:off x="449263" y="3292475"/>
            <a:ext cx="1857375" cy="669925"/>
            <a:chOff x="449094" y="3140055"/>
            <a:chExt cx="1858142" cy="669945"/>
          </a:xfrm>
        </p:grpSpPr>
        <p:pic>
          <p:nvPicPr>
            <p:cNvPr id="321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625" y="3188525"/>
              <a:ext cx="1143000" cy="547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14" name="TextBox 7"/>
            <p:cNvSpPr txBox="1">
              <a:spLocks noChangeArrowheads="1"/>
            </p:cNvSpPr>
            <p:nvPr/>
          </p:nvSpPr>
          <p:spPr bwMode="auto">
            <a:xfrm>
              <a:off x="449094" y="3140055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215" name="TextBox 8"/>
            <p:cNvSpPr txBox="1">
              <a:spLocks noChangeArrowheads="1"/>
            </p:cNvSpPr>
            <p:nvPr/>
          </p:nvSpPr>
          <p:spPr bwMode="auto">
            <a:xfrm>
              <a:off x="449094" y="3440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3216" name="TextBox 9"/>
            <p:cNvSpPr txBox="1">
              <a:spLocks noChangeArrowheads="1"/>
            </p:cNvSpPr>
            <p:nvPr/>
          </p:nvSpPr>
          <p:spPr bwMode="auto">
            <a:xfrm>
              <a:off x="1968681" y="3278553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</p:grp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27063" y="2471738"/>
          <a:ext cx="1479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5" imgW="838080" imgH="215640" progId="Equation.3">
                  <p:embed/>
                </p:oleObj>
              </mc:Choice>
              <mc:Fallback>
                <p:oleObj name="Equation" r:id="rId5" imgW="8380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2471738"/>
                        <a:ext cx="1479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873375" y="2484438"/>
          <a:ext cx="1276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7" imgW="723600" imgH="203040" progId="Equation.3">
                  <p:embed/>
                </p:oleObj>
              </mc:Choice>
              <mc:Fallback>
                <p:oleObj name="Equation" r:id="rId7" imgW="7236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2484438"/>
                        <a:ext cx="12763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9375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4918075" y="2484438"/>
          <a:ext cx="1546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9" imgW="876240" imgH="203040" progId="Equation.3">
                  <p:embed/>
                </p:oleObj>
              </mc:Choice>
              <mc:Fallback>
                <p:oleObj name="Equation" r:id="rId9" imgW="8762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2484438"/>
                        <a:ext cx="15462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7153275" y="2449513"/>
          <a:ext cx="14097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11" imgW="799920" imgH="241200" progId="Equation.3">
                  <p:embed/>
                </p:oleObj>
              </mc:Choice>
              <mc:Fallback>
                <p:oleObj name="Equation" r:id="rId11" imgW="7999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275" y="2449513"/>
                        <a:ext cx="14097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6" name="Title 5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(2 of 7)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94005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5118100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7286625" y="43434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0" name="Straight Connector 59"/>
          <p:cNvCxnSpPr/>
          <p:nvPr/>
        </p:nvCxnSpPr>
        <p:spPr>
          <a:xfrm>
            <a:off x="879475" y="5257800"/>
            <a:ext cx="10048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62013" y="5976938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32125" y="4900613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016250" y="5619750"/>
            <a:ext cx="10048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194300" y="5257800"/>
            <a:ext cx="10064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178425" y="5614988"/>
            <a:ext cx="1004888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369175" y="4887913"/>
            <a:ext cx="10064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51713" y="5994400"/>
            <a:ext cx="10064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3" name="Group 47"/>
          <p:cNvGrpSpPr>
            <a:grpSpLocks/>
          </p:cNvGrpSpPr>
          <p:nvPr/>
        </p:nvGrpSpPr>
        <p:grpSpPr bwMode="auto">
          <a:xfrm>
            <a:off x="2578100" y="3298825"/>
            <a:ext cx="1843088" cy="657225"/>
            <a:chOff x="2578360" y="3145992"/>
            <a:chExt cx="1842034" cy="658070"/>
          </a:xfrm>
        </p:grpSpPr>
        <p:sp>
          <p:nvSpPr>
            <p:cNvPr id="3209" name="TextBox 32"/>
            <p:cNvSpPr txBox="1">
              <a:spLocks noChangeArrowheads="1"/>
            </p:cNvSpPr>
            <p:nvPr/>
          </p:nvSpPr>
          <p:spPr bwMode="auto">
            <a:xfrm>
              <a:off x="2578360" y="3145992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210" name="TextBox 33"/>
            <p:cNvSpPr txBox="1">
              <a:spLocks noChangeArrowheads="1"/>
            </p:cNvSpPr>
            <p:nvPr/>
          </p:nvSpPr>
          <p:spPr bwMode="auto">
            <a:xfrm>
              <a:off x="2585080" y="343473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3211" name="TextBox 34"/>
            <p:cNvSpPr txBox="1">
              <a:spLocks noChangeArrowheads="1"/>
            </p:cNvSpPr>
            <p:nvPr/>
          </p:nvSpPr>
          <p:spPr bwMode="auto">
            <a:xfrm>
              <a:off x="4107487" y="3296365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pic>
          <p:nvPicPr>
            <p:cNvPr id="321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188525"/>
              <a:ext cx="1143000" cy="547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94" name="Group 46"/>
          <p:cNvGrpSpPr>
            <a:grpSpLocks/>
          </p:cNvGrpSpPr>
          <p:nvPr/>
        </p:nvGrpSpPr>
        <p:grpSpPr bwMode="auto">
          <a:xfrm>
            <a:off x="4743450" y="3300413"/>
            <a:ext cx="1893888" cy="654050"/>
            <a:chOff x="4742814" y="3147996"/>
            <a:chExt cx="1894613" cy="654062"/>
          </a:xfrm>
        </p:grpSpPr>
        <p:sp>
          <p:nvSpPr>
            <p:cNvPr id="3205" name="TextBox 36"/>
            <p:cNvSpPr txBox="1">
              <a:spLocks noChangeArrowheads="1"/>
            </p:cNvSpPr>
            <p:nvPr/>
          </p:nvSpPr>
          <p:spPr bwMode="auto">
            <a:xfrm>
              <a:off x="4744456" y="3147996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206" name="TextBox 37"/>
            <p:cNvSpPr txBox="1">
              <a:spLocks noChangeArrowheads="1"/>
            </p:cNvSpPr>
            <p:nvPr/>
          </p:nvSpPr>
          <p:spPr bwMode="auto">
            <a:xfrm>
              <a:off x="4742814" y="343272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207" name="TextBox 38"/>
            <p:cNvSpPr txBox="1">
              <a:spLocks noChangeArrowheads="1"/>
            </p:cNvSpPr>
            <p:nvPr/>
          </p:nvSpPr>
          <p:spPr bwMode="auto">
            <a:xfrm>
              <a:off x="6234753" y="3282486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 X</a:t>
              </a:r>
            </a:p>
          </p:txBody>
        </p:sp>
        <p:pic>
          <p:nvPicPr>
            <p:cNvPr id="320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188525"/>
              <a:ext cx="1143000" cy="547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95" name="Group 45"/>
          <p:cNvGrpSpPr>
            <a:grpSpLocks/>
          </p:cNvGrpSpPr>
          <p:nvPr/>
        </p:nvGrpSpPr>
        <p:grpSpPr bwMode="auto">
          <a:xfrm>
            <a:off x="6934200" y="3341688"/>
            <a:ext cx="1847850" cy="571500"/>
            <a:chOff x="6934200" y="3188525"/>
            <a:chExt cx="1848138" cy="572031"/>
          </a:xfrm>
        </p:grpSpPr>
        <p:sp>
          <p:nvSpPr>
            <p:cNvPr id="3202" name="TextBox 40"/>
            <p:cNvSpPr txBox="1">
              <a:spLocks noChangeArrowheads="1"/>
            </p:cNvSpPr>
            <p:nvPr/>
          </p:nvSpPr>
          <p:spPr bwMode="auto">
            <a:xfrm>
              <a:off x="6934200" y="3189498"/>
              <a:ext cx="287770" cy="313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3203" name="TextBox 42"/>
            <p:cNvSpPr txBox="1">
              <a:spLocks noChangeArrowheads="1"/>
            </p:cNvSpPr>
            <p:nvPr/>
          </p:nvSpPr>
          <p:spPr bwMode="auto">
            <a:xfrm>
              <a:off x="8469431" y="3304246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graphicFrame>
          <p:nvGraphicFramePr>
            <p:cNvPr id="3078" name="Object 8"/>
            <p:cNvGraphicFramePr>
              <a:graphicFrameLocks noChangeAspect="1"/>
            </p:cNvGraphicFramePr>
            <p:nvPr/>
          </p:nvGraphicFramePr>
          <p:xfrm>
            <a:off x="7010400" y="3512906"/>
            <a:ext cx="1968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1" name="Equation" r:id="rId13" imgW="190440" imgH="241200" progId="Equation.3">
                    <p:embed/>
                  </p:oleObj>
                </mc:Choice>
                <mc:Fallback>
                  <p:oleObj name="Equation" r:id="rId13" imgW="190440" imgH="241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3512906"/>
                          <a:ext cx="196850" cy="247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0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188525"/>
              <a:ext cx="1143000" cy="547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96" name="TextBox 53"/>
          <p:cNvSpPr txBox="1">
            <a:spLocks noChangeArrowheads="1"/>
          </p:cNvSpPr>
          <p:nvPr/>
        </p:nvSpPr>
        <p:spPr bwMode="auto">
          <a:xfrm>
            <a:off x="2030413" y="1381125"/>
            <a:ext cx="4979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Single Variable - OR Function</a:t>
            </a:r>
          </a:p>
        </p:txBody>
      </p:sp>
      <p:sp>
        <p:nvSpPr>
          <p:cNvPr id="3197" name="TextBox 43"/>
          <p:cNvSpPr txBox="1">
            <a:spLocks noChangeArrowheads="1"/>
          </p:cNvSpPr>
          <p:nvPr/>
        </p:nvSpPr>
        <p:spPr bwMode="auto">
          <a:xfrm>
            <a:off x="5810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#5</a:t>
            </a:r>
          </a:p>
        </p:txBody>
      </p:sp>
      <p:sp>
        <p:nvSpPr>
          <p:cNvPr id="3198" name="TextBox 44"/>
          <p:cNvSpPr txBox="1">
            <a:spLocks noChangeArrowheads="1"/>
          </p:cNvSpPr>
          <p:nvPr/>
        </p:nvSpPr>
        <p:spPr bwMode="auto">
          <a:xfrm>
            <a:off x="27146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#6</a:t>
            </a:r>
          </a:p>
        </p:txBody>
      </p:sp>
      <p:sp>
        <p:nvSpPr>
          <p:cNvPr id="3199" name="TextBox 45"/>
          <p:cNvSpPr txBox="1">
            <a:spLocks noChangeArrowheads="1"/>
          </p:cNvSpPr>
          <p:nvPr/>
        </p:nvSpPr>
        <p:spPr bwMode="auto">
          <a:xfrm>
            <a:off x="485457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#7</a:t>
            </a:r>
          </a:p>
        </p:txBody>
      </p:sp>
      <p:sp>
        <p:nvSpPr>
          <p:cNvPr id="3200" name="TextBox 46"/>
          <p:cNvSpPr txBox="1">
            <a:spLocks noChangeArrowheads="1"/>
          </p:cNvSpPr>
          <p:nvPr/>
        </p:nvSpPr>
        <p:spPr bwMode="auto">
          <a:xfrm>
            <a:off x="70580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#8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C7A98-7D28-4E5B-AB30-37BF30C78C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685800" y="2579688"/>
          <a:ext cx="9413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4" imgW="533160" imgH="266400" progId="Equation.3">
                  <p:embed/>
                </p:oleObj>
              </mc:Choice>
              <mc:Fallback>
                <p:oleObj name="Equation" r:id="rId4" imgW="5331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79688"/>
                        <a:ext cx="94138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62000" y="4495800"/>
          <a:ext cx="1492251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17"/>
                <a:gridCol w="497417"/>
                <a:gridCol w="497417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3" name="TextBox 53"/>
          <p:cNvSpPr txBox="1">
            <a:spLocks noChangeArrowheads="1"/>
          </p:cNvSpPr>
          <p:nvPr/>
        </p:nvSpPr>
        <p:spPr bwMode="auto">
          <a:xfrm>
            <a:off x="1828800" y="1381125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Single Variable - Invert Function</a:t>
            </a:r>
          </a:p>
        </p:txBody>
      </p:sp>
      <p:sp>
        <p:nvSpPr>
          <p:cNvPr id="4124" name="Title 4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Boolean Theorems (3 of 7)</a:t>
            </a:r>
          </a:p>
        </p:txBody>
      </p:sp>
      <p:pic>
        <p:nvPicPr>
          <p:cNvPr id="41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48050"/>
            <a:ext cx="1352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48050"/>
            <a:ext cx="1352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2438400" y="3743325"/>
            <a:ext cx="1066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4953000" y="3524250"/>
          <a:ext cx="3365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7" imgW="190440" imgH="266400" progId="Equation.3">
                  <p:embed/>
                </p:oleObj>
              </mc:Choice>
              <mc:Fallback>
                <p:oleObj name="Equation" r:id="rId7" imgW="19044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24250"/>
                        <a:ext cx="3365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2895600" y="3219450"/>
          <a:ext cx="3349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9" imgW="190440" imgH="241200" progId="Equation.3">
                  <p:embed/>
                </p:oleObj>
              </mc:Choice>
              <mc:Fallback>
                <p:oleObj name="Equation" r:id="rId9" imgW="1904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19450"/>
                        <a:ext cx="3349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2"/>
          <p:cNvGraphicFramePr>
            <a:graphicFrameLocks noChangeAspect="1"/>
          </p:cNvGraphicFramePr>
          <p:nvPr/>
        </p:nvGraphicFramePr>
        <p:xfrm>
          <a:off x="685800" y="3600450"/>
          <a:ext cx="336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1" imgW="190440" imgH="203040" progId="Equation.3">
                  <p:embed/>
                </p:oleObj>
              </mc:Choice>
              <mc:Fallback>
                <p:oleObj name="Equation" r:id="rId11" imgW="19044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00450"/>
                        <a:ext cx="336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17"/>
          <p:cNvGraphicFramePr>
            <a:graphicFrameLocks noChangeAspect="1"/>
          </p:cNvGraphicFramePr>
          <p:nvPr/>
        </p:nvGraphicFramePr>
        <p:xfrm>
          <a:off x="1376363" y="4549775"/>
          <a:ext cx="29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3" imgW="190440" imgH="241200" progId="Equation.3">
                  <p:embed/>
                </p:oleObj>
              </mc:Choice>
              <mc:Fallback>
                <p:oleObj name="Equation" r:id="rId13" imgW="190440" imgH="24120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4549775"/>
                        <a:ext cx="298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19"/>
          <p:cNvGraphicFramePr>
            <a:graphicFrameLocks noChangeAspect="1"/>
          </p:cNvGraphicFramePr>
          <p:nvPr/>
        </p:nvGraphicFramePr>
        <p:xfrm>
          <a:off x="1873250" y="4495800"/>
          <a:ext cx="304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5" imgW="190440" imgH="266400" progId="Equation.3">
                  <p:embed/>
                </p:oleObj>
              </mc:Choice>
              <mc:Fallback>
                <p:oleObj name="Equation" r:id="rId15" imgW="190440" imgH="2664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4495800"/>
                        <a:ext cx="304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20"/>
          <p:cNvGraphicFramePr>
            <a:graphicFrameLocks noChangeAspect="1"/>
          </p:cNvGraphicFramePr>
          <p:nvPr/>
        </p:nvGraphicFramePr>
        <p:xfrm>
          <a:off x="882650" y="4572000"/>
          <a:ext cx="336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7" imgW="190440" imgH="203040" progId="Equation.3">
                  <p:embed/>
                </p:oleObj>
              </mc:Choice>
              <mc:Fallback>
                <p:oleObj name="Equation" r:id="rId17" imgW="190440" imgH="203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4572000"/>
                        <a:ext cx="336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TextBox 15"/>
          <p:cNvSpPr txBox="1">
            <a:spLocks noChangeArrowheads="1"/>
          </p:cNvSpPr>
          <p:nvPr/>
        </p:nvSpPr>
        <p:spPr bwMode="auto">
          <a:xfrm>
            <a:off x="428625" y="20193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u="sng"/>
              <a:t>Theorem #9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B254F-8767-49B1-810E-BEE017200B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#1: Boolean Algebra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5122" name="Object 71"/>
          <p:cNvGraphicFramePr>
            <a:graphicFrameLocks noChangeAspect="1"/>
          </p:cNvGraphicFramePr>
          <p:nvPr/>
        </p:nvGraphicFramePr>
        <p:xfrm>
          <a:off x="1517650" y="3167063"/>
          <a:ext cx="22923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1625400" imgH="291960" progId="Equation.3">
                  <p:embed/>
                </p:oleObj>
              </mc:Choice>
              <mc:Fallback>
                <p:oleObj name="Equation" r:id="rId4" imgW="1625400" imgH="29196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3167063"/>
                        <a:ext cx="22923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7427F-08B2-4B7E-B555-AA025BABA5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#1: Boolean Algebra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Solution</a:t>
            </a:r>
            <a:endParaRPr lang="en-US" sz="240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72346"/>
              </p:ext>
            </p:extLst>
          </p:nvPr>
        </p:nvGraphicFramePr>
        <p:xfrm>
          <a:off x="990600" y="4033838"/>
          <a:ext cx="2276475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1625400" imgH="1828800" progId="Equation.3">
                  <p:embed/>
                </p:oleObj>
              </mc:Choice>
              <mc:Fallback>
                <p:oleObj name="Equation" r:id="rId4" imgW="162540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3838"/>
                        <a:ext cx="2276475" cy="256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928688" y="6172200"/>
            <a:ext cx="12192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3705131" y="4364116"/>
            <a:ext cx="1552669" cy="177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350"/>
              </a:lnSpc>
              <a:spcAft>
                <a:spcPts val="0"/>
              </a:spcAft>
            </a:pPr>
            <a:r>
              <a:rPr lang="en-US" dirty="0"/>
              <a:t>; Theorem #3</a:t>
            </a:r>
          </a:p>
          <a:p>
            <a:pPr eaLnBrk="1" hangingPunct="1">
              <a:lnSpc>
                <a:spcPts val="3350"/>
              </a:lnSpc>
              <a:spcAft>
                <a:spcPts val="0"/>
              </a:spcAft>
            </a:pPr>
            <a:r>
              <a:rPr lang="en-US" dirty="0"/>
              <a:t>; Theorem #4</a:t>
            </a:r>
          </a:p>
          <a:p>
            <a:pPr eaLnBrk="1" hangingPunct="1">
              <a:lnSpc>
                <a:spcPts val="3350"/>
              </a:lnSpc>
              <a:spcAft>
                <a:spcPts val="0"/>
              </a:spcAft>
            </a:pPr>
            <a:r>
              <a:rPr lang="en-US" dirty="0"/>
              <a:t>; Theorem #1</a:t>
            </a:r>
          </a:p>
          <a:p>
            <a:pPr eaLnBrk="1" hangingPunct="1">
              <a:lnSpc>
                <a:spcPts val="3350"/>
              </a:lnSpc>
              <a:spcAft>
                <a:spcPts val="0"/>
              </a:spcAft>
            </a:pPr>
            <a:r>
              <a:rPr lang="en-US" dirty="0"/>
              <a:t>; Theorem #5</a:t>
            </a:r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614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73546"/>
              </p:ext>
            </p:extLst>
          </p:nvPr>
        </p:nvGraphicFramePr>
        <p:xfrm>
          <a:off x="3505200" y="3076575"/>
          <a:ext cx="22923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1625400" imgH="291960" progId="Equation.3">
                  <p:embed/>
                </p:oleObj>
              </mc:Choice>
              <mc:Fallback>
                <p:oleObj name="Equation" r:id="rId6" imgW="1625400" imgH="29196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076575"/>
                        <a:ext cx="22923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B58DE-4C68-4DFF-A9B1-88F0C9477A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#2: Boolean Algebra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382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theorem used at each step. Put the answer in SOP form.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92675"/>
              </p:ext>
            </p:extLst>
          </p:nvPr>
        </p:nvGraphicFramePr>
        <p:xfrm>
          <a:off x="2590800" y="3114675"/>
          <a:ext cx="41148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2908080" imgH="291960" progId="Equation.3">
                  <p:embed/>
                </p:oleObj>
              </mc:Choice>
              <mc:Fallback>
                <p:oleObj name="Equation" r:id="rId4" imgW="290808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14675"/>
                        <a:ext cx="41148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328D8-5D05-409F-8E5B-CC11C871FF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2913</TotalTime>
  <Words>1350</Words>
  <Application>Microsoft Office PowerPoint</Application>
  <PresentationFormat>On-screen Show (4:3)</PresentationFormat>
  <Paragraphs>398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What is Boolean Algebra ?</vt:lpstr>
      <vt:lpstr>George Boole</vt:lpstr>
      <vt:lpstr>Boolean Theorems (1 of 7)</vt:lpstr>
      <vt:lpstr>Boolean Theorems (2 of 7)</vt:lpstr>
      <vt:lpstr>Boolean Theorems (3 of 7)</vt:lpstr>
      <vt:lpstr>Example #1: Boolean Algebra</vt:lpstr>
      <vt:lpstr>Example #1: Boolean Algebra</vt:lpstr>
      <vt:lpstr>Example #2: Boolean Algebra</vt:lpstr>
      <vt:lpstr>Example #2: Boolean Algebra</vt:lpstr>
      <vt:lpstr>Boolean Theorems (4 of 7)</vt:lpstr>
      <vt:lpstr>Boolean Theorems (5 of 7)</vt:lpstr>
      <vt:lpstr>Boolean Theorems (6 of 7)</vt:lpstr>
      <vt:lpstr>Example #3: Boolean Algebra</vt:lpstr>
      <vt:lpstr>Example #3: Boolean Algebra</vt:lpstr>
      <vt:lpstr>Boolean Theorems (7 of 7)</vt:lpstr>
      <vt:lpstr>Example #4: Boolean Algebra</vt:lpstr>
      <vt:lpstr>Example #4: Boolean Algebra</vt:lpstr>
      <vt:lpstr>Summary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Algebra</dc:title>
  <dc:subject>Digital Electronics - PLTW</dc:subject>
  <dc:creator>DE Revision Team</dc:creator>
  <cp:keywords>Presentation</cp:keywords>
  <cp:lastModifiedBy>Kristen Champion-Terrell</cp:lastModifiedBy>
  <cp:revision>196</cp:revision>
  <dcterms:created xsi:type="dcterms:W3CDTF">2008-01-16T13:36:47Z</dcterms:created>
  <dcterms:modified xsi:type="dcterms:W3CDTF">2014-02-13T09:18:11Z</dcterms:modified>
</cp:coreProperties>
</file>