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73" r:id="rId3"/>
    <p:sldMasterId id="2147483685" r:id="rId4"/>
    <p:sldMasterId id="2147483795" r:id="rId5"/>
    <p:sldMasterId id="2147483807" r:id="rId6"/>
    <p:sldMasterId id="2147483819" r:id="rId7"/>
    <p:sldMasterId id="2147483965" r:id="rId8"/>
    <p:sldMasterId id="2147483977" r:id="rId9"/>
  </p:sldMasterIdLst>
  <p:notesMasterIdLst>
    <p:notesMasterId r:id="rId22"/>
  </p:notesMasterIdLst>
  <p:handoutMasterIdLst>
    <p:handoutMasterId r:id="rId23"/>
  </p:handoutMasterIdLst>
  <p:sldIdLst>
    <p:sldId id="256" r:id="rId10"/>
    <p:sldId id="295" r:id="rId11"/>
    <p:sldId id="301" r:id="rId12"/>
    <p:sldId id="318" r:id="rId13"/>
    <p:sldId id="315" r:id="rId14"/>
    <p:sldId id="314" r:id="rId15"/>
    <p:sldId id="317" r:id="rId16"/>
    <p:sldId id="325" r:id="rId17"/>
    <p:sldId id="319" r:id="rId18"/>
    <p:sldId id="321" r:id="rId19"/>
    <p:sldId id="322" r:id="rId20"/>
    <p:sldId id="323" r:id="rId2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1701"/>
    <a:srgbClr val="005BD0"/>
    <a:srgbClr val="00CC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2" autoAdjust="0"/>
    <p:restoredTop sz="94590" autoAdjust="0"/>
  </p:normalViewPr>
  <p:slideViewPr>
    <p:cSldViewPr>
      <p:cViewPr>
        <p:scale>
          <a:sx n="70" d="100"/>
          <a:sy n="70" d="100"/>
        </p:scale>
        <p:origin x="-159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2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AOI Logic Implementation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365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Digital Electronics </a:t>
            </a:r>
            <a:r>
              <a:rPr lang="en-US">
                <a:sym typeface="Symbol"/>
              </a:rPr>
              <a:t></a:t>
            </a:r>
            <a:endParaRPr lang="en-US"/>
          </a:p>
          <a:p>
            <a:pPr>
              <a:defRPr/>
            </a:pPr>
            <a:r>
              <a:rPr lang="en-US"/>
              <a:t>2.1 Introduction to AOI Logic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635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19E6321-9522-4276-B763-0283321199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681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AOI Logic Implementation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endParaRPr lang="en-US"/>
          </a:p>
          <a:p>
            <a:pPr>
              <a:defRPr/>
            </a:pPr>
            <a:r>
              <a:rPr lang="en-US"/>
              <a:t>2.1 Introduction to AOI Logic</a:t>
            </a:r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2008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2C62F7E-2CEE-4FF3-9BC4-121F293F4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6019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39BA6A-FA82-4ECA-8C0B-ACEA866011D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solution for example #3 is included on this slide. If you print handouts, do not print this page.</a:t>
            </a:r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D86C18-E765-4178-8848-8AEA6A40D3A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the student to work on the example. The solution is on the next slide.</a:t>
            </a:r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3242EC-F89E-4D48-83AE-FAC2BE4BDAC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Teacher Note: The solution for example #4 is included on this slide. If you print handouts, do not print this page.</a:t>
            </a:r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B50254-7B96-46D3-BAE2-9E9ED6BC9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endParaRPr lang="en-US" smtClean="0"/>
          </a:p>
        </p:txBody>
      </p:sp>
      <p:sp>
        <p:nvSpPr>
          <p:cNvPr id="348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348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FA3D90-39FD-417B-B973-8EB41E91302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Design Steps for SOP AOI logic designs.</a:t>
            </a:r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3EB721-6A44-49CE-B1F5-7B1F627D11A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power point and allow the student to work on the example.  The solution is on the next slide.</a:t>
            </a:r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0E342-CB8F-44B9-B6EC-7EE615C44AB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Teacher Note: The solution for example #1 is included on this slide. If you print handouts, do not print this page.</a:t>
            </a:r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7C1C5F-6738-48D3-9E1C-47C511032B7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power point and allow the student to work on the example. The solution is on the next slide.</a:t>
            </a:r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2A548-89DE-42A7-95B5-77DCB6C2CF7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solution for example #2 is included on this slide. If you print handouts, do not print this page.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D5D391-515C-4690-8524-FD5ED7EE080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Design Steps for POS AOI logic designs.</a:t>
            </a:r>
          </a:p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77CF0-45AC-4ED2-A7C8-C03F86E5786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Teacher Note: Pause the power point and allow the student to work on the example.  </a:t>
            </a:r>
            <a:r>
              <a:rPr lang="en-US" b="1" i="1" dirty="0" smtClean="0"/>
              <a:t>The solution is on the next slide.</a:t>
            </a:r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AOI Logic Implementation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CC5A3-799F-46DA-90F8-A88AE192BE4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4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59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1285A-AAF9-4CEE-A8F1-6BB2F673D1E4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284AB-30CE-4D4E-AF2F-90CCF3D6D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50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C3EEE-DC27-4234-8046-A6146E793D0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854F6-15DE-4626-A490-7126582162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66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7C54-10D9-4309-B15F-320C7AF2D1F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E9845-EF89-4399-B1B6-DE5CF7A17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13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C7DB-2963-4BA5-99F9-5BD0A624DEC0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76182-018A-4091-8DFF-28350C4AD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09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5658A-37F8-4104-9CCB-A1C8B0F9147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622A-C623-48FD-98FE-F4840CFB7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05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1DE09-2306-4A43-9875-06C03CA5BA6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58FB5-77E5-4265-9523-8378D3BF72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45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7F48-9AF5-49BA-9EEB-8E2D6E45046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C5255-1854-49A4-B82B-5A770D57F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547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8E2D4-168C-47FC-A5D3-9BE0CD27CD6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58D7-7A0F-43B0-9B01-90A8FCC413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8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56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36555-D1FB-40F0-9665-000F74D0B36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66EF2-C2BF-4A2F-9867-51BB39D3ED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40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B9B1-4BD3-4A7D-90BB-F9948213DB3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E51ED-8BC7-4895-B889-EDF352A201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67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B990D-981E-4403-81F5-97A03546E5B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5E64D-5B40-4260-BBCA-D42A22CAC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27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B7270-12D5-4CD6-81B3-7788B885AF7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70180-BE73-4882-8399-3AE04B210A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653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DB4B3-8A75-414B-975D-9D7B7CF3549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11E44-83AC-4290-9B74-94628F692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246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6AD21-D73C-4187-915D-C3D57DBF77F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27836-9132-4AD8-A92F-42F77818B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23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C9D8-878D-4530-B0D9-A1D3C117497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41CB-00EA-454E-BD24-9EA5BBDA58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00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F1E15-94B6-4779-8745-447016435D7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F4A42-C80C-4A5A-A9E7-20ADF3F9F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66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82E75-150A-435D-9500-F90CC0C0A03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1AD55-340E-478C-B942-D3498D41EB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6794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E527-6FE4-4AFB-BEDF-C6CEF0D2AF94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A2D8C-B2B0-4681-B09B-653ED525A9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49851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D8FBA-FF7E-4127-A0BF-155A5206F93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BB316-AD87-4F2F-AC80-D2A53E230F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71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8792-108A-45A4-B3DC-6AB716F6DCB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2968F-1A70-4049-AA25-55EC5D9E4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83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DC6F1-B933-432B-8808-624D1BCF39E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D94CA-0A36-4344-BD16-88D9902094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682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A01E4-E8C0-40C0-8BC9-048E270CF46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36E20-0AD4-4078-9BDB-56F261FBC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60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63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9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7460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533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055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7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428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2803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3012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4451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368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01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55846-8EA2-4D8B-A152-BB31B0CF891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1BCE-6CF9-4D38-8C7A-DBACB4A771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302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A929C-5077-4A0F-98A2-210B8E3892F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60F71-F622-45D1-A2E6-3F56E98877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7135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3A111-05DF-486F-9219-11F40009F24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54A3F-BACF-40BC-B8E3-A8FA01C5A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358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7A7F-5DE1-41E1-A81B-1C51024628D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67D74-7B2F-44C8-8AD4-CE2F9176C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597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DF038-E463-4538-85C8-B68FEE1509A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723E8-D7EE-4B28-B06D-24EA7AB739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1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528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C5E4-A710-4561-B6BE-9C0A6CDAA0D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1577-E556-43A4-AE4A-C5BCC0015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503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BB92-A255-473E-8027-D0DC48D97E1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03D12-7E87-4ABF-8069-CF5484B280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115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D16B2-0837-4A17-83D1-927CB3F5643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BD8F-3631-4628-ACA1-DC6AA12FB0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804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A6AD4-96C9-49B0-84EC-BF4F89198DD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5B14C-8E33-42D5-8EEC-49429B28C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050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18D18-29BA-4B7D-A329-6F2205FE49D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79A35-D8C9-4CCB-BB47-B056EAF1C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684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6DBF4-D7B8-4245-BD30-8DFFE178FF8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9CB43-6397-435F-98DA-7088E2B92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390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906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084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88547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494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397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187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1541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7164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17350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863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729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76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6612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694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51132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70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228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484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6698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58501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1944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109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355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88491-8B70-4BF2-97C1-E7F325598C17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DD4BD-15E8-4968-A800-DA30D60330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8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38333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772" y="-1"/>
            <a:ext cx="9165771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E0C2D-3FAB-4840-B5A9-0764554DE9E0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4E0D7-9C6E-4A75-BFD6-1243A375A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537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06868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250FA-A73C-4601-9FBA-E66AEEC9D6A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4949-B23F-4995-89FA-3B63299894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5133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F1E83-7ED9-49EC-A61E-8D9717639245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92287-33B9-4F2E-AB9D-B6E62F7B92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7899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51C87-EDA4-4A47-AF29-E46EEF71B1C3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55E13-F6D7-40F1-BB8B-5A43AC43A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7883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077DC-4595-4D47-B1AE-8A6C1C1A49ED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C3B12-8D5D-4F36-9BC6-7622941C30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6721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0A538-3298-4E88-9A4F-3167211F13D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F88DA-45E7-4938-BAF3-1A7A0166B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881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959C8-1D23-41EA-B2BA-9646625E00D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4D1B5-1641-424A-89B9-8835FC30C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889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FD598-31DF-461F-BAC2-79C03B050F4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6973-CF51-4AAC-A70D-F2A9124C1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6953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77A67-EFCD-4BA3-A2D2-B6C133B45851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63E1A-BF27-473E-93A5-6A015C981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8131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0933D-4281-44D6-B1DB-63C4B1B9B520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E5461-A8A2-4330-B171-865241B756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607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3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91834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5422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188168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0288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1175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3771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19450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49085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747661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7148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1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60" r:id="rId1"/>
    <p:sldLayoutId id="2147486861" r:id="rId2"/>
    <p:sldLayoutId id="2147486862" r:id="rId3"/>
    <p:sldLayoutId id="2147486863" r:id="rId4"/>
    <p:sldLayoutId id="2147486864" r:id="rId5"/>
    <p:sldLayoutId id="2147486865" r:id="rId6"/>
    <p:sldLayoutId id="2147486866" r:id="rId7"/>
    <p:sldLayoutId id="2147486867" r:id="rId8"/>
    <p:sldLayoutId id="2147486868" r:id="rId9"/>
    <p:sldLayoutId id="2147486869" r:id="rId10"/>
    <p:sldLayoutId id="21474868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BB0BB7FA-8CA2-4CD9-AFDA-E1EDC7EB7CF3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CD8D928-BE1A-40B3-B8F6-98C18A620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71" r:id="rId1"/>
    <p:sldLayoutId id="2147486872" r:id="rId2"/>
    <p:sldLayoutId id="2147486873" r:id="rId3"/>
    <p:sldLayoutId id="2147486874" r:id="rId4"/>
    <p:sldLayoutId id="2147486875" r:id="rId5"/>
    <p:sldLayoutId id="2147486876" r:id="rId6"/>
    <p:sldLayoutId id="2147486877" r:id="rId7"/>
    <p:sldLayoutId id="2147486878" r:id="rId8"/>
    <p:sldLayoutId id="2147486879" r:id="rId9"/>
    <p:sldLayoutId id="2147486880" r:id="rId10"/>
    <p:sldLayoutId id="214748688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65B695C4-1723-4FC9-9824-09BDF2A365E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26A80A3-D9C4-4FAF-AE54-64D992CE0F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82" r:id="rId1"/>
    <p:sldLayoutId id="2147486944" r:id="rId2"/>
    <p:sldLayoutId id="2147486883" r:id="rId3"/>
    <p:sldLayoutId id="2147486945" r:id="rId4"/>
    <p:sldLayoutId id="2147486946" r:id="rId5"/>
    <p:sldLayoutId id="2147486947" r:id="rId6"/>
    <p:sldLayoutId id="2147486884" r:id="rId7"/>
    <p:sldLayoutId id="2147486885" r:id="rId8"/>
    <p:sldLayoutId id="2147486886" r:id="rId9"/>
    <p:sldLayoutId id="2147486948" r:id="rId10"/>
    <p:sldLayoutId id="21474868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88" r:id="rId1"/>
    <p:sldLayoutId id="2147486889" r:id="rId2"/>
    <p:sldLayoutId id="2147486890" r:id="rId3"/>
    <p:sldLayoutId id="2147486891" r:id="rId4"/>
    <p:sldLayoutId id="2147486892" r:id="rId5"/>
    <p:sldLayoutId id="2147486893" r:id="rId6"/>
    <p:sldLayoutId id="2147486894" r:id="rId7"/>
    <p:sldLayoutId id="2147486895" r:id="rId8"/>
    <p:sldLayoutId id="2147486896" r:id="rId9"/>
    <p:sldLayoutId id="2147486897" r:id="rId10"/>
    <p:sldLayoutId id="21474868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03284591-BC0F-4C36-8E7F-341DE9BFB0B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0706C6F-C85A-4312-A39F-1A8E67C476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99" r:id="rId1"/>
    <p:sldLayoutId id="2147486949" r:id="rId2"/>
    <p:sldLayoutId id="2147486900" r:id="rId3"/>
    <p:sldLayoutId id="2147486950" r:id="rId4"/>
    <p:sldLayoutId id="2147486951" r:id="rId5"/>
    <p:sldLayoutId id="2147486952" r:id="rId6"/>
    <p:sldLayoutId id="2147486901" r:id="rId7"/>
    <p:sldLayoutId id="2147486902" r:id="rId8"/>
    <p:sldLayoutId id="2147486903" r:id="rId9"/>
    <p:sldLayoutId id="2147486953" r:id="rId10"/>
    <p:sldLayoutId id="21474869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05" r:id="rId1"/>
    <p:sldLayoutId id="2147486906" r:id="rId2"/>
    <p:sldLayoutId id="2147486907" r:id="rId3"/>
    <p:sldLayoutId id="2147486908" r:id="rId4"/>
    <p:sldLayoutId id="2147486909" r:id="rId5"/>
    <p:sldLayoutId id="2147486910" r:id="rId6"/>
    <p:sldLayoutId id="2147486911" r:id="rId7"/>
    <p:sldLayoutId id="2147486912" r:id="rId8"/>
    <p:sldLayoutId id="2147486913" r:id="rId9"/>
    <p:sldLayoutId id="2147486914" r:id="rId10"/>
    <p:sldLayoutId id="21474869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16" r:id="rId1"/>
    <p:sldLayoutId id="2147486917" r:id="rId2"/>
    <p:sldLayoutId id="2147486918" r:id="rId3"/>
    <p:sldLayoutId id="2147486919" r:id="rId4"/>
    <p:sldLayoutId id="2147486920" r:id="rId5"/>
    <p:sldLayoutId id="2147486921" r:id="rId6"/>
    <p:sldLayoutId id="2147486922" r:id="rId7"/>
    <p:sldLayoutId id="2147486923" r:id="rId8"/>
    <p:sldLayoutId id="2147486924" r:id="rId9"/>
    <p:sldLayoutId id="2147486925" r:id="rId10"/>
    <p:sldLayoutId id="21474869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F6B7DBC4-3C3F-4FDF-AF5D-60C8EE8C3A4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014037F-048C-4EF0-845A-5A126A2C6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27" r:id="rId1"/>
    <p:sldLayoutId id="2147486954" r:id="rId2"/>
    <p:sldLayoutId id="2147486928" r:id="rId3"/>
    <p:sldLayoutId id="2147486955" r:id="rId4"/>
    <p:sldLayoutId id="2147486956" r:id="rId5"/>
    <p:sldLayoutId id="2147486957" r:id="rId6"/>
    <p:sldLayoutId id="2147486929" r:id="rId7"/>
    <p:sldLayoutId id="2147486930" r:id="rId8"/>
    <p:sldLayoutId id="2147486931" r:id="rId9"/>
    <p:sldLayoutId id="2147486958" r:id="rId10"/>
    <p:sldLayoutId id="214748693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33" r:id="rId1"/>
    <p:sldLayoutId id="2147486934" r:id="rId2"/>
    <p:sldLayoutId id="2147486935" r:id="rId3"/>
    <p:sldLayoutId id="2147486936" r:id="rId4"/>
    <p:sldLayoutId id="2147486937" r:id="rId5"/>
    <p:sldLayoutId id="2147486938" r:id="rId6"/>
    <p:sldLayoutId id="2147486939" r:id="rId7"/>
    <p:sldLayoutId id="2147486940" r:id="rId8"/>
    <p:sldLayoutId id="2147486941" r:id="rId9"/>
    <p:sldLayoutId id="2147486942" r:id="rId10"/>
    <p:sldLayoutId id="21474869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AOI Logic Implementation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en-US" sz="2400" dirty="0" smtClean="0"/>
              <a:t>Design </a:t>
            </a:r>
            <a:r>
              <a:rPr lang="en-US" sz="2400" dirty="0"/>
              <a:t>an AOI Logic Circuit for the POS logic expression shown below.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457200" y="2971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Solution</a:t>
            </a:r>
            <a:endParaRPr lang="en-US" sz="2400"/>
          </a:p>
        </p:txBody>
      </p:sp>
      <p:pic>
        <p:nvPicPr>
          <p:cNvPr id="5126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1"/>
          <a:stretch/>
        </p:blipFill>
        <p:spPr bwMode="auto">
          <a:xfrm>
            <a:off x="990600" y="3527425"/>
            <a:ext cx="4626429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356301"/>
              </p:ext>
            </p:extLst>
          </p:nvPr>
        </p:nvGraphicFramePr>
        <p:xfrm>
          <a:off x="2044700" y="2679700"/>
          <a:ext cx="490061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2552400" imgH="228600" progId="Equation.3">
                  <p:embed/>
                </p:oleObj>
              </mc:Choice>
              <mc:Fallback>
                <p:oleObj name="Equation" r:id="rId5" imgW="25524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679700"/>
                        <a:ext cx="4900613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90D11-0C5D-45EB-AFAF-85D2E4D9AAF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#3: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Product of Sum (POS) </a:t>
            </a:r>
            <a:r>
              <a:rPr lang="en-US" sz="4000" dirty="0"/>
              <a:t>Logic Circuits</a:t>
            </a:r>
            <a:endParaRPr lang="en-US" sz="4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5617029" y="5867009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en-US" sz="2400" dirty="0" smtClean="0"/>
              <a:t>Limiting </a:t>
            </a:r>
            <a:r>
              <a:rPr lang="en-US" sz="2400" dirty="0"/>
              <a:t>your design to only </a:t>
            </a:r>
            <a:r>
              <a:rPr lang="en-US" sz="2400" b="1" dirty="0" smtClean="0"/>
              <a:t>2-input </a:t>
            </a:r>
            <a:r>
              <a:rPr lang="en-US" sz="2400" b="1" dirty="0"/>
              <a:t>OR </a:t>
            </a:r>
            <a:r>
              <a:rPr lang="en-US" sz="2400" b="1" dirty="0" smtClean="0"/>
              <a:t>gates</a:t>
            </a:r>
            <a:r>
              <a:rPr lang="en-US" sz="2400" dirty="0" smtClean="0"/>
              <a:t>, </a:t>
            </a:r>
            <a:r>
              <a:rPr lang="en-US" sz="2400" b="1" dirty="0" smtClean="0"/>
              <a:t>2-input </a:t>
            </a:r>
            <a:r>
              <a:rPr lang="en-US" sz="2400" b="1" dirty="0"/>
              <a:t>AND gates</a:t>
            </a:r>
            <a:r>
              <a:rPr lang="en-US" sz="2400" dirty="0" smtClean="0"/>
              <a:t>, and </a:t>
            </a:r>
            <a:r>
              <a:rPr lang="en-US" sz="2400" b="1" dirty="0" smtClean="0"/>
              <a:t>3-input AND gates </a:t>
            </a:r>
            <a:r>
              <a:rPr lang="en-US" sz="2400" dirty="0"/>
              <a:t>redesign the AOI Logic Circuit for the POS logic expression in the previous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11A3A-2724-46A0-85B0-02183354299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#4: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Product of Sum (POS) </a:t>
            </a:r>
            <a:r>
              <a:rPr lang="en-US" sz="4000" dirty="0"/>
              <a:t>Logic Circuits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en-US" sz="2400" dirty="0"/>
              <a:t>Limiting your design to only </a:t>
            </a:r>
            <a:r>
              <a:rPr lang="en-US" sz="2400" b="1" dirty="0"/>
              <a:t>2-input OR gates</a:t>
            </a:r>
            <a:r>
              <a:rPr lang="en-US" sz="2400" dirty="0"/>
              <a:t>, </a:t>
            </a:r>
            <a:r>
              <a:rPr lang="en-US" sz="2400" b="1" dirty="0"/>
              <a:t>2-input AND gates</a:t>
            </a:r>
            <a:r>
              <a:rPr lang="en-US" sz="2400" dirty="0"/>
              <a:t>, and </a:t>
            </a:r>
            <a:r>
              <a:rPr lang="en-US" sz="2400" b="1" dirty="0"/>
              <a:t>3-input AND gates </a:t>
            </a:r>
            <a:r>
              <a:rPr lang="en-US" sz="2400" dirty="0"/>
              <a:t>redesign the AOI Logic Circuit for the POS logic expression in the previous example.</a:t>
            </a:r>
          </a:p>
          <a:p>
            <a:pPr lvl="1" eaLnBrk="1" hangingPunct="1"/>
            <a:endParaRPr lang="en-US" sz="2400" dirty="0"/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457200" y="30480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Solution</a:t>
            </a:r>
            <a:endParaRPr lang="en-US" sz="2400"/>
          </a:p>
        </p:txBody>
      </p:sp>
      <p:pic>
        <p:nvPicPr>
          <p:cNvPr id="31749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9"/>
          <a:stretch/>
        </p:blipFill>
        <p:spPr bwMode="auto">
          <a:xfrm>
            <a:off x="952500" y="3484563"/>
            <a:ext cx="4936671" cy="337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4013F-BB94-4A40-83E4-EDD1960208A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#4: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Product of Sum (POS) </a:t>
            </a:r>
            <a:r>
              <a:rPr lang="en-US" sz="4000" dirty="0"/>
              <a:t>Logic Circuits</a:t>
            </a:r>
            <a:endParaRPr lang="en-US" sz="4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943600" y="55626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AOI Logic Implementation</a:t>
            </a:r>
          </a:p>
        </p:txBody>
      </p:sp>
      <p:sp>
        <p:nvSpPr>
          <p:cNvPr id="1028" name="Content Placeholder 8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0480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dirty="0" smtClean="0"/>
              <a:t>This presentation will demonstrate how to…</a:t>
            </a:r>
            <a:endParaRPr lang="en-US" sz="2800" dirty="0" smtClean="0"/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Design an AOI logic circuit from a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Sum-Of-Products (SOP) logic expression.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Design an AOI logic circuit from a </a:t>
            </a:r>
            <a:br>
              <a:rPr lang="en-US" sz="2800" dirty="0" smtClean="0"/>
            </a:br>
            <a:r>
              <a:rPr lang="en-US" sz="2800" dirty="0" smtClean="0"/>
              <a:t>Product-Of-Sums (POS) logic expression.</a:t>
            </a:r>
          </a:p>
        </p:txBody>
      </p:sp>
      <p:grpSp>
        <p:nvGrpSpPr>
          <p:cNvPr id="1029" name="Group 14"/>
          <p:cNvGrpSpPr>
            <a:grpSpLocks/>
          </p:cNvGrpSpPr>
          <p:nvPr/>
        </p:nvGrpSpPr>
        <p:grpSpPr bwMode="auto">
          <a:xfrm>
            <a:off x="838200" y="4495800"/>
            <a:ext cx="7131050" cy="1362075"/>
            <a:chOff x="1219200" y="4876800"/>
            <a:chExt cx="7130896" cy="1361777"/>
          </a:xfrm>
        </p:grpSpPr>
        <p:sp>
          <p:nvSpPr>
            <p:cNvPr id="20" name="Left-Right Arrow 19"/>
            <p:cNvSpPr/>
            <p:nvPr/>
          </p:nvSpPr>
          <p:spPr>
            <a:xfrm>
              <a:off x="3200357" y="5181533"/>
              <a:ext cx="1066777" cy="533283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tx1"/>
                  </a:solidFill>
                </a:rPr>
                <a:t>EQUALS</a:t>
              </a:r>
            </a:p>
          </p:txBody>
        </p:sp>
        <p:sp>
          <p:nvSpPr>
            <p:cNvPr id="1032" name="TextBox 21"/>
            <p:cNvSpPr txBox="1">
              <a:spLocks noChangeArrowheads="1"/>
            </p:cNvSpPr>
            <p:nvPr/>
          </p:nvSpPr>
          <p:spPr bwMode="auto">
            <a:xfrm>
              <a:off x="5707307" y="5961578"/>
              <a:ext cx="16240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AOI Logic Circuit</a:t>
              </a:r>
            </a:p>
          </p:txBody>
        </p:sp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1231900" y="5286375"/>
            <a:ext cx="1587500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4" imgW="1574640" imgH="279360" progId="Equation.3">
                    <p:embed/>
                  </p:oleObj>
                </mc:Choice>
                <mc:Fallback>
                  <p:oleObj name="Equation" r:id="rId4" imgW="1574640" imgH="2793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1900" y="5286375"/>
                          <a:ext cx="1587500" cy="282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TextBox 22"/>
            <p:cNvSpPr txBox="1">
              <a:spLocks noChangeArrowheads="1"/>
            </p:cNvSpPr>
            <p:nvPr/>
          </p:nvSpPr>
          <p:spPr bwMode="auto">
            <a:xfrm>
              <a:off x="1219200" y="5961578"/>
              <a:ext cx="154255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Logic Expression</a:t>
              </a:r>
            </a:p>
          </p:txBody>
        </p:sp>
        <p:pic>
          <p:nvPicPr>
            <p:cNvPr id="1034" name="Picture 3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8530" y="4876800"/>
              <a:ext cx="3661566" cy="1095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8295C-26C1-4734-A7BB-F71A1D4F08C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Designing (AOI) </a:t>
            </a:r>
            <a:br>
              <a:rPr lang="en-US" sz="4000" dirty="0" smtClean="0"/>
            </a:br>
            <a:r>
              <a:rPr lang="en-US" sz="4000" dirty="0" smtClean="0"/>
              <a:t>Sum of Product (SOP) Logic Circuits</a:t>
            </a:r>
          </a:p>
        </p:txBody>
      </p:sp>
      <p:sp>
        <p:nvSpPr>
          <p:cNvPr id="2053" name="Content Placeholder 83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Design Steps</a:t>
            </a:r>
          </a:p>
          <a:p>
            <a:pPr marL="566738" indent="-334963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Implement each </a:t>
            </a:r>
            <a:r>
              <a:rPr lang="en-US" sz="2400" dirty="0" err="1" smtClean="0"/>
              <a:t>Minterm</a:t>
            </a:r>
            <a:r>
              <a:rPr lang="en-US" sz="2400" dirty="0" smtClean="0"/>
              <a:t> in the logic expression with an AND gate with the same number of inputs as there are variables in the </a:t>
            </a:r>
            <a:r>
              <a:rPr lang="en-US" sz="2400" dirty="0" err="1" smtClean="0"/>
              <a:t>Minterm</a:t>
            </a:r>
            <a:r>
              <a:rPr lang="en-US" sz="2400" dirty="0" smtClean="0"/>
              <a:t>. (i.e., AB = 2 input gate, ABC = 3 input gate, ABCD = 4 input gate, etc.)</a:t>
            </a:r>
          </a:p>
          <a:p>
            <a:pPr marL="566738" indent="-334963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OR together the outputs of the AND gates to produce the logic expression.</a:t>
            </a:r>
          </a:p>
          <a:p>
            <a:pPr marL="566738" indent="-334963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If necessary, gates can be cascaded to create gates with more inputs.</a:t>
            </a:r>
            <a:r>
              <a:rPr lang="en-US" sz="2400" i="1" dirty="0" smtClean="0"/>
              <a:t> </a:t>
            </a:r>
          </a:p>
          <a:p>
            <a:pPr marL="273050" indent="-273050">
              <a:spcBef>
                <a:spcPts val="600"/>
              </a:spcBef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DC016-D5AB-4175-AC0E-A8889E40D08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#1: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Sum </a:t>
            </a:r>
            <a:r>
              <a:rPr lang="en-US" sz="4000" dirty="0" smtClean="0"/>
              <a:t>of </a:t>
            </a:r>
            <a:r>
              <a:rPr lang="en-US" sz="4000" dirty="0"/>
              <a:t>Product (SOP) Logic Circuits</a:t>
            </a:r>
            <a:endParaRPr lang="en-US" sz="4000" dirty="0" smtClean="0"/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457200" y="1447800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en-US" sz="2400" dirty="0" smtClean="0"/>
              <a:t>Design </a:t>
            </a:r>
            <a:r>
              <a:rPr lang="en-US" sz="2400" dirty="0"/>
              <a:t>an AOI Logic Circuit for the SOP logic expression shown below.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CF9D3-9164-4D0D-AEC2-60371732EA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285476"/>
              </p:ext>
            </p:extLst>
          </p:nvPr>
        </p:nvGraphicFramePr>
        <p:xfrm>
          <a:off x="3059113" y="2449513"/>
          <a:ext cx="31654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4" imgW="1739880" imgH="228600" progId="Equation.3">
                  <p:embed/>
                </p:oleObj>
              </mc:Choice>
              <mc:Fallback>
                <p:oleObj name="Equation" r:id="rId4" imgW="17398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449513"/>
                        <a:ext cx="316547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457200" y="1431925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en-US" sz="2400" dirty="0" smtClean="0"/>
              <a:t>Design </a:t>
            </a:r>
            <a:r>
              <a:rPr lang="en-US" sz="2400" dirty="0"/>
              <a:t>an AOI Logic Circuit for the SOP logic expression shown below.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444905"/>
              </p:ext>
            </p:extLst>
          </p:nvPr>
        </p:nvGraphicFramePr>
        <p:xfrm>
          <a:off x="3059113" y="2449513"/>
          <a:ext cx="31654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1739880" imgH="228600" progId="Equation.3">
                  <p:embed/>
                </p:oleObj>
              </mc:Choice>
              <mc:Fallback>
                <p:oleObj name="Equation" r:id="rId4" imgW="17398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449513"/>
                        <a:ext cx="316547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9"/>
          <a:stretch/>
        </p:blipFill>
        <p:spPr bwMode="auto">
          <a:xfrm>
            <a:off x="1716087" y="3749673"/>
            <a:ext cx="406422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4038600" y="2993572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 dirty="0"/>
              <a:t>Solution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B6544-3A6E-49F4-8CEC-E9FEF1AD9A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#1: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Sum </a:t>
            </a:r>
            <a:r>
              <a:rPr lang="en-US" sz="4000" dirty="0" smtClean="0"/>
              <a:t>of </a:t>
            </a:r>
            <a:r>
              <a:rPr lang="en-US" sz="4000" dirty="0"/>
              <a:t>Product (SOP) Logic Circuits</a:t>
            </a:r>
            <a:endParaRPr lang="en-US" sz="4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5780314" y="5791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this class, we </a:t>
            </a:r>
            <a:r>
              <a:rPr lang="en-US" sz="2400" i="1" dirty="0"/>
              <a:t>only</a:t>
            </a:r>
            <a:r>
              <a:rPr lang="en-US" sz="2400" dirty="0"/>
              <a:t> have access to </a:t>
            </a:r>
            <a:r>
              <a:rPr lang="en-US" sz="2400" b="1" dirty="0" smtClean="0"/>
              <a:t>2-input</a:t>
            </a:r>
            <a:r>
              <a:rPr lang="en-US" sz="2400" dirty="0" smtClean="0"/>
              <a:t> </a:t>
            </a:r>
            <a:r>
              <a:rPr lang="en-US" sz="2400" b="1" dirty="0"/>
              <a:t>OR </a:t>
            </a:r>
            <a:r>
              <a:rPr lang="en-US" sz="2400" b="1" dirty="0" smtClean="0"/>
              <a:t>gates</a:t>
            </a:r>
            <a:r>
              <a:rPr lang="en-US" sz="2400" dirty="0" smtClean="0"/>
              <a:t>,  </a:t>
            </a:r>
            <a:r>
              <a:rPr lang="en-US" sz="2400" b="1" dirty="0" smtClean="0"/>
              <a:t>2-input</a:t>
            </a:r>
            <a:r>
              <a:rPr lang="en-US" sz="2400" dirty="0" smtClean="0"/>
              <a:t> </a:t>
            </a:r>
            <a:r>
              <a:rPr lang="en-US" sz="2400" b="1" dirty="0" smtClean="0"/>
              <a:t>AND gates</a:t>
            </a:r>
            <a:r>
              <a:rPr lang="en-US" sz="2400" dirty="0" smtClean="0"/>
              <a:t>, and </a:t>
            </a:r>
            <a:r>
              <a:rPr lang="en-US" sz="2400" b="1" dirty="0" smtClean="0"/>
              <a:t>3-input AND gates</a:t>
            </a:r>
            <a:r>
              <a:rPr lang="en-US" sz="2400" dirty="0" smtClean="0"/>
              <a:t>. </a:t>
            </a:r>
          </a:p>
          <a:p>
            <a:pPr lvl="1" eaLnBrk="1" hangingPunct="1"/>
            <a:endParaRPr lang="en-US" sz="2400" dirty="0"/>
          </a:p>
          <a:p>
            <a:pPr lvl="1" eaLnBrk="1" hangingPunct="1"/>
            <a:r>
              <a:rPr lang="en-US" sz="2400" dirty="0" smtClean="0"/>
              <a:t>Limiting </a:t>
            </a:r>
            <a:r>
              <a:rPr lang="en-US" sz="2400" dirty="0"/>
              <a:t>your design to these gates, redesign the AOI Logic Circuit for the SOP expression in the previous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63435-CDDD-4D2E-9566-B0FC375C7FE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#2: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Sum </a:t>
            </a:r>
            <a:r>
              <a:rPr lang="en-US" sz="4000" dirty="0" smtClean="0"/>
              <a:t>of </a:t>
            </a:r>
            <a:r>
              <a:rPr lang="en-US" sz="4000" dirty="0"/>
              <a:t>Product (SOP) Logic Circuits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"/>
          <a:stretch/>
        </p:blipFill>
        <p:spPr bwMode="auto">
          <a:xfrm>
            <a:off x="990600" y="3757613"/>
            <a:ext cx="5998029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en-US" sz="2400" dirty="0"/>
              <a:t>In this class, we </a:t>
            </a:r>
            <a:r>
              <a:rPr lang="en-US" sz="2400" i="1" dirty="0"/>
              <a:t>only</a:t>
            </a:r>
            <a:r>
              <a:rPr lang="en-US" sz="2400" dirty="0"/>
              <a:t> have access to </a:t>
            </a:r>
            <a:r>
              <a:rPr lang="en-US" sz="2400" b="1" dirty="0"/>
              <a:t>2-input</a:t>
            </a:r>
            <a:r>
              <a:rPr lang="en-US" sz="2400" dirty="0"/>
              <a:t> </a:t>
            </a:r>
            <a:r>
              <a:rPr lang="en-US" sz="2400" b="1" dirty="0"/>
              <a:t>OR gates</a:t>
            </a:r>
            <a:r>
              <a:rPr lang="en-US" sz="2400" dirty="0"/>
              <a:t>,  </a:t>
            </a:r>
            <a:r>
              <a:rPr lang="en-US" sz="2400" b="1" dirty="0"/>
              <a:t>2-input</a:t>
            </a:r>
            <a:r>
              <a:rPr lang="en-US" sz="2400" dirty="0"/>
              <a:t> </a:t>
            </a:r>
            <a:r>
              <a:rPr lang="en-US" sz="2400" b="1" dirty="0"/>
              <a:t>AND gates</a:t>
            </a:r>
            <a:r>
              <a:rPr lang="en-US" sz="2400" dirty="0"/>
              <a:t>, and </a:t>
            </a:r>
            <a:r>
              <a:rPr lang="en-US" sz="2400" b="1" dirty="0"/>
              <a:t>3-input AND gates</a:t>
            </a:r>
            <a:r>
              <a:rPr lang="en-US" sz="2400" dirty="0"/>
              <a:t>. </a:t>
            </a:r>
          </a:p>
          <a:p>
            <a:pPr lvl="1" eaLnBrk="1" hangingPunct="1"/>
            <a:endParaRPr lang="en-US" sz="2400" dirty="0"/>
          </a:p>
          <a:p>
            <a:pPr lvl="1" eaLnBrk="1" hangingPunct="1"/>
            <a:r>
              <a:rPr lang="en-US" sz="2400" dirty="0"/>
              <a:t>Limiting your design to these gates, redesign the AOI Logic Circuit for the SOP expression in the previous example.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3886200" y="3679924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 dirty="0"/>
              <a:t>Solution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63CC4-DCA5-45F6-9383-EBB4051047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#2: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Sum </a:t>
            </a:r>
            <a:r>
              <a:rPr lang="en-US" sz="4000" dirty="0" smtClean="0"/>
              <a:t>of </a:t>
            </a:r>
            <a:r>
              <a:rPr lang="en-US" sz="4000" dirty="0"/>
              <a:t>Product (SOP) Logic Circuits</a:t>
            </a:r>
            <a:endParaRPr lang="en-US" sz="4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056910" y="56388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Content Placeholder 83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1148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Design Steps</a:t>
            </a:r>
          </a:p>
          <a:p>
            <a:pPr marL="566738" indent="-334963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Implement each </a:t>
            </a:r>
            <a:r>
              <a:rPr lang="en-US" sz="2400" dirty="0" err="1" smtClean="0"/>
              <a:t>Maxterm</a:t>
            </a:r>
            <a:r>
              <a:rPr lang="en-US" sz="2400" dirty="0" smtClean="0"/>
              <a:t> in the logic expression with an OR gate with the same number of inputs as there are variables in the </a:t>
            </a:r>
            <a:r>
              <a:rPr lang="en-US" sz="2400" dirty="0" err="1" smtClean="0"/>
              <a:t>Maxterm</a:t>
            </a:r>
            <a:r>
              <a:rPr lang="en-US" sz="2400" dirty="0" smtClean="0"/>
              <a:t>. (i.e., A+B = 2 input gate, A+B+C = 3 input gate, A+B+C+D = 4 input gate, etc.)</a:t>
            </a:r>
          </a:p>
          <a:p>
            <a:pPr marL="566738" indent="-334963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AND together the outputs of the OR gates to produce the logic expression.</a:t>
            </a:r>
          </a:p>
          <a:p>
            <a:pPr marL="566738" indent="-334963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If necessary, gates can be cascaded to create gates with more inputs.</a:t>
            </a:r>
            <a:r>
              <a:rPr lang="en-US" sz="2400" i="1" dirty="0" smtClean="0"/>
              <a:t> 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endParaRPr lang="en-US" sz="2000" i="1" dirty="0" smtClean="0"/>
          </a:p>
          <a:p>
            <a:pPr marL="273050" indent="-273050">
              <a:spcBef>
                <a:spcPct val="0"/>
              </a:spcBef>
              <a:spcAft>
                <a:spcPts val="1200"/>
              </a:spcAft>
              <a:defRPr/>
            </a:pPr>
            <a:endParaRPr lang="en-US" sz="2400" dirty="0" smtClean="0"/>
          </a:p>
          <a:p>
            <a:pPr marL="273050" indent="-273050">
              <a:spcBef>
                <a:spcPts val="600"/>
              </a:spcBef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2F380-0F5A-46CC-A498-9EF0C722B20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Designing (AOI) </a:t>
            </a:r>
            <a:br>
              <a:rPr lang="en-US" sz="4000" dirty="0" smtClean="0"/>
            </a:br>
            <a:r>
              <a:rPr lang="en-US" sz="4000" dirty="0" smtClean="0"/>
              <a:t>Product of Sum (POS) Logic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Design an AOI Logic Circuit for the POS logic expression shown below.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772811"/>
              </p:ext>
            </p:extLst>
          </p:nvPr>
        </p:nvGraphicFramePr>
        <p:xfrm>
          <a:off x="2044700" y="2679700"/>
          <a:ext cx="490061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4" imgW="2552400" imgH="228600" progId="Equation.3">
                  <p:embed/>
                </p:oleObj>
              </mc:Choice>
              <mc:Fallback>
                <p:oleObj name="Equation" r:id="rId4" imgW="25524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679700"/>
                        <a:ext cx="4900613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3C403-0276-4A07-982B-C374BF64ECF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#3: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Product of Sum (POS) </a:t>
            </a:r>
            <a:r>
              <a:rPr lang="en-US" sz="4000" dirty="0"/>
              <a:t>Logic Circuits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 PLTW - White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000FF"/>
          </a:solidFill>
          <a:tailEnd type="arrow"/>
        </a:ln>
      </a:spPr>
      <a:bodyPr/>
      <a:lstStyle/>
      <a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 PLTW - White</Template>
  <TotalTime>2800</TotalTime>
  <Words>917</Words>
  <Application>Microsoft Office PowerPoint</Application>
  <PresentationFormat>On-screen Show (4:3)</PresentationFormat>
  <Paragraphs>144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DE PLTW - White</vt:lpstr>
      <vt:lpstr>1_Custom Design</vt:lpstr>
      <vt:lpstr>2_Custom Design</vt:lpstr>
      <vt:lpstr>Theme1</vt:lpstr>
      <vt:lpstr>PLTW - GHZ</vt:lpstr>
      <vt:lpstr>1_Theme1</vt:lpstr>
      <vt:lpstr>2_Theme1</vt:lpstr>
      <vt:lpstr>1_PLTW - GHZ</vt:lpstr>
      <vt:lpstr>3_Theme1</vt:lpstr>
      <vt:lpstr>Equation</vt:lpstr>
      <vt:lpstr>PowerPoint Presentation</vt:lpstr>
      <vt:lpstr>AOI Logic Implementation</vt:lpstr>
      <vt:lpstr>Designing (AOI)  Sum of Product (SOP) Logic Circuits</vt:lpstr>
      <vt:lpstr>Example #1:  Sum of Product (SOP) Logic Circuits</vt:lpstr>
      <vt:lpstr>Example #1:  Sum of Product (SOP) Logic Circuits</vt:lpstr>
      <vt:lpstr>Example #2:  Sum of Product (SOP) Logic Circuits</vt:lpstr>
      <vt:lpstr>Example #2:  Sum of Product (SOP) Logic Circuits</vt:lpstr>
      <vt:lpstr>Designing (AOI)  Product of Sum (POS) Logic Circuits</vt:lpstr>
      <vt:lpstr>Example #3:  Product of Sum (POS) Logic Circuits</vt:lpstr>
      <vt:lpstr>Example #3:  Product of Sum (POS) Logic Circuits</vt:lpstr>
      <vt:lpstr>Example #4:  Product of Sum (POS) Logic Circuits</vt:lpstr>
      <vt:lpstr>Example #4:  Product of Sum (POS) Logic Circuits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AOI Logic Implementation</dc:title>
  <dc:subject>Digital Electronics - PLTW</dc:subject>
  <dc:creator>DE Revision Team</dc:creator>
  <cp:keywords>Presentation</cp:keywords>
  <cp:lastModifiedBy>Kristen Champion-Terrell</cp:lastModifiedBy>
  <cp:revision>238</cp:revision>
  <dcterms:created xsi:type="dcterms:W3CDTF">2008-01-16T13:36:47Z</dcterms:created>
  <dcterms:modified xsi:type="dcterms:W3CDTF">2014-02-13T09:17:11Z</dcterms:modified>
</cp:coreProperties>
</file>