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6"/>
  </p:notesMasterIdLst>
  <p:handoutMasterIdLst>
    <p:handoutMasterId r:id="rId27"/>
  </p:handoutMasterIdLst>
  <p:sldIdLst>
    <p:sldId id="256" r:id="rId10"/>
    <p:sldId id="295" r:id="rId11"/>
    <p:sldId id="285" r:id="rId12"/>
    <p:sldId id="273" r:id="rId13"/>
    <p:sldId id="27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  <p:sldId id="296" r:id="rId24"/>
    <p:sldId id="291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1701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2540" autoAdjust="0"/>
  </p:normalViewPr>
  <p:slideViewPr>
    <p:cSldViewPr>
      <p:cViewPr>
        <p:scale>
          <a:sx n="70" d="100"/>
          <a:sy n="70" d="100"/>
        </p:scale>
        <p:origin x="-160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7" d="100"/>
          <a:sy n="57" d="100"/>
        </p:scale>
        <p:origin x="-1764" y="-1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AOI Logic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CBCB36-135E-4CD9-8B7D-07A1B54F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20687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AOI Logic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 2.1 Introduction to AOI Logic</a:t>
            </a: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 Copyright 2009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65C7BCC-BD7A-42DB-BAA9-38B2DB1B1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975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Analysis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6500FA-5B09-438D-B9A1-50CCAF94D35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is the example #1 solution. If you print handouts, do not print this page.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A2970-3EFD-4D11-BE78-F0EB6DFA56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steps to extract the logic expression for the circuit’s output and how to derive the circuit truth table from it.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B2943-BF39-4DE5-ACCD-AA0971CD546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Equation → Truth Table Process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DE90D7-17F6-46B7-BE79-4B864CA5A62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Equation → Truth Table Process : Step (a)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D4531-A253-4613-BB3D-7658957F0A0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Equation → Truth Table Process : Step (b)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236FC4-D5BA-4833-B1BA-260A5BC1761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work on the example. The solution is on the next slide.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91F6EC-2FAE-4960-8A72-80C1F471180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is the example #2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6014-51B5-4964-8AAF-17EF5135804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r>
              <a:rPr lang="en-US" smtClean="0"/>
              <a:t>Why is it important to be able to analyze a logic circuit? You may wish to analyze a logic circuit to determine its output’s truth-table and logic expression. You may analyze a previously designed circuit to determine its intended function. Finally, you may need to analyze a circuit that you designed in order to determine whether it works properly. 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87BE4-FB17-40EA-BD8F-354486421B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two techniques that you can use to analyze a logic circuit.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4C26E-703E-418F-AAFC-A5D68F05FF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steps to extract the circuit’s truth table and to determine how to derive the outputs logic expression from it.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D47AD-5C32-4BCB-8B68-47C47812DD9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Truth Table → Equation Process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34937D-9597-49E9-B746-69C7664997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Truth Table → Equation Process : Step (a)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32D1E-B449-4147-8BCB-29897CE81C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Truth Table → Equation Process : Steps (b) &amp; (c)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C62A2-396B-422A-A408-CD0C0BD2EC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Truth Table → Equation Process : Steps (d) &amp; (e)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CC3244-42B4-402C-9809-96DF71EF9C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work on the example. The solution is on the next slide.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2C6AB4-0D48-43FC-8606-EEC6FAB21C9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134A-E93A-4751-A197-44D36CC9460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D1ED-7A51-4E8D-B5B0-B676EF5FD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75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DAFF-C7CC-4619-89B5-07108986D84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8BB6-C47D-4B76-8002-38BCC64CC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52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2C88-D3F9-4646-8681-3486118A555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9C12-5205-40B7-9F22-507A0E94D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2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C582-5824-4BE3-AF32-D6C6CCC41D5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BDE63-4DCA-4176-A01E-2F669D72D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0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D48A-F5F9-4804-B06B-30874599743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E203-644E-4E2B-A37E-C898013FE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7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3FA70-2BF2-4AEC-BF49-2FFD7308913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897E-70B1-48F1-8403-0C066AE21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3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7071-5AC9-49C9-B3AF-40DB3CFE173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F1365-EE9E-48FA-89A3-621129C50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02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C00C-E59B-4B8F-A5A6-307428A2D82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3BF3-4A4E-40F1-AD2B-3C735FE6B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3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960A-9C20-4AB1-893D-7AF88D1A4B4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3F37-0C03-4F8A-8ADF-06567FC95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70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0F962-F376-48C5-AE91-FD49DDB7718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8AD5-4385-4084-8130-9ED677A98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86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68E6-6D31-4109-80D9-F274CF48CB4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EC3E-4CB7-41C5-88F3-AE9626BF6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52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65D8-E64E-466F-AD7E-382F19CE29E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D100-C57B-40BE-A488-16FEF2C927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28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C739-0C90-4B55-B608-C750B6B565B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79CA-75B4-4F85-AEA6-15AE5EF61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5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0379-CE1E-4C4F-A177-B6A173DABF8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CEA2-145E-48F5-98AA-7C9322783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5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DF1B-743C-44FC-8A1D-5EFFEC63EE1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9A49-982A-4B5D-A1DC-982EC2D32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27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113A-D828-4EAB-B12D-E067C5DA2D4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95D5-AEC1-45AC-9184-7471D5EF0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3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7023-C7EE-487D-BD64-FC8853D67F5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90E1-42CE-4E5E-B8F1-13682D002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00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C7D4-76D0-4654-8276-BF5169B7B7F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A7B3-3701-40F9-A0C0-9B106AD19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565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23B3-5B4D-461F-9B5E-576001A2202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70219-46E7-4D01-B6E9-4471B9264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65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A0A35-FEBE-466B-A5CD-6ADBBA55B04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77ABB-E851-4A1C-BCEE-C0433FD9F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9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5EA8-FAF3-4A64-ABFD-A4A91DBFC15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1908-B266-443C-B040-2D55CED5F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56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3C54-4E41-4109-81F5-E1F04943286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6BF80-0D40-4018-81A1-7F570429B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83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6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53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872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6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22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9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98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7111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310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642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6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3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DEDF-262A-4603-8E71-6C88008C255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11D5-D3B7-4B90-B928-A1E9A09A4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27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7610-79B1-46E2-828C-E392469AB6D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415B-F2EF-4841-A4E1-1FDF0081A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686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7653-2238-4739-BEE1-230FC04AC0E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AAD40-5DD1-46DA-A0B7-7B03EE8E3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743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E0ED-BC44-4A4D-8821-440A9EA7C49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BB72-ECC2-4ACC-B447-0E317EB3D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6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69B5-DA4B-4E10-BDE4-F1368FD8633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A201-89F2-49A7-904B-89C49557C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2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23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A950-EBCB-4E34-980F-C37C9F0902C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C9E1-9BEC-45AD-87D0-BF0347DAC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62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CA47-1AE8-45EE-8C7D-FB6BC9E9FD6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F962-94C3-4433-80E3-C1AC8AD06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43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2C2B-4D68-4F7D-A776-561AB0290C0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5FFA-C99B-423A-83D6-2C740EAFF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64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68AAF-C0C9-4D05-9FC3-A9112B6002B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19CB-F472-441C-8454-5A023342D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19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DA64-F314-4C31-92F1-BA8F808AB8A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57AE-96AB-4C5D-97AB-4F34C1EAA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74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BC5D2-1B31-48D8-9C42-DC71343E166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19CB-49B9-4C17-A2B4-22E23E39B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470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887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095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6971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72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36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4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9247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76349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6065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5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052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78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585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64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7307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77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662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383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8623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2679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6234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89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96A6-C5EB-4DE7-BB14-8B6F57665B9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2BE4-43BA-4A6B-A79A-0B00DE62E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411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C7C2-492B-4060-B7A8-0DBAFBDAD40A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0D7D-2EB4-4FE5-ACCB-EDEAF2605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7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8754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764E-8D05-44D9-84D9-0865FAE94A7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492A-A848-4A93-831B-C1008E142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534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12EA-ADC3-46D0-8633-28A5815631CC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987B-2BDC-408F-8D0A-3AE9E365B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622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8250-8C23-4CB0-9DB1-A4D5CC20AB8B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E94D-1871-432E-8CF1-1A9531D72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84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4E74-36EA-43F1-93A2-E54BD9608C42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651C-1F65-4E91-B07C-A5EFA2C39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073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812C-B5DF-4F41-80F3-4E4C0DC777A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43DF-8836-48EC-9C19-0054A4739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244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2EDA-ABE1-403F-9B6A-62EC52AB806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210D-DF36-468C-B632-99968E71D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86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B4A-22E3-426B-A461-3681778910D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2D917-DE08-474C-9680-485AC43BB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7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E16A-91CE-4D3E-83D6-94660D40CFB0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7BA3-C0E8-475F-8017-5BAF6F054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681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C4269-E6F9-49A7-A5A8-ED8D013BC3F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FB44F-8E31-444B-B276-92971DBBC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102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5285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28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8414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803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051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546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87829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9665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0744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160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58" r:id="rId1"/>
    <p:sldLayoutId id="2147486959" r:id="rId2"/>
    <p:sldLayoutId id="2147486960" r:id="rId3"/>
    <p:sldLayoutId id="2147486961" r:id="rId4"/>
    <p:sldLayoutId id="2147486962" r:id="rId5"/>
    <p:sldLayoutId id="2147486963" r:id="rId6"/>
    <p:sldLayoutId id="2147486964" r:id="rId7"/>
    <p:sldLayoutId id="2147486965" r:id="rId8"/>
    <p:sldLayoutId id="2147486966" r:id="rId9"/>
    <p:sldLayoutId id="2147486967" r:id="rId10"/>
    <p:sldLayoutId id="21474869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702517EB-6020-4644-BA1D-EA1E44D8237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CC7834D-3EDC-40AB-956E-83F38D367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69" r:id="rId1"/>
    <p:sldLayoutId id="2147486970" r:id="rId2"/>
    <p:sldLayoutId id="2147486971" r:id="rId3"/>
    <p:sldLayoutId id="2147486972" r:id="rId4"/>
    <p:sldLayoutId id="2147486973" r:id="rId5"/>
    <p:sldLayoutId id="2147486974" r:id="rId6"/>
    <p:sldLayoutId id="2147486975" r:id="rId7"/>
    <p:sldLayoutId id="2147486976" r:id="rId8"/>
    <p:sldLayoutId id="2147486977" r:id="rId9"/>
    <p:sldLayoutId id="2147486978" r:id="rId10"/>
    <p:sldLayoutId id="21474869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9386D1E7-8E9D-44E1-A9ED-49F6A680954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03B0CCB-6F38-443B-A4B9-09CE0974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80" r:id="rId1"/>
    <p:sldLayoutId id="2147487041" r:id="rId2"/>
    <p:sldLayoutId id="2147486981" r:id="rId3"/>
    <p:sldLayoutId id="2147487042" r:id="rId4"/>
    <p:sldLayoutId id="2147487043" r:id="rId5"/>
    <p:sldLayoutId id="2147487044" r:id="rId6"/>
    <p:sldLayoutId id="2147486982" r:id="rId7"/>
    <p:sldLayoutId id="2147486983" r:id="rId8"/>
    <p:sldLayoutId id="2147486984" r:id="rId9"/>
    <p:sldLayoutId id="2147487045" r:id="rId10"/>
    <p:sldLayoutId id="21474869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86" r:id="rId1"/>
    <p:sldLayoutId id="2147486987" r:id="rId2"/>
    <p:sldLayoutId id="2147486988" r:id="rId3"/>
    <p:sldLayoutId id="2147486989" r:id="rId4"/>
    <p:sldLayoutId id="2147486990" r:id="rId5"/>
    <p:sldLayoutId id="2147486991" r:id="rId6"/>
    <p:sldLayoutId id="2147486992" r:id="rId7"/>
    <p:sldLayoutId id="2147486993" r:id="rId8"/>
    <p:sldLayoutId id="2147486994" r:id="rId9"/>
    <p:sldLayoutId id="2147486995" r:id="rId10"/>
    <p:sldLayoutId id="21474869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DD04A59-8FD9-4E34-A387-2FBC89AE025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6F20142-124E-4956-BB4D-5FDB77075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97" r:id="rId1"/>
    <p:sldLayoutId id="2147487046" r:id="rId2"/>
    <p:sldLayoutId id="2147486998" r:id="rId3"/>
    <p:sldLayoutId id="2147487047" r:id="rId4"/>
    <p:sldLayoutId id="2147487048" r:id="rId5"/>
    <p:sldLayoutId id="2147487049" r:id="rId6"/>
    <p:sldLayoutId id="2147486999" r:id="rId7"/>
    <p:sldLayoutId id="2147487000" r:id="rId8"/>
    <p:sldLayoutId id="2147487001" r:id="rId9"/>
    <p:sldLayoutId id="2147487050" r:id="rId10"/>
    <p:sldLayoutId id="21474870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03" r:id="rId1"/>
    <p:sldLayoutId id="2147487004" r:id="rId2"/>
    <p:sldLayoutId id="2147487005" r:id="rId3"/>
    <p:sldLayoutId id="2147487006" r:id="rId4"/>
    <p:sldLayoutId id="2147487007" r:id="rId5"/>
    <p:sldLayoutId id="2147487008" r:id="rId6"/>
    <p:sldLayoutId id="2147487009" r:id="rId7"/>
    <p:sldLayoutId id="2147487010" r:id="rId8"/>
    <p:sldLayoutId id="2147487011" r:id="rId9"/>
    <p:sldLayoutId id="2147487012" r:id="rId10"/>
    <p:sldLayoutId id="21474870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3A2913F3-8401-45FD-9BEE-88F11B76E3C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05AD329-D988-42AE-82BA-6E3D80141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1" r:id="rId1"/>
    <p:sldLayoutId id="2147487052" r:id="rId2"/>
    <p:sldLayoutId id="2147487025" r:id="rId3"/>
    <p:sldLayoutId id="2147487053" r:id="rId4"/>
    <p:sldLayoutId id="2147487054" r:id="rId5"/>
    <p:sldLayoutId id="2147487055" r:id="rId6"/>
    <p:sldLayoutId id="2147487026" r:id="rId7"/>
    <p:sldLayoutId id="2147487027" r:id="rId8"/>
    <p:sldLayoutId id="2147487028" r:id="rId9"/>
    <p:sldLayoutId id="2147487056" r:id="rId10"/>
    <p:sldLayoutId id="21474870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30" r:id="rId1"/>
    <p:sldLayoutId id="2147487031" r:id="rId2"/>
    <p:sldLayoutId id="2147487032" r:id="rId3"/>
    <p:sldLayoutId id="2147487033" r:id="rId4"/>
    <p:sldLayoutId id="2147487034" r:id="rId5"/>
    <p:sldLayoutId id="2147487035" r:id="rId6"/>
    <p:sldLayoutId id="2147487036" r:id="rId7"/>
    <p:sldLayoutId id="2147487037" r:id="rId8"/>
    <p:sldLayoutId id="2147487038" r:id="rId9"/>
    <p:sldLayoutId id="2147487039" r:id="rId10"/>
    <p:sldLayoutId id="21474870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4.wmf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7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AOI Design: Logic Analysis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#1: Circuit Analysis</a:t>
            </a:r>
          </a:p>
        </p:txBody>
      </p:sp>
      <p:graphicFrame>
        <p:nvGraphicFramePr>
          <p:cNvPr id="30723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107308"/>
              </p:ext>
            </p:extLst>
          </p:nvPr>
        </p:nvGraphicFramePr>
        <p:xfrm>
          <a:off x="1581150" y="4603750"/>
          <a:ext cx="674688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8" name="Equation" r:id="rId4" imgW="672840" imgH="215640" progId="Equation.3">
                  <p:embed/>
                </p:oleObj>
              </mc:Choice>
              <mc:Fallback>
                <p:oleObj name="Equation" r:id="rId4" imgW="672840" imgH="21564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4603750"/>
                        <a:ext cx="674688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1189038" y="6324600"/>
          <a:ext cx="29908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9" name="Equation" r:id="rId6" imgW="1739880" imgH="241200" progId="Equation.3">
                  <p:embed/>
                </p:oleObj>
              </mc:Choice>
              <mc:Fallback>
                <p:oleObj name="Equation" r:id="rId6" imgW="1739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6324600"/>
                        <a:ext cx="29908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i="1"/>
              <a:t>Solution</a:t>
            </a:r>
            <a:endParaRPr lang="en-US" sz="2800"/>
          </a:p>
        </p:txBody>
      </p:sp>
      <p:sp>
        <p:nvSpPr>
          <p:cNvPr id="30726" name="TextBox 16"/>
          <p:cNvSpPr txBox="1">
            <a:spLocks noChangeArrowheads="1"/>
          </p:cNvSpPr>
          <p:nvPr/>
        </p:nvSpPr>
        <p:spPr bwMode="auto">
          <a:xfrm>
            <a:off x="676275" y="1676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a)</a:t>
            </a:r>
          </a:p>
        </p:txBody>
      </p:sp>
      <p:sp>
        <p:nvSpPr>
          <p:cNvPr id="30727" name="TextBox 17"/>
          <p:cNvSpPr txBox="1">
            <a:spLocks noChangeArrowheads="1"/>
          </p:cNvSpPr>
          <p:nvPr/>
        </p:nvSpPr>
        <p:spPr bwMode="auto">
          <a:xfrm>
            <a:off x="676275" y="3352800"/>
            <a:ext cx="109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b) &amp; c)</a:t>
            </a:r>
          </a:p>
        </p:txBody>
      </p:sp>
      <p:pic>
        <p:nvPicPr>
          <p:cNvPr id="3072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57800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ular Callout 8"/>
          <p:cNvSpPr/>
          <p:nvPr/>
        </p:nvSpPr>
        <p:spPr bwMode="auto">
          <a:xfrm>
            <a:off x="2971800" y="1600200"/>
            <a:ext cx="533400" cy="304800"/>
          </a:xfrm>
          <a:prstGeom prst="wedgeRectCallout">
            <a:avLst>
              <a:gd name="adj1" fmla="val -60629"/>
              <a:gd name="adj2" fmla="val 12142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TP1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962400" y="1733550"/>
            <a:ext cx="533400" cy="304800"/>
          </a:xfrm>
          <a:prstGeom prst="wedgeRectCallout">
            <a:avLst>
              <a:gd name="adj1" fmla="val -68537"/>
              <a:gd name="adj2" fmla="val 107143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TP2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105400" y="1809750"/>
            <a:ext cx="533400" cy="304800"/>
          </a:xfrm>
          <a:prstGeom prst="wedgeRectCallout">
            <a:avLst>
              <a:gd name="adj1" fmla="val -64965"/>
              <a:gd name="adj2" fmla="val 11026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TP3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048000" y="2514600"/>
            <a:ext cx="533400" cy="304800"/>
          </a:xfrm>
          <a:prstGeom prst="wedgeRectCallout">
            <a:avLst>
              <a:gd name="adj1" fmla="val -90391"/>
              <a:gd name="adj2" fmla="val 205355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TP4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276850" y="3124200"/>
            <a:ext cx="533400" cy="304800"/>
          </a:xfrm>
          <a:prstGeom prst="wedgeRectCallout">
            <a:avLst>
              <a:gd name="adj1" fmla="val -109864"/>
              <a:gd name="adj2" fmla="val -10535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TP5</a:t>
            </a:r>
          </a:p>
        </p:txBody>
      </p:sp>
      <p:sp>
        <p:nvSpPr>
          <p:cNvPr id="30734" name="TextBox 19"/>
          <p:cNvSpPr txBox="1">
            <a:spLocks noChangeArrowheads="1"/>
          </p:cNvSpPr>
          <p:nvPr/>
        </p:nvSpPr>
        <p:spPr bwMode="auto">
          <a:xfrm>
            <a:off x="5257800" y="3733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e)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444750" y="3856038"/>
          <a:ext cx="4184651" cy="233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53"/>
                <a:gridCol w="327553"/>
                <a:gridCol w="327553"/>
                <a:gridCol w="458572"/>
                <a:gridCol w="548684"/>
                <a:gridCol w="548684"/>
                <a:gridCol w="548684"/>
                <a:gridCol w="548684"/>
                <a:gridCol w="548684"/>
              </a:tblGrid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TP2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TP3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TP4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TP5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1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7" name="Object 6"/>
          <p:cNvGraphicFramePr>
            <a:graphicFrameLocks noChangeAspect="1"/>
          </p:cNvGraphicFramePr>
          <p:nvPr/>
        </p:nvGraphicFramePr>
        <p:xfrm>
          <a:off x="1581150" y="4879975"/>
          <a:ext cx="674688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0" name="Equation" r:id="rId9" imgW="672840" imgH="215640" progId="Equation.3">
                  <p:embed/>
                </p:oleObj>
              </mc:Choice>
              <mc:Fallback>
                <p:oleObj name="Equation" r:id="rId9" imgW="6728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4879975"/>
                        <a:ext cx="674688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8" name="Object 7"/>
          <p:cNvGraphicFramePr>
            <a:graphicFrameLocks noChangeAspect="1"/>
          </p:cNvGraphicFramePr>
          <p:nvPr/>
        </p:nvGraphicFramePr>
        <p:xfrm>
          <a:off x="1562100" y="5670550"/>
          <a:ext cx="674688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Equation" r:id="rId11" imgW="672840" imgH="215640" progId="Equation.3">
                  <p:embed/>
                </p:oleObj>
              </mc:Choice>
              <mc:Fallback>
                <p:oleObj name="Equation" r:id="rId11" imgW="6728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5670550"/>
                        <a:ext cx="674688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9" name="TextBox 17"/>
          <p:cNvSpPr txBox="1">
            <a:spLocks noChangeArrowheads="1"/>
          </p:cNvSpPr>
          <p:nvPr/>
        </p:nvSpPr>
        <p:spPr bwMode="auto">
          <a:xfrm>
            <a:off x="676275" y="4262438"/>
            <a:ext cx="45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d)</a:t>
            </a:r>
          </a:p>
        </p:txBody>
      </p:sp>
      <p:sp>
        <p:nvSpPr>
          <p:cNvPr id="30840" name="TextBox 17"/>
          <p:cNvSpPr txBox="1">
            <a:spLocks noChangeArrowheads="1"/>
          </p:cNvSpPr>
          <p:nvPr/>
        </p:nvSpPr>
        <p:spPr bwMode="auto">
          <a:xfrm>
            <a:off x="676275" y="6248400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e)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796BF-E12F-46DA-B947-C79A6A0CF9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 txBox="1">
            <a:spLocks/>
          </p:cNvSpPr>
          <p:nvPr/>
        </p:nvSpPr>
        <p:spPr bwMode="auto">
          <a:xfrm>
            <a:off x="152400" y="1447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287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en-US" sz="2800" i="1"/>
              <a:t>The Process</a:t>
            </a:r>
          </a:p>
          <a:p>
            <a:pPr lvl="2">
              <a:spcAft>
                <a:spcPts val="600"/>
              </a:spcAft>
              <a:buFont typeface="Arial" charset="0"/>
              <a:buAutoNum type="alphaLcParenR"/>
            </a:pPr>
            <a:r>
              <a:rPr lang="en-US" sz="2800"/>
              <a:t>Working from the inputs to the output, write the cumulating logic expression at the output of each gate concluding with the expression for the circuit’s output. </a:t>
            </a:r>
          </a:p>
          <a:p>
            <a:pPr lvl="2">
              <a:spcAft>
                <a:spcPts val="600"/>
              </a:spcAft>
              <a:buFont typeface="Arial" charset="0"/>
              <a:buAutoNum type="alphaLcParenR"/>
            </a:pPr>
            <a:endParaRPr lang="en-US" sz="2800"/>
          </a:p>
          <a:p>
            <a:pPr lvl="2">
              <a:spcAft>
                <a:spcPts val="600"/>
              </a:spcAft>
              <a:buFont typeface="Arial" charset="0"/>
              <a:buAutoNum type="alphaLcParenR"/>
            </a:pPr>
            <a:r>
              <a:rPr lang="en-US" sz="2800"/>
              <a:t>Using the circuit’s output logic expression, derive the circuit’s truth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B2C49-09BD-4C05-8FD0-9914EF6C7F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3800" dirty="0"/>
              <a:t>Circuit to Logic Expression to Truth Table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1688"/>
            <a:ext cx="7620000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sz="3800" dirty="0"/>
              <a:t>Circuit to Logic Expression to Truth Table</a:t>
            </a:r>
            <a:endParaRPr lang="en-US" sz="3800" dirty="0" smtClean="0"/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45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Analyze the logic circuit shown below to determine the logic expression for the output F</a:t>
            </a:r>
            <a:r>
              <a:rPr lang="en-US" sz="2800" baseline="-25000"/>
              <a:t>1.</a:t>
            </a:r>
            <a:r>
              <a:rPr lang="en-US" sz="2800"/>
              <a:t>  Using the logic expression, derive the circuit’s truth table.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176588" y="762000"/>
            <a:ext cx="2790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9C249-04E4-491D-854E-86E323090C7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  <a:buFont typeface="Arial" charset="0"/>
              <a:buAutoNum type="alphaLcParenR"/>
            </a:pPr>
            <a:r>
              <a:rPr lang="en-US" sz="2400"/>
              <a:t>Working from the inputs to the output, write the cumulating logic expression at the output of each gate concluding with the expression for the circuit’s output.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501900" y="762000"/>
            <a:ext cx="414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 : Step (a)</a:t>
            </a:r>
          </a:p>
        </p:txBody>
      </p:sp>
      <p:grpSp>
        <p:nvGrpSpPr>
          <p:cNvPr id="33797" name="Group 18"/>
          <p:cNvGrpSpPr>
            <a:grpSpLocks/>
          </p:cNvGrpSpPr>
          <p:nvPr/>
        </p:nvGrpSpPr>
        <p:grpSpPr bwMode="auto">
          <a:xfrm>
            <a:off x="1295400" y="3251200"/>
            <a:ext cx="6988175" cy="1539875"/>
            <a:chOff x="1295400" y="3251200"/>
            <a:chExt cx="6988175" cy="1539921"/>
          </a:xfrm>
        </p:grpSpPr>
        <p:pic>
          <p:nvPicPr>
            <p:cNvPr id="33799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3353059"/>
              <a:ext cx="5957887" cy="143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3800" name="Object 5"/>
            <p:cNvGraphicFramePr>
              <a:graphicFrameLocks noChangeAspect="1"/>
            </p:cNvGraphicFramePr>
            <p:nvPr/>
          </p:nvGraphicFramePr>
          <p:xfrm>
            <a:off x="3276600" y="3251200"/>
            <a:ext cx="150813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0" name="Equation" r:id="rId5" imgW="190335" imgH="266469" progId="Equation.3">
                    <p:embed/>
                  </p:oleObj>
                </mc:Choice>
                <mc:Fallback>
                  <p:oleObj name="Equation" r:id="rId5" imgW="190335" imgH="26646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3251200"/>
                          <a:ext cx="150813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1" name="Object 10"/>
            <p:cNvGraphicFramePr>
              <a:graphicFrameLocks noChangeAspect="1"/>
            </p:cNvGraphicFramePr>
            <p:nvPr/>
          </p:nvGraphicFramePr>
          <p:xfrm>
            <a:off x="3271838" y="4119563"/>
            <a:ext cx="152400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1" name="Equation" r:id="rId7" imgW="190335" imgH="266469" progId="Equation.3">
                    <p:embed/>
                  </p:oleObj>
                </mc:Choice>
                <mc:Fallback>
                  <p:oleObj name="Equation" r:id="rId7" imgW="190335" imgH="2664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838" y="4119563"/>
                          <a:ext cx="152400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2" name="Object 11"/>
            <p:cNvGraphicFramePr>
              <a:graphicFrameLocks noChangeAspect="1"/>
            </p:cNvGraphicFramePr>
            <p:nvPr/>
          </p:nvGraphicFramePr>
          <p:xfrm>
            <a:off x="4343400" y="4572000"/>
            <a:ext cx="3048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2" name="Equation" r:id="rId9" imgW="380835" imgH="266584" progId="Equation.3">
                    <p:embed/>
                  </p:oleObj>
                </mc:Choice>
                <mc:Fallback>
                  <p:oleObj name="Equation" r:id="rId9" imgW="380835" imgH="266584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400" y="4572000"/>
                          <a:ext cx="304800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3" name="Object 12"/>
            <p:cNvGraphicFramePr>
              <a:graphicFrameLocks noChangeAspect="1"/>
            </p:cNvGraphicFramePr>
            <p:nvPr/>
          </p:nvGraphicFramePr>
          <p:xfrm>
            <a:off x="4181475" y="3352800"/>
            <a:ext cx="303213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3" name="Equation" r:id="rId11" imgW="380835" imgH="266584" progId="Equation.3">
                    <p:embed/>
                  </p:oleObj>
                </mc:Choice>
                <mc:Fallback>
                  <p:oleObj name="Equation" r:id="rId11" imgW="380835" imgH="266584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1475" y="3352800"/>
                          <a:ext cx="303213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3"/>
            <p:cNvGraphicFramePr>
              <a:graphicFrameLocks noChangeAspect="1"/>
            </p:cNvGraphicFramePr>
            <p:nvPr/>
          </p:nvGraphicFramePr>
          <p:xfrm>
            <a:off x="5638800" y="3662363"/>
            <a:ext cx="436563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4" name="Equation" r:id="rId13" imgW="545626" imgH="266469" progId="Equation.3">
                    <p:embed/>
                  </p:oleObj>
                </mc:Choice>
                <mc:Fallback>
                  <p:oleObj name="Equation" r:id="rId13" imgW="545626" imgH="266469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3662363"/>
                          <a:ext cx="436563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14"/>
            <p:cNvGraphicFramePr>
              <a:graphicFrameLocks noChangeAspect="1"/>
            </p:cNvGraphicFramePr>
            <p:nvPr/>
          </p:nvGraphicFramePr>
          <p:xfrm>
            <a:off x="7239000" y="4248150"/>
            <a:ext cx="1044575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5" name="Equation" r:id="rId15" imgW="1307532" imgH="266584" progId="Equation.3">
                    <p:embed/>
                  </p:oleObj>
                </mc:Choice>
                <mc:Fallback>
                  <p:oleObj name="Equation" r:id="rId15" imgW="1307532" imgH="266584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4248150"/>
                          <a:ext cx="1044575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B235-7F10-4210-945C-BE0882866B6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sz="3800" dirty="0"/>
              <a:t>Circuit to Logic Expression to Truth Table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  <a:buFont typeface="Arial" charset="0"/>
              <a:buAutoNum type="alphaLcParenR" startAt="2"/>
            </a:pPr>
            <a:r>
              <a:rPr lang="en-US" sz="2400"/>
              <a:t>Using the circuit’s output logic expression, derive the circuit’s truth table.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01900" y="762000"/>
            <a:ext cx="414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 : Step (b)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95400" y="3124200"/>
          <a:ext cx="14414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03"/>
                <a:gridCol w="327603"/>
                <a:gridCol w="327603"/>
                <a:gridCol w="458642"/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873" name="Object 117"/>
          <p:cNvGraphicFramePr>
            <a:graphicFrameLocks noChangeAspect="1"/>
          </p:cNvGraphicFramePr>
          <p:nvPr/>
        </p:nvGraphicFramePr>
        <p:xfrm>
          <a:off x="2819400" y="4402138"/>
          <a:ext cx="10318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5" name="Equation" r:id="rId4" imgW="901309" imgH="279279" progId="Equation.3">
                  <p:embed/>
                </p:oleObj>
              </mc:Choice>
              <mc:Fallback>
                <p:oleObj name="Equation" r:id="rId4" imgW="901309" imgH="27927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02138"/>
                        <a:ext cx="1031875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4" name="Object 19"/>
          <p:cNvGraphicFramePr>
            <a:graphicFrameLocks noChangeAspect="1"/>
          </p:cNvGraphicFramePr>
          <p:nvPr/>
        </p:nvGraphicFramePr>
        <p:xfrm>
          <a:off x="3238500" y="4876800"/>
          <a:ext cx="4333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6" name="Equation" r:id="rId6" imgW="380835" imgH="266584" progId="Equation.3">
                  <p:embed/>
                </p:oleObj>
              </mc:Choice>
              <mc:Fallback>
                <p:oleObj name="Equation" r:id="rId6" imgW="380835" imgH="266584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876800"/>
                        <a:ext cx="43338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>
          <a:xfrm>
            <a:off x="2857500" y="4924425"/>
            <a:ext cx="228600" cy="333375"/>
          </a:xfrm>
          <a:prstGeom prst="rightBrace">
            <a:avLst>
              <a:gd name="adj1" fmla="val 7305"/>
              <a:gd name="adj2" fmla="val 50000"/>
            </a:avLst>
          </a:prstGeom>
          <a:ln w="127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4876" name="Object 14"/>
          <p:cNvGraphicFramePr>
            <a:graphicFrameLocks noChangeAspect="1"/>
          </p:cNvGraphicFramePr>
          <p:nvPr/>
        </p:nvGraphicFramePr>
        <p:xfrm>
          <a:off x="1295400" y="2438400"/>
          <a:ext cx="1800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7" name="Equation" r:id="rId8" imgW="1497950" imgH="317362" progId="Equation.3">
                  <p:embed/>
                </p:oleObj>
              </mc:Choice>
              <mc:Fallback>
                <p:oleObj name="Equation" r:id="rId8" imgW="1497950" imgH="31736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18002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AA2A2-EFF0-4A0A-9BF1-41A410F4772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sz="3800" dirty="0"/>
              <a:t>Circuit to Logic Expression to Truth Table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#2: Circuit Analysis</a:t>
            </a: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800" dirty="0" smtClean="0"/>
              <a:t>Analyze </a:t>
            </a:r>
            <a:r>
              <a:rPr lang="en-US" sz="2800" dirty="0"/>
              <a:t>the logic circuit shown below to determine the logic expression for the output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2.</a:t>
            </a:r>
            <a:r>
              <a:rPr lang="en-US" sz="2800" dirty="0" smtClean="0"/>
              <a:t> </a:t>
            </a:r>
            <a:r>
              <a:rPr lang="en-US" sz="2800" dirty="0"/>
              <a:t>Using the logic expression, derive the circuit’s truth table.</a:t>
            </a:r>
          </a:p>
          <a:p>
            <a:pPr lvl="1" eaLnBrk="1" hangingPunct="1"/>
            <a:endParaRPr lang="en-US" sz="2800" dirty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65550"/>
            <a:ext cx="75438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D4E6D-2DDA-4536-AAE9-453E2995101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905000"/>
            <a:ext cx="58864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#2: Circuit Analysis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886200"/>
          <a:ext cx="14414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03"/>
                <a:gridCol w="327603"/>
                <a:gridCol w="327603"/>
                <a:gridCol w="458642"/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20" name="Object 5"/>
          <p:cNvGraphicFramePr>
            <a:graphicFrameLocks noChangeAspect="1"/>
          </p:cNvGraphicFramePr>
          <p:nvPr/>
        </p:nvGraphicFramePr>
        <p:xfrm>
          <a:off x="2590800" y="1843088"/>
          <a:ext cx="150813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5" name="Equation" r:id="rId5" imgW="190335" imgH="266469" progId="Equation.3">
                  <p:embed/>
                </p:oleObj>
              </mc:Choice>
              <mc:Fallback>
                <p:oleObj name="Equation" r:id="rId5" imgW="190335" imgH="2664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43088"/>
                        <a:ext cx="150813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1" name="Object 10"/>
          <p:cNvGraphicFramePr>
            <a:graphicFrameLocks noChangeAspect="1"/>
          </p:cNvGraphicFramePr>
          <p:nvPr/>
        </p:nvGraphicFramePr>
        <p:xfrm>
          <a:off x="2514600" y="3433763"/>
          <a:ext cx="14128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6" name="Equation" r:id="rId7" imgW="177646" imgH="279158" progId="Equation.3">
                  <p:embed/>
                </p:oleObj>
              </mc:Choice>
              <mc:Fallback>
                <p:oleObj name="Equation" r:id="rId7" imgW="177646" imgH="27915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33763"/>
                        <a:ext cx="14128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2" name="Object 11"/>
          <p:cNvGraphicFramePr>
            <a:graphicFrameLocks noChangeAspect="1"/>
          </p:cNvGraphicFramePr>
          <p:nvPr/>
        </p:nvGraphicFramePr>
        <p:xfrm>
          <a:off x="3494088" y="2971800"/>
          <a:ext cx="284162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7" name="Equation" r:id="rId9" imgW="355446" imgH="279279" progId="Equation.3">
                  <p:embed/>
                </p:oleObj>
              </mc:Choice>
              <mc:Fallback>
                <p:oleObj name="Equation" r:id="rId9" imgW="355446" imgH="27927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2971800"/>
                        <a:ext cx="284162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3" name="Object 12"/>
          <p:cNvGraphicFramePr>
            <a:graphicFrameLocks noChangeAspect="1"/>
          </p:cNvGraphicFramePr>
          <p:nvPr/>
        </p:nvGraphicFramePr>
        <p:xfrm>
          <a:off x="3505200" y="1905000"/>
          <a:ext cx="28416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8" name="Equation" r:id="rId11" imgW="355292" imgH="266469" progId="Equation.3">
                  <p:embed/>
                </p:oleObj>
              </mc:Choice>
              <mc:Fallback>
                <p:oleObj name="Equation" r:id="rId11" imgW="355292" imgH="2664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284163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4" name="Object 13"/>
          <p:cNvGraphicFramePr>
            <a:graphicFrameLocks noChangeAspect="1"/>
          </p:cNvGraphicFramePr>
          <p:nvPr/>
        </p:nvGraphicFramePr>
        <p:xfrm>
          <a:off x="4692650" y="2000250"/>
          <a:ext cx="4365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9" name="Equation" r:id="rId13" imgW="545863" imgH="279279" progId="Equation.3">
                  <p:embed/>
                </p:oleObj>
              </mc:Choice>
              <mc:Fallback>
                <p:oleObj name="Equation" r:id="rId13" imgW="545863" imgH="27927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2000250"/>
                        <a:ext cx="4365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5" name="Object 14"/>
          <p:cNvGraphicFramePr>
            <a:graphicFrameLocks noChangeAspect="1"/>
          </p:cNvGraphicFramePr>
          <p:nvPr/>
        </p:nvGraphicFramePr>
        <p:xfrm>
          <a:off x="5800725" y="2078038"/>
          <a:ext cx="8921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0" name="Equation" r:id="rId15" imgW="1117600" imgH="279400" progId="Equation.3">
                  <p:embed/>
                </p:oleObj>
              </mc:Choice>
              <mc:Fallback>
                <p:oleObj name="Equation" r:id="rId15" imgW="1117600" imgH="279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2078038"/>
                        <a:ext cx="89217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26" name="Object 17"/>
          <p:cNvGraphicFramePr>
            <a:graphicFrameLocks noChangeAspect="1"/>
          </p:cNvGraphicFramePr>
          <p:nvPr/>
        </p:nvGraphicFramePr>
        <p:xfrm>
          <a:off x="7078663" y="2209800"/>
          <a:ext cx="15192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1" name="Equation" r:id="rId17" imgW="1497950" imgH="317362" progId="Equation.3">
                  <p:embed/>
                </p:oleObj>
              </mc:Choice>
              <mc:Fallback>
                <p:oleObj name="Equation" r:id="rId17" imgW="1497950" imgH="31736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2209800"/>
                        <a:ext cx="15192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27" name="TextBox 5"/>
          <p:cNvSpPr txBox="1">
            <a:spLocks noChangeArrowheads="1"/>
          </p:cNvSpPr>
          <p:nvPr/>
        </p:nvSpPr>
        <p:spPr bwMode="auto">
          <a:xfrm>
            <a:off x="457200" y="135255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i="1"/>
              <a:t>Solution</a:t>
            </a:r>
            <a:endParaRPr lang="en-US" sz="2800"/>
          </a:p>
        </p:txBody>
      </p:sp>
      <p:sp>
        <p:nvSpPr>
          <p:cNvPr id="36928" name="TextBox 21"/>
          <p:cNvSpPr txBox="1">
            <a:spLocks noChangeArrowheads="1"/>
          </p:cNvSpPr>
          <p:nvPr/>
        </p:nvSpPr>
        <p:spPr bwMode="auto">
          <a:xfrm>
            <a:off x="609600" y="1828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a)</a:t>
            </a:r>
          </a:p>
        </p:txBody>
      </p:sp>
      <p:sp>
        <p:nvSpPr>
          <p:cNvPr id="36929" name="TextBox 22"/>
          <p:cNvSpPr txBox="1">
            <a:spLocks noChangeArrowheads="1"/>
          </p:cNvSpPr>
          <p:nvPr/>
        </p:nvSpPr>
        <p:spPr bwMode="auto">
          <a:xfrm>
            <a:off x="609600" y="3581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b)</a:t>
            </a:r>
          </a:p>
        </p:txBody>
      </p:sp>
      <p:graphicFrame>
        <p:nvGraphicFramePr>
          <p:cNvPr id="36930" name="Object 117"/>
          <p:cNvGraphicFramePr>
            <a:graphicFrameLocks noChangeAspect="1"/>
          </p:cNvGraphicFramePr>
          <p:nvPr/>
        </p:nvGraphicFramePr>
        <p:xfrm>
          <a:off x="2819400" y="5164138"/>
          <a:ext cx="10318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" name="Equation" r:id="rId19" imgW="901309" imgH="279279" progId="Equation.3">
                  <p:embed/>
                </p:oleObj>
              </mc:Choice>
              <mc:Fallback>
                <p:oleObj name="Equation" r:id="rId19" imgW="901309" imgH="27927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64138"/>
                        <a:ext cx="1031875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31" name="Object 19"/>
          <p:cNvGraphicFramePr>
            <a:graphicFrameLocks noChangeAspect="1"/>
          </p:cNvGraphicFramePr>
          <p:nvPr/>
        </p:nvGraphicFramePr>
        <p:xfrm>
          <a:off x="5119688" y="5486400"/>
          <a:ext cx="4048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" name="Equation" r:id="rId21" imgW="355446" imgH="279279" progId="Equation.3">
                  <p:embed/>
                </p:oleObj>
              </mc:Choice>
              <mc:Fallback>
                <p:oleObj name="Equation" r:id="rId21" imgW="355446" imgH="27927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5486400"/>
                        <a:ext cx="40481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Brace 25"/>
          <p:cNvSpPr/>
          <p:nvPr/>
        </p:nvSpPr>
        <p:spPr>
          <a:xfrm>
            <a:off x="2819400" y="5029200"/>
            <a:ext cx="2209800" cy="1295400"/>
          </a:xfrm>
          <a:prstGeom prst="rightBrace">
            <a:avLst>
              <a:gd name="adj1" fmla="val 7305"/>
              <a:gd name="adj2" fmla="val 50000"/>
            </a:avLst>
          </a:prstGeom>
          <a:ln w="127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DEE1-4A04-414B-9BFF-E4F6C5DC5C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Analysis of </a:t>
            </a:r>
            <a:br>
              <a:rPr lang="en-US" sz="4000" dirty="0" smtClean="0"/>
            </a:br>
            <a:r>
              <a:rPr lang="en-US" sz="4000" dirty="0" smtClean="0"/>
              <a:t>Combinational Logic Circuits </a:t>
            </a:r>
          </a:p>
        </p:txBody>
      </p:sp>
      <p:sp>
        <p:nvSpPr>
          <p:cNvPr id="22531" name="Content Placeholder 8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14600"/>
          </a:xfrm>
        </p:spPr>
        <p:txBody>
          <a:bodyPr/>
          <a:lstStyle/>
          <a:p>
            <a:pPr marL="273050" indent="-273050">
              <a:spcBef>
                <a:spcPct val="0"/>
              </a:spcBef>
            </a:pPr>
            <a:r>
              <a:rPr lang="en-US" dirty="0" smtClean="0"/>
              <a:t>Determine the circuit output’s truth-table and logic expression</a:t>
            </a:r>
          </a:p>
          <a:p>
            <a:pPr marL="273050" indent="-273050">
              <a:spcBef>
                <a:spcPts val="600"/>
              </a:spcBef>
            </a:pPr>
            <a:r>
              <a:rPr lang="en-US" dirty="0" smtClean="0"/>
              <a:t>Determine the circuit’s intended function</a:t>
            </a:r>
          </a:p>
          <a:p>
            <a:pPr marL="273050" indent="-273050">
              <a:spcBef>
                <a:spcPts val="600"/>
              </a:spcBef>
            </a:pPr>
            <a:r>
              <a:rPr lang="en-US" dirty="0" smtClean="0"/>
              <a:t>Determine whether a circuit is working properly</a:t>
            </a:r>
          </a:p>
        </p:txBody>
      </p:sp>
      <p:pic>
        <p:nvPicPr>
          <p:cNvPr id="22532" name="Picture 73" descr="C:\Users\ghzite.MAIN\AppData\Local\Microsoft\Windows\Temporary Internet Files\Content.IE5\ZZLJ9WGK\MCBD19998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5638800"/>
            <a:ext cx="124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2" descr="C:\Users\ghzite.MAIN\AppData\Local\Microsoft\Windows\Temporary Internet Files\Content.IE5\XPYVK1DB\MCj038359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10113"/>
            <a:ext cx="2197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Callout 15"/>
          <p:cNvSpPr/>
          <p:nvPr/>
        </p:nvSpPr>
        <p:spPr bwMode="auto">
          <a:xfrm flipH="1">
            <a:off x="3810000" y="3722688"/>
            <a:ext cx="1995488" cy="1077912"/>
          </a:xfrm>
          <a:prstGeom prst="wedgeEllipseCallout">
            <a:avLst>
              <a:gd name="adj1" fmla="val 39011"/>
              <a:gd name="adj2" fmla="val 664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2535" name="Picture 5" descr="C:\Users\ghzite.MAIN\Pictures\Microsoft Clip Organizer\j007862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24288"/>
            <a:ext cx="609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C:\Users\ghzite.MAIN\Pictures\Microsoft Clip Organizer\j0078739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62475"/>
            <a:ext cx="95091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8" descr="C:\Users\ghzite.MAIN\Pictures\Microsoft Clip Organizer\j007871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4351338"/>
            <a:ext cx="9080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19"/>
          <p:cNvSpPr>
            <a:spLocks noChangeArrowheads="1"/>
          </p:cNvSpPr>
          <p:nvPr/>
        </p:nvSpPr>
        <p:spPr bwMode="auto">
          <a:xfrm>
            <a:off x="3783013" y="3886200"/>
            <a:ext cx="2133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/>
              <a:t>Did you analyze the circuit </a:t>
            </a:r>
            <a:r>
              <a:rPr lang="en-US" sz="1400" u="sng"/>
              <a:t>BEFORE</a:t>
            </a:r>
            <a:r>
              <a:rPr lang="en-US" sz="1400"/>
              <a:t> you turned the power on?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E3756-31D8-487E-9C4A-18E4DD7D886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Circuit Analysis Techniques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Circuit to Truth Table to Logic Expression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2800" dirty="0" smtClean="0"/>
              <a:t>Given a </a:t>
            </a:r>
            <a:r>
              <a:rPr lang="en-US" sz="2800" dirty="0"/>
              <a:t>l</a:t>
            </a:r>
            <a:r>
              <a:rPr lang="en-US" sz="2800" dirty="0" smtClean="0"/>
              <a:t>ogic </a:t>
            </a:r>
            <a:r>
              <a:rPr lang="en-US" sz="2800" dirty="0"/>
              <a:t>c</a:t>
            </a:r>
            <a:r>
              <a:rPr lang="en-US" sz="2800" dirty="0" smtClean="0"/>
              <a:t>ircuit . . .  </a:t>
            </a:r>
            <a:endParaRPr lang="en-US" dirty="0" smtClean="0"/>
          </a:p>
          <a:p>
            <a:pPr lvl="2"/>
            <a:r>
              <a:rPr lang="en-US" dirty="0" smtClean="0"/>
              <a:t>Extract truth table</a:t>
            </a:r>
          </a:p>
          <a:p>
            <a:pPr lvl="2"/>
            <a:r>
              <a:rPr lang="en-US" dirty="0" smtClean="0"/>
              <a:t>Derive logic expression</a:t>
            </a:r>
          </a:p>
          <a:p>
            <a:pPr lvl="2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Circuit to Logic Expression to Truth Table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2800" dirty="0" smtClean="0"/>
              <a:t>Given a </a:t>
            </a:r>
            <a:r>
              <a:rPr lang="en-US" sz="2800" dirty="0"/>
              <a:t>l</a:t>
            </a:r>
            <a:r>
              <a:rPr lang="en-US" sz="2800" dirty="0" smtClean="0"/>
              <a:t>ogic </a:t>
            </a:r>
            <a:r>
              <a:rPr lang="en-US" sz="2800" dirty="0"/>
              <a:t>c</a:t>
            </a:r>
            <a:r>
              <a:rPr lang="en-US" sz="2800" dirty="0" smtClean="0"/>
              <a:t>ircuit . . . </a:t>
            </a:r>
            <a:endParaRPr lang="en-US" dirty="0" smtClean="0"/>
          </a:p>
          <a:p>
            <a:pPr lvl="2"/>
            <a:r>
              <a:rPr lang="en-US" dirty="0" smtClean="0"/>
              <a:t>Extract logic expression</a:t>
            </a:r>
          </a:p>
          <a:p>
            <a:pPr lvl="2"/>
            <a:r>
              <a:rPr lang="en-US" dirty="0" smtClean="0"/>
              <a:t>Derive truth table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F15BD-99F9-4CA2-8047-A1A653C8DB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marL="0" indent="-51435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600" i="1" dirty="0" smtClean="0"/>
              <a:t>The Process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600" dirty="0" smtClean="0"/>
              <a:t>Add test-points at the output of every gate.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600" dirty="0" smtClean="0"/>
              <a:t>Add a column to the truth table for every test-point.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600" dirty="0" smtClean="0"/>
              <a:t>Working from the inputs to the output, complete the truth table for each test-point, ultimately ending at the circuit’s output.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600" dirty="0" smtClean="0"/>
              <a:t>From the completed truth table, identify the </a:t>
            </a:r>
            <a:r>
              <a:rPr lang="en-US" sz="2600" dirty="0" err="1" smtClean="0"/>
              <a:t>Minterms</a:t>
            </a:r>
            <a:r>
              <a:rPr lang="en-US" sz="2600" dirty="0" smtClean="0"/>
              <a:t> from the truth table anywhere the output is one.  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600" dirty="0" smtClean="0"/>
              <a:t>Using the extracted </a:t>
            </a:r>
            <a:r>
              <a:rPr lang="en-US" sz="2600" dirty="0" err="1" smtClean="0"/>
              <a:t>Minterms</a:t>
            </a:r>
            <a:r>
              <a:rPr lang="en-US" sz="2600" dirty="0" smtClean="0"/>
              <a:t>, write the Sum-Of-Products logic expression.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E7342-25C1-4CE4-ADC8-C5A170BF4A7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1688"/>
            <a:ext cx="7620000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/>
              <a:t>Analyze the logic circuit shown below to determine the circuit’s truth-table. Using the truth table, derive the logic expression for the output F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176588" y="762000"/>
            <a:ext cx="2790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73D70-5D6F-4680-A527-9B5FD0E8BB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AutoNum type="alphaLcParenR"/>
            </a:pPr>
            <a:r>
              <a:rPr lang="en-US" sz="2400"/>
              <a:t>Add test-points at the output of every gate</a:t>
            </a:r>
            <a:r>
              <a:rPr lang="en-US" sz="2200"/>
              <a:t>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1900" y="762000"/>
            <a:ext cx="414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 : Step (a)</a:t>
            </a:r>
          </a:p>
        </p:txBody>
      </p:sp>
      <p:grpSp>
        <p:nvGrpSpPr>
          <p:cNvPr id="26629" name="Group 17"/>
          <p:cNvGrpSpPr>
            <a:grpSpLocks/>
          </p:cNvGrpSpPr>
          <p:nvPr/>
        </p:nvGrpSpPr>
        <p:grpSpPr bwMode="auto">
          <a:xfrm>
            <a:off x="1295400" y="2254250"/>
            <a:ext cx="5957888" cy="2089150"/>
            <a:chOff x="1239838" y="1644342"/>
            <a:chExt cx="5957887" cy="2089458"/>
          </a:xfrm>
        </p:grpSpPr>
        <p:pic>
          <p:nvPicPr>
            <p:cNvPr id="26631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838" y="1981201"/>
              <a:ext cx="5957887" cy="1438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ular Callout 7"/>
            <p:cNvSpPr/>
            <p:nvPr/>
          </p:nvSpPr>
          <p:spPr bwMode="auto">
            <a:xfrm>
              <a:off x="3313113" y="1644342"/>
              <a:ext cx="533400" cy="304845"/>
            </a:xfrm>
            <a:prstGeom prst="wedgeRectCallout">
              <a:avLst>
                <a:gd name="adj1" fmla="val -60629"/>
                <a:gd name="adj2" fmla="val 121428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TP1</a:t>
              </a:r>
            </a:p>
          </p:txBody>
        </p:sp>
        <p:sp>
          <p:nvSpPr>
            <p:cNvPr id="9" name="Rectangular Callout 8"/>
            <p:cNvSpPr/>
            <p:nvPr/>
          </p:nvSpPr>
          <p:spPr bwMode="auto">
            <a:xfrm>
              <a:off x="4379912" y="1823756"/>
              <a:ext cx="533400" cy="304845"/>
            </a:xfrm>
            <a:prstGeom prst="wedgeRectCallout">
              <a:avLst>
                <a:gd name="adj1" fmla="val -66751"/>
                <a:gd name="adj2" fmla="val 9464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TP2</a:t>
              </a:r>
            </a:p>
          </p:txBody>
        </p:sp>
        <p:sp>
          <p:nvSpPr>
            <p:cNvPr id="10" name="Rectangular Callout 9"/>
            <p:cNvSpPr/>
            <p:nvPr/>
          </p:nvSpPr>
          <p:spPr bwMode="auto">
            <a:xfrm>
              <a:off x="5692775" y="2171470"/>
              <a:ext cx="533400" cy="304845"/>
            </a:xfrm>
            <a:prstGeom prst="wedgeRectCallout">
              <a:avLst>
                <a:gd name="adj1" fmla="val -66751"/>
                <a:gd name="adj2" fmla="val 9464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TP3</a:t>
              </a:r>
            </a:p>
          </p:txBody>
        </p:sp>
        <p:sp>
          <p:nvSpPr>
            <p:cNvPr id="11" name="Rectangular Callout 10"/>
            <p:cNvSpPr/>
            <p:nvPr/>
          </p:nvSpPr>
          <p:spPr bwMode="auto">
            <a:xfrm>
              <a:off x="3236913" y="3428955"/>
              <a:ext cx="533400" cy="304845"/>
            </a:xfrm>
            <a:prstGeom prst="wedgeRectCallout">
              <a:avLst>
                <a:gd name="adj1" fmla="val -45323"/>
                <a:gd name="adj2" fmla="val -17857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TP4</a:t>
              </a:r>
            </a:p>
          </p:txBody>
        </p:sp>
        <p:sp>
          <p:nvSpPr>
            <p:cNvPr id="12" name="Rectangular Callout 11"/>
            <p:cNvSpPr/>
            <p:nvPr/>
          </p:nvSpPr>
          <p:spPr bwMode="auto">
            <a:xfrm>
              <a:off x="4532312" y="3276533"/>
              <a:ext cx="533400" cy="304845"/>
            </a:xfrm>
            <a:prstGeom prst="wedgeRectCallout">
              <a:avLst>
                <a:gd name="adj1" fmla="val -97364"/>
                <a:gd name="adj2" fmla="val -92858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TP5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B6A96-94E1-45F0-96BD-5A6CD01870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>
              <a:spcAft>
                <a:spcPts val="1200"/>
              </a:spcAft>
              <a:buFont typeface="+mj-lt"/>
              <a:buAutoNum type="alphaLcParenR" startAt="2"/>
              <a:defRPr/>
            </a:pPr>
            <a:r>
              <a:rPr lang="en-US" sz="2400" dirty="0"/>
              <a:t>Add a column to the truth table for every test-point.</a:t>
            </a:r>
          </a:p>
          <a:p>
            <a:pPr marL="465138" indent="-465138">
              <a:spcAft>
                <a:spcPts val="600"/>
              </a:spcAft>
              <a:buFont typeface="+mj-lt"/>
              <a:buAutoNum type="alphaLcParenR" startAt="2"/>
              <a:defRPr/>
            </a:pPr>
            <a:r>
              <a:rPr lang="en-US" sz="2400" dirty="0"/>
              <a:t>Working from the inputs to the output, complete the truth table for each test-point, ultimately ending at the circuit’s output.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 startAt="2"/>
              <a:defRPr/>
            </a:pPr>
            <a:endParaRPr lang="en-US" sz="2600" dirty="0"/>
          </a:p>
          <a:p>
            <a:pPr marL="514350" indent="-514350">
              <a:spcAft>
                <a:spcPts val="600"/>
              </a:spcAft>
              <a:buFont typeface="+mj-lt"/>
              <a:buAutoNum type="alphaLcParenR" startAt="2"/>
              <a:defRPr/>
            </a:pPr>
            <a:endParaRPr lang="en-US" sz="26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57400" y="76200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 : Steps (b) &amp; (c)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16150" y="3200400"/>
          <a:ext cx="41846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53"/>
                <a:gridCol w="327553"/>
                <a:gridCol w="327553"/>
                <a:gridCol w="458572"/>
                <a:gridCol w="548684"/>
                <a:gridCol w="548684"/>
                <a:gridCol w="548684"/>
                <a:gridCol w="548684"/>
                <a:gridCol w="548684"/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TP2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TP3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TP4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TP5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3B39F-FB36-4982-AB7E-CBB4FFA1F3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05800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r>
              <a:rPr lang="en-US" sz="2400" dirty="0"/>
              <a:t>From the completed truth table, identify the </a:t>
            </a:r>
            <a:r>
              <a:rPr lang="en-US" sz="2400" dirty="0" err="1"/>
              <a:t>Minterms</a:t>
            </a:r>
            <a:r>
              <a:rPr lang="en-US" sz="2400" dirty="0"/>
              <a:t> from the truth table anywhere the output is one. </a:t>
            </a:r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endParaRPr lang="en-US" sz="2400" dirty="0"/>
          </a:p>
          <a:p>
            <a:pPr marL="465138" indent="-465138">
              <a:spcAft>
                <a:spcPts val="600"/>
              </a:spcAft>
              <a:buFont typeface="+mj-lt"/>
              <a:buAutoNum type="alphaLcParenR" startAt="4"/>
              <a:defRPr/>
            </a:pPr>
            <a:r>
              <a:rPr lang="en-US" sz="2400" dirty="0"/>
              <a:t>Using the extracted </a:t>
            </a:r>
            <a:r>
              <a:rPr lang="en-US" sz="2400" dirty="0" err="1"/>
              <a:t>Minterms</a:t>
            </a:r>
            <a:r>
              <a:rPr lang="en-US" sz="2400" dirty="0"/>
              <a:t>, write the Sum-Of-Products logic expression.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 startAt="3"/>
              <a:defRPr/>
            </a:pPr>
            <a:endParaRPr lang="en-US" sz="26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0" y="76200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Process Walk-Thru : Steps (d) &amp; (e)</a:t>
            </a:r>
          </a:p>
        </p:txBody>
      </p:sp>
      <p:graphicFrame>
        <p:nvGraphicFramePr>
          <p:cNvPr id="28677" name="Object 117"/>
          <p:cNvGraphicFramePr>
            <a:graphicFrameLocks noChangeAspect="1"/>
          </p:cNvGraphicFramePr>
          <p:nvPr/>
        </p:nvGraphicFramePr>
        <p:xfrm>
          <a:off x="1087438" y="3541713"/>
          <a:ext cx="103187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4" imgW="901309" imgH="863225" progId="Equation.3">
                  <p:embed/>
                </p:oleObj>
              </mc:Choice>
              <mc:Fallback>
                <p:oleObj name="Equation" r:id="rId4" imgW="901309" imgH="863225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3541713"/>
                        <a:ext cx="103187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3"/>
          <p:cNvGraphicFramePr>
            <a:graphicFrameLocks noChangeAspect="1"/>
          </p:cNvGraphicFramePr>
          <p:nvPr/>
        </p:nvGraphicFramePr>
        <p:xfrm>
          <a:off x="1092200" y="6324600"/>
          <a:ext cx="310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" name="Equation" r:id="rId6" imgW="2311400" imgH="317500" progId="Equation.3">
                  <p:embed/>
                </p:oleObj>
              </mc:Choice>
              <mc:Fallback>
                <p:oleObj name="Equation" r:id="rId6" imgW="2311400" imgH="31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6324600"/>
                        <a:ext cx="310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16150" y="2286000"/>
          <a:ext cx="41846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53"/>
                <a:gridCol w="327553"/>
                <a:gridCol w="327553"/>
                <a:gridCol w="458572"/>
                <a:gridCol w="548684"/>
                <a:gridCol w="548684"/>
                <a:gridCol w="548684"/>
                <a:gridCol w="548684"/>
                <a:gridCol w="548684"/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TP2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TP3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TP4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TP5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C8406-0932-4FE0-9CF7-C97AC0549F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#1: Circuit Analysis</a:t>
            </a: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800" dirty="0" smtClean="0"/>
              <a:t>Analyze </a:t>
            </a:r>
            <a:r>
              <a:rPr lang="en-US" sz="2800" dirty="0"/>
              <a:t>the logic circuit shown below to determine the circuit’s truth table. Using the truth table, derive the logic expression for the output F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pPr lvl="1" eaLnBrk="1" hangingPunct="1"/>
            <a:endParaRPr lang="en-US" sz="2800" dirty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17950"/>
            <a:ext cx="75438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95F3-FD40-4B6E-805D-259D0FAAD3F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00FF"/>
          </a:solidFill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2625</TotalTime>
  <Words>1531</Words>
  <Application>Microsoft Office PowerPoint</Application>
  <PresentationFormat>On-screen Show (4:3)</PresentationFormat>
  <Paragraphs>527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Analysis of  Combinational Logic Circuits </vt:lpstr>
      <vt:lpstr>Circuit Analysis Techniques</vt:lpstr>
      <vt:lpstr>Circuit to Truth Table to Logic Expression</vt:lpstr>
      <vt:lpstr>Circuit to Truth Table to Logic Expression</vt:lpstr>
      <vt:lpstr>Circuit to Truth Table to Logic Expression</vt:lpstr>
      <vt:lpstr>Circuit to Truth Table to Logic Expression</vt:lpstr>
      <vt:lpstr>Circuit to Truth Table to Logic Expression</vt:lpstr>
      <vt:lpstr>Example #1: Circuit Analysis</vt:lpstr>
      <vt:lpstr>Example #1: Circuit Analysis</vt:lpstr>
      <vt:lpstr>Circuit to Logic Expression to Truth Table</vt:lpstr>
      <vt:lpstr>Circuit to Logic Expression to Truth Table</vt:lpstr>
      <vt:lpstr>Circuit to Logic Expression to Truth Table</vt:lpstr>
      <vt:lpstr>Circuit to Logic Expression to Truth Table</vt:lpstr>
      <vt:lpstr>Example #2: Circuit Analysis</vt:lpstr>
      <vt:lpstr>Example #2: Circuit Analysis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AOI Logic Analysis</dc:title>
  <dc:subject>Digital Electronics - PLTW</dc:subject>
  <dc:creator>DE Revision Team</dc:creator>
  <cp:keywords>Presentation</cp:keywords>
  <cp:lastModifiedBy>Kristen Champion-Terrell</cp:lastModifiedBy>
  <cp:revision>217</cp:revision>
  <dcterms:created xsi:type="dcterms:W3CDTF">2008-01-16T13:36:47Z</dcterms:created>
  <dcterms:modified xsi:type="dcterms:W3CDTF">2014-02-13T09:16:17Z</dcterms:modified>
</cp:coreProperties>
</file>