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50" r:id="rId2"/>
    <p:sldMasterId id="2147483673" r:id="rId3"/>
    <p:sldMasterId id="2147483685" r:id="rId4"/>
    <p:sldMasterId id="2147483795" r:id="rId5"/>
    <p:sldMasterId id="2147483807" r:id="rId6"/>
    <p:sldMasterId id="2147483819" r:id="rId7"/>
    <p:sldMasterId id="2147483965" r:id="rId8"/>
    <p:sldMasterId id="2147483977" r:id="rId9"/>
  </p:sldMasterIdLst>
  <p:notesMasterIdLst>
    <p:notesMasterId r:id="rId24"/>
  </p:notesMasterIdLst>
  <p:handoutMasterIdLst>
    <p:handoutMasterId r:id="rId25"/>
  </p:handoutMasterIdLst>
  <p:sldIdLst>
    <p:sldId id="256" r:id="rId10"/>
    <p:sldId id="295" r:id="rId11"/>
    <p:sldId id="298" r:id="rId12"/>
    <p:sldId id="299" r:id="rId13"/>
    <p:sldId id="300" r:id="rId14"/>
    <p:sldId id="301" r:id="rId15"/>
    <p:sldId id="302" r:id="rId16"/>
    <p:sldId id="303" r:id="rId17"/>
    <p:sldId id="307" r:id="rId18"/>
    <p:sldId id="306" r:id="rId19"/>
    <p:sldId id="311" r:id="rId20"/>
    <p:sldId id="304" r:id="rId21"/>
    <p:sldId id="305" r:id="rId22"/>
    <p:sldId id="312" r:id="rId23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1701"/>
    <a:srgbClr val="005BD0"/>
    <a:srgbClr val="00CCFF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52" autoAdjust="0"/>
    <p:restoredTop sz="83598" autoAdjust="0"/>
  </p:normalViewPr>
  <p:slideViewPr>
    <p:cSldViewPr>
      <p:cViewPr>
        <p:scale>
          <a:sx n="70" d="100"/>
          <a:sy n="70" d="100"/>
        </p:scale>
        <p:origin x="-1590" y="4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828" y="2490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theme" Target="theme/theme1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Truth Tables &amp; Logic Expressions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3650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Digital </a:t>
            </a:r>
            <a:r>
              <a:rPr lang="en-US" smtClean="0"/>
              <a:t>Electronics </a:t>
            </a:r>
            <a:r>
              <a:rPr lang="en-US" smtClean="0">
                <a:sym typeface="Symbol"/>
              </a:rPr>
              <a:t></a:t>
            </a:r>
            <a:endParaRPr lang="en-US"/>
          </a:p>
          <a:p>
            <a:pPr>
              <a:defRPr/>
            </a:pPr>
            <a:r>
              <a:rPr lang="en-US"/>
              <a:t>2.1 Introduction to AOI Logic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96350"/>
            <a:ext cx="30273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</a:t>
            </a:r>
            <a:r>
              <a:rPr lang="en-US" smtClean="0"/>
              <a:t>2009</a:t>
            </a: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050" y="88185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AB8A86E-B0D1-4EF6-B876-BBD7667EAD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50182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6E6E6"/>
              </a:clrFrom>
              <a:clrTo>
                <a:srgbClr val="E6E6E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8713" y="8788400"/>
            <a:ext cx="484187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37346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/>
              <a:t>Truth Tables &amp; Logic Expressions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r>
              <a:rPr lang="en-US"/>
              <a:t>Digital Electronics</a:t>
            </a:r>
          </a:p>
          <a:p>
            <a:pPr>
              <a:defRPr/>
            </a:pPr>
            <a:r>
              <a:rPr lang="en-US"/>
              <a:t>Introduction to AOI Logic</a:t>
            </a:r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410075"/>
            <a:ext cx="558800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>
              <a:defRPr sz="100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2008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050" y="88185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3EF12474-C7A8-4014-9943-5437793413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34824" name="Picture 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6E6E6"/>
              </a:clrFrom>
              <a:clrTo>
                <a:srgbClr val="E6E6E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8713" y="8788400"/>
            <a:ext cx="484187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649535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5844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Truth Tables &amp; Logic Expressions</a:t>
            </a:r>
          </a:p>
        </p:txBody>
      </p:sp>
      <p:sp>
        <p:nvSpPr>
          <p:cNvPr id="35845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 </a:t>
            </a:r>
            <a:r>
              <a:rPr lang="en-US" smtClean="0">
                <a:sym typeface="Symbol" pitchFamily="18" charset="2"/>
              </a:rPr>
              <a:t></a:t>
            </a:r>
            <a:endParaRPr lang="en-US" smtClean="0"/>
          </a:p>
          <a:p>
            <a:pPr eaLnBrk="1" hangingPunct="1"/>
            <a:r>
              <a:rPr lang="en-US" smtClean="0"/>
              <a:t>2.1 Introduction to AOI Logic</a:t>
            </a:r>
          </a:p>
        </p:txBody>
      </p:sp>
      <p:sp>
        <p:nvSpPr>
          <p:cNvPr id="3584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C5D41C0-D6A6-4FF9-8824-49961FD7F25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Pause the presentation and allow students to complete the example. The solution is on the next slide.</a:t>
            </a:r>
          </a:p>
        </p:txBody>
      </p:sp>
      <p:sp>
        <p:nvSpPr>
          <p:cNvPr id="4506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Truth Tables &amp; Logic Expressions</a:t>
            </a:r>
          </a:p>
        </p:txBody>
      </p:sp>
      <p:sp>
        <p:nvSpPr>
          <p:cNvPr id="4506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 </a:t>
            </a:r>
            <a:r>
              <a:rPr lang="en-US" smtClean="0">
                <a:sym typeface="Symbol" pitchFamily="18" charset="2"/>
              </a:rPr>
              <a:t></a:t>
            </a:r>
            <a:endParaRPr lang="en-US" smtClean="0"/>
          </a:p>
          <a:p>
            <a:pPr eaLnBrk="1" hangingPunct="1"/>
            <a:r>
              <a:rPr lang="en-US" smtClean="0"/>
              <a:t>2.1 Introduction to AOI Logic</a:t>
            </a:r>
          </a:p>
        </p:txBody>
      </p:sp>
      <p:sp>
        <p:nvSpPr>
          <p:cNvPr id="4506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CF8A72E-F480-48E2-94F5-7C6E3B93973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The solution for example #2 is included on this slide. If you print handouts, do not print this page.</a:t>
            </a:r>
          </a:p>
          <a:p>
            <a:endParaRPr lang="en-US" smtClean="0"/>
          </a:p>
        </p:txBody>
      </p:sp>
      <p:sp>
        <p:nvSpPr>
          <p:cNvPr id="46084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Truth Tables &amp; Logic Expressions</a:t>
            </a:r>
          </a:p>
        </p:txBody>
      </p:sp>
      <p:sp>
        <p:nvSpPr>
          <p:cNvPr id="46085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 </a:t>
            </a:r>
            <a:r>
              <a:rPr lang="en-US" smtClean="0">
                <a:sym typeface="Symbol" pitchFamily="18" charset="2"/>
              </a:rPr>
              <a:t></a:t>
            </a:r>
            <a:endParaRPr lang="en-US" smtClean="0"/>
          </a:p>
          <a:p>
            <a:pPr eaLnBrk="1" hangingPunct="1"/>
            <a:r>
              <a:rPr lang="en-US" smtClean="0"/>
              <a:t>2.1 Introduction to AOI Logic</a:t>
            </a:r>
          </a:p>
        </p:txBody>
      </p:sp>
      <p:sp>
        <p:nvSpPr>
          <p:cNvPr id="4608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434CCAD-305C-4973-A5DF-6C8D351163B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710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Truth Tables &amp; Logic Expressions</a:t>
            </a:r>
          </a:p>
        </p:txBody>
      </p:sp>
      <p:sp>
        <p:nvSpPr>
          <p:cNvPr id="4710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 </a:t>
            </a:r>
            <a:r>
              <a:rPr lang="en-US" smtClean="0">
                <a:sym typeface="Symbol" pitchFamily="18" charset="2"/>
              </a:rPr>
              <a:t></a:t>
            </a:r>
            <a:endParaRPr lang="en-US" smtClean="0"/>
          </a:p>
          <a:p>
            <a:pPr eaLnBrk="1" hangingPunct="1"/>
            <a:r>
              <a:rPr lang="en-US" smtClean="0"/>
              <a:t>2.1 Introduction to AOI Logic</a:t>
            </a:r>
          </a:p>
        </p:txBody>
      </p:sp>
      <p:sp>
        <p:nvSpPr>
          <p:cNvPr id="47110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99C1F85-B194-49E7-BA1D-BDE7F418ABF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Pause the presentation and allow the student to work on the example. The solution is on the next slide.</a:t>
            </a:r>
          </a:p>
          <a:p>
            <a:endParaRPr lang="en-US" smtClean="0"/>
          </a:p>
        </p:txBody>
      </p:sp>
      <p:sp>
        <p:nvSpPr>
          <p:cNvPr id="4813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Truth Tables &amp; Logic Expressions</a:t>
            </a:r>
          </a:p>
        </p:txBody>
      </p:sp>
      <p:sp>
        <p:nvSpPr>
          <p:cNvPr id="4813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 </a:t>
            </a:r>
            <a:r>
              <a:rPr lang="en-US" smtClean="0">
                <a:sym typeface="Symbol" pitchFamily="18" charset="2"/>
              </a:rPr>
              <a:t></a:t>
            </a:r>
            <a:endParaRPr lang="en-US" smtClean="0"/>
          </a:p>
          <a:p>
            <a:pPr eaLnBrk="1" hangingPunct="1"/>
            <a:r>
              <a:rPr lang="en-US" smtClean="0"/>
              <a:t>2.1 Introduction to AOI Logic</a:t>
            </a:r>
          </a:p>
        </p:txBody>
      </p:sp>
      <p:sp>
        <p:nvSpPr>
          <p:cNvPr id="4813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CB86389-8F48-4E42-AE95-76D4AC2CC5D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The solution for example #3 is included on this slide. If you print handouts, do not print this page.</a:t>
            </a:r>
          </a:p>
        </p:txBody>
      </p:sp>
      <p:sp>
        <p:nvSpPr>
          <p:cNvPr id="49156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Truth Tables &amp; Logic Expressions</a:t>
            </a:r>
          </a:p>
        </p:txBody>
      </p:sp>
      <p:sp>
        <p:nvSpPr>
          <p:cNvPr id="4915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 </a:t>
            </a:r>
            <a:r>
              <a:rPr lang="en-US" smtClean="0">
                <a:sym typeface="Symbol" pitchFamily="18" charset="2"/>
              </a:rPr>
              <a:t></a:t>
            </a:r>
            <a:endParaRPr lang="en-US" smtClean="0"/>
          </a:p>
          <a:p>
            <a:pPr eaLnBrk="1" hangingPunct="1"/>
            <a:r>
              <a:rPr lang="en-US" smtClean="0"/>
              <a:t>2.1 Introduction to AOI Logic</a:t>
            </a:r>
          </a:p>
        </p:txBody>
      </p:sp>
      <p:sp>
        <p:nvSpPr>
          <p:cNvPr id="4915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93CD43-85B1-4BB1-B6D5-D20E2951B78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Introductory Slide / Overview of Presentation</a:t>
            </a:r>
          </a:p>
          <a:p>
            <a:endParaRPr lang="en-US" smtClean="0"/>
          </a:p>
        </p:txBody>
      </p:sp>
      <p:sp>
        <p:nvSpPr>
          <p:cNvPr id="3686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Truth Tables &amp; Logic Expressions</a:t>
            </a:r>
          </a:p>
        </p:txBody>
      </p:sp>
      <p:sp>
        <p:nvSpPr>
          <p:cNvPr id="3686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 </a:t>
            </a:r>
            <a:r>
              <a:rPr lang="en-US" smtClean="0">
                <a:sym typeface="Symbol" pitchFamily="18" charset="2"/>
              </a:rPr>
              <a:t></a:t>
            </a:r>
            <a:endParaRPr lang="en-US" smtClean="0"/>
          </a:p>
          <a:p>
            <a:pPr eaLnBrk="1" hangingPunct="1"/>
            <a:r>
              <a:rPr lang="en-US" smtClean="0"/>
              <a:t>2.1 Introduction to AOI Logic</a:t>
            </a:r>
          </a:p>
        </p:txBody>
      </p:sp>
      <p:sp>
        <p:nvSpPr>
          <p:cNvPr id="36870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254B057-95D2-4236-BE24-62C34903B86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789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Truth Tables &amp; Logic Expressions</a:t>
            </a:r>
          </a:p>
        </p:txBody>
      </p:sp>
      <p:sp>
        <p:nvSpPr>
          <p:cNvPr id="3789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 </a:t>
            </a:r>
            <a:r>
              <a:rPr lang="en-US" smtClean="0">
                <a:sym typeface="Symbol" pitchFamily="18" charset="2"/>
              </a:rPr>
              <a:t></a:t>
            </a:r>
            <a:endParaRPr lang="en-US" smtClean="0"/>
          </a:p>
          <a:p>
            <a:pPr eaLnBrk="1" hangingPunct="1"/>
            <a:r>
              <a:rPr lang="en-US" smtClean="0"/>
              <a:t>2.1 Introduction to AOI Logic</a:t>
            </a:r>
          </a:p>
        </p:txBody>
      </p:sp>
      <p:sp>
        <p:nvSpPr>
          <p:cNvPr id="378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1938B81-3A29-47CC-8D4E-5FA60284B30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Example of a three input / one output truth table</a:t>
            </a:r>
          </a:p>
        </p:txBody>
      </p:sp>
      <p:sp>
        <p:nvSpPr>
          <p:cNvPr id="38916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Truth Tables &amp; Logic Expressions</a:t>
            </a:r>
          </a:p>
        </p:txBody>
      </p:sp>
      <p:sp>
        <p:nvSpPr>
          <p:cNvPr id="3891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 </a:t>
            </a:r>
            <a:r>
              <a:rPr lang="en-US" smtClean="0">
                <a:sym typeface="Symbol" pitchFamily="18" charset="2"/>
              </a:rPr>
              <a:t></a:t>
            </a:r>
            <a:endParaRPr lang="en-US" smtClean="0"/>
          </a:p>
          <a:p>
            <a:pPr eaLnBrk="1" hangingPunct="1"/>
            <a:r>
              <a:rPr lang="en-US" smtClean="0"/>
              <a:t>2.1 Introduction to AOI Logic</a:t>
            </a:r>
          </a:p>
        </p:txBody>
      </p:sp>
      <p:sp>
        <p:nvSpPr>
          <p:cNvPr id="3891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E6584C7-CC8C-4A98-A8D6-68FB96D3685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Format for a 2, 3, &amp; 4 variable true table</a:t>
            </a:r>
          </a:p>
        </p:txBody>
      </p:sp>
      <p:sp>
        <p:nvSpPr>
          <p:cNvPr id="3994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Truth Tables &amp; Logic Expressions</a:t>
            </a:r>
          </a:p>
        </p:txBody>
      </p:sp>
      <p:sp>
        <p:nvSpPr>
          <p:cNvPr id="3994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 </a:t>
            </a:r>
            <a:r>
              <a:rPr lang="en-US" smtClean="0">
                <a:sym typeface="Symbol" pitchFamily="18" charset="2"/>
              </a:rPr>
              <a:t></a:t>
            </a:r>
            <a:endParaRPr lang="en-US" smtClean="0"/>
          </a:p>
          <a:p>
            <a:pPr eaLnBrk="1" hangingPunct="1"/>
            <a:r>
              <a:rPr lang="en-US" smtClean="0"/>
              <a:t>2.1 Introduction to AOI Logic</a:t>
            </a:r>
          </a:p>
        </p:txBody>
      </p:sp>
      <p:sp>
        <p:nvSpPr>
          <p:cNvPr id="3994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A90901-4757-4316-9B82-432708A31FF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0964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Truth Tables &amp; Logic Expressions</a:t>
            </a:r>
          </a:p>
        </p:txBody>
      </p:sp>
      <p:sp>
        <p:nvSpPr>
          <p:cNvPr id="40965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 </a:t>
            </a:r>
            <a:r>
              <a:rPr lang="en-US" smtClean="0">
                <a:sym typeface="Symbol" pitchFamily="18" charset="2"/>
              </a:rPr>
              <a:t></a:t>
            </a:r>
            <a:endParaRPr lang="en-US" smtClean="0"/>
          </a:p>
          <a:p>
            <a:pPr eaLnBrk="1" hangingPunct="1"/>
            <a:r>
              <a:rPr lang="en-US" smtClean="0"/>
              <a:t>2.1 Introduction to AOI Logic</a:t>
            </a:r>
          </a:p>
        </p:txBody>
      </p:sp>
      <p:sp>
        <p:nvSpPr>
          <p:cNvPr id="4096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B3EE8AC-CF4A-403B-9F14-05DED14F5E5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Pause the presentation and allow students to complete the example. The solution is on the next slide.</a:t>
            </a:r>
          </a:p>
        </p:txBody>
      </p:sp>
      <p:sp>
        <p:nvSpPr>
          <p:cNvPr id="4198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Truth Tables &amp; Logic Expressions</a:t>
            </a:r>
          </a:p>
        </p:txBody>
      </p:sp>
      <p:sp>
        <p:nvSpPr>
          <p:cNvPr id="4198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 </a:t>
            </a:r>
            <a:r>
              <a:rPr lang="en-US" smtClean="0">
                <a:sym typeface="Symbol" pitchFamily="18" charset="2"/>
              </a:rPr>
              <a:t></a:t>
            </a:r>
            <a:endParaRPr lang="en-US" smtClean="0"/>
          </a:p>
          <a:p>
            <a:pPr eaLnBrk="1" hangingPunct="1"/>
            <a:r>
              <a:rPr lang="en-US" smtClean="0"/>
              <a:t>2.1 Introduction to AOI Logic</a:t>
            </a:r>
          </a:p>
        </p:txBody>
      </p:sp>
      <p:sp>
        <p:nvSpPr>
          <p:cNvPr id="41990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5529D0C-2BAE-4679-AA40-F9C845E599D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The solution for example #1 is included on this slide. If you print handouts, do not print this page.</a:t>
            </a:r>
          </a:p>
          <a:p>
            <a:endParaRPr lang="en-US" smtClean="0"/>
          </a:p>
        </p:txBody>
      </p:sp>
      <p:sp>
        <p:nvSpPr>
          <p:cNvPr id="4301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Truth Tables &amp; Logic Expressions</a:t>
            </a:r>
          </a:p>
        </p:txBody>
      </p:sp>
      <p:sp>
        <p:nvSpPr>
          <p:cNvPr id="4301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 </a:t>
            </a:r>
            <a:r>
              <a:rPr lang="en-US" smtClean="0">
                <a:sym typeface="Symbol" pitchFamily="18" charset="2"/>
              </a:rPr>
              <a:t></a:t>
            </a:r>
            <a:endParaRPr lang="en-US" smtClean="0"/>
          </a:p>
          <a:p>
            <a:pPr eaLnBrk="1" hangingPunct="1"/>
            <a:r>
              <a:rPr lang="en-US" smtClean="0"/>
              <a:t>2.1 Introduction to AOI Logic</a:t>
            </a:r>
          </a:p>
        </p:txBody>
      </p:sp>
      <p:sp>
        <p:nvSpPr>
          <p:cNvPr id="4301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953F4BF-E78C-402B-8CC2-17EA3035A93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4036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Truth Tables &amp; Logic Expressions</a:t>
            </a:r>
          </a:p>
        </p:txBody>
      </p:sp>
      <p:sp>
        <p:nvSpPr>
          <p:cNvPr id="4403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Digital Electronics </a:t>
            </a:r>
            <a:r>
              <a:rPr lang="en-US" smtClean="0">
                <a:sym typeface="Symbol" pitchFamily="18" charset="2"/>
              </a:rPr>
              <a:t></a:t>
            </a:r>
            <a:endParaRPr lang="en-US" smtClean="0"/>
          </a:p>
          <a:p>
            <a:pPr eaLnBrk="1" hangingPunct="1"/>
            <a:r>
              <a:rPr lang="en-US" smtClean="0"/>
              <a:t>2.1 Introduction to AOI Logic</a:t>
            </a:r>
          </a:p>
        </p:txBody>
      </p:sp>
      <p:sp>
        <p:nvSpPr>
          <p:cNvPr id="4403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Project Lead The Way, Inc.</a:t>
            </a:r>
            <a:endParaRPr lang="en-US" baseline="30000" smtClean="0"/>
          </a:p>
          <a:p>
            <a:pPr eaLnBrk="1" hangingPunct="1"/>
            <a:r>
              <a:rPr lang="en-US" smtClean="0"/>
              <a:t>Copyright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4FC1589-A6E6-4DCF-8997-F6956240ECE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027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774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869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7AF69-D190-4CC4-901A-F4B92831E9FF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88821-37EE-44F5-AD89-E91E73426B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3114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9949E-7366-48DC-B8A2-AFBD5A1B54A5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B375-FC40-454B-8783-B9042F46FC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9650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E5A06-A507-4B64-8831-4F1AC2BF5E3C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47ED0-D529-432B-BC83-B02B286F36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6073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18BB5-0D52-4A09-BEF9-3B4B6CF027C1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02517-4BCE-4D16-9C36-C2B19E4F11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6894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705D1-D585-4F5F-AAF8-7A189E6F1208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4F5C0-9BB7-4EBC-8D1F-8DB592D7F5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1706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90C04-C4D0-4E41-9F40-05610CDB6E20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7433B-BF28-4E40-A977-0070263AB5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540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068A7E-94D3-48EF-840F-AB7ADDD7B6AE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A5BCD-FB13-4414-B698-20E7E4BEF0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8653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736E4E-0B99-43D5-A4C5-666B5421149C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5D583-EFF8-45D2-8DB1-351E00F509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483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7334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05649D-60B1-4C1D-BD73-229FF17951D6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E0F1B-544C-4998-9622-66F7E1DFF4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6632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1AD5E-96EA-4DCB-89A6-A9A0A3702692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91F76-6EE5-4997-B98F-42DFBB2434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3233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90EF3-0828-4BC4-8066-5C583A054FC3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7DFF70-4534-4F33-89AB-7C08B0A8E8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7938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A6A981-AC62-477F-9522-D6142F6A7118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3D4CC-3B03-471B-A2E9-66F88FF873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1187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38" y="1168400"/>
            <a:ext cx="7954962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3B9C0-A2F3-4B34-9F14-45ECA28FBDFD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92BA-0935-4F89-8507-4CC753FA46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4251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E24583-B263-46F5-94CE-87222C88F1C9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8965C9-45B9-4CDB-994F-D82662E394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3952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38" y="1168400"/>
            <a:ext cx="7954962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7309A-1772-4D5E-8422-5C1B4BC9213D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3E3A7-61CC-4F11-9F1C-02143C7C94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60537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38" y="1168400"/>
            <a:ext cx="7954962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A15C1-3A1A-43E0-97DE-19C197CE6995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9D199-27E3-4624-BEFE-4DDEE57C30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8503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38" y="1168400"/>
            <a:ext cx="7954962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824AF-6B3A-47F5-9098-A9652DAAE11E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0510F-E350-49A0-BD2C-E54C54A888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9551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30BE8-FC33-4A18-AD9F-99631216EA35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31CE60-9ED1-4712-A89B-8DE075D92E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98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16200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BF5FA2-0794-495C-B5B5-6A38423B35DA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6F5AC1-5063-42B5-BA01-FD7CF1DC50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07420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6F1B9C-B2E4-4BD9-B547-618AE53A51A4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1DF70A-B110-4169-8218-776285090C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39373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38" y="1168400"/>
            <a:ext cx="7954962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FF4CD-D45A-4446-A1FC-5BD940350ABC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D5920-5131-4178-82C6-69575294CE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83595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E3C5A4-FB45-4072-9747-E91209D7CC8A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5394A9-79C5-4C50-9142-490F97DE0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70190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89452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7575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81283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40097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74069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002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49844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743498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36907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7016025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41724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00052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31D38-D6F3-4CB4-874D-EB2B460D626F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E6925F-F763-4403-B5C8-4C3D8EE755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83129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6B4CA-9B96-4F68-AB79-F26C44565D9B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2C7C6-2F6C-465E-893B-E4ABDDFD15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13302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914E7-77B5-48D4-8D6A-B4BA09D52CEF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725C7-084E-41F4-AD22-DDE736E358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34534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7AC56-1867-4CFC-B11B-4CE0F4539EFB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35B4C-4764-4ECE-B302-2C53A2B180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33826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C40B9-5099-4C33-88B9-E0D5E4AE1DB8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DFF3C-CC6A-4C68-9E53-AFB6962501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197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0951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8288B-6E42-458C-8BA9-12D6EE176AF6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2F7ED-93EB-4C0A-B879-8C3106BA47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8163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01E3F-B132-4AE5-9B43-4F593DB27FC6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AB9E68-7C98-498E-8A80-AFF5346027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51526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5EC6E-37E6-4FEB-A3D2-86B284D52A2D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4889C-EFD0-4FEA-8BFA-8F46D85B32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25669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633A6-F2E5-48D9-B22A-B7470966572C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12CD5-F890-4D13-9972-196FD4D4F2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50146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F146E-9BEC-4FE4-81C2-F7B30631ADBB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D2E21-AA64-48F2-B472-9B737A8B31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06290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E110F-4760-4099-9174-7C0A99941BD2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C4748D-408D-4001-9E4A-FBD43A9A70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93153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09624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60390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02335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979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31908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78902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45046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329551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778728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1841191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27766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74480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77508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2570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81834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184135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42873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68549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44176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995791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773423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887985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10569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09126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43B008-0038-4342-8476-FD452EB16A54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86B6E-2DF0-4222-BBFF-2C29EE1692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510024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12271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E0CDB-C2DB-427C-AC3E-BEE957EA9968}" type="datetime1">
              <a:rPr lang="en-US"/>
              <a:pPr>
                <a:defRPr/>
              </a:pPr>
              <a:t>2/12/2014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20309-4F2D-4929-ACFC-40A189871C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1379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24319421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8EFE50-861C-4361-8C14-FC938FFE45C9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B1E87-4F93-43C2-9B8C-0904A69999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1613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0887"/>
            <a:ext cx="9144000" cy="12380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24958-EACF-47C5-8041-DBEA2FE1F2F1}" type="datetime1">
              <a:rPr lang="en-US"/>
              <a:pPr>
                <a:defRPr/>
              </a:pPr>
              <a:t>2/12/2014</a:t>
            </a:fld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31A68-51B5-4329-8965-70E5F30A69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0056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901F9-A2E8-4A42-BA9C-5FA3481CDD4D}" type="datetime1">
              <a:rPr lang="en-US"/>
              <a:pPr>
                <a:defRPr/>
              </a:pPr>
              <a:t>2/12/2014</a:t>
            </a:fld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0D091-43B0-44D3-80A5-D19BEFF5F6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68317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FC876-5F91-4735-84DA-23829B3F1E58}" type="datetime1">
              <a:rPr lang="en-US"/>
              <a:pPr>
                <a:defRPr/>
              </a:pPr>
              <a:t>2/12/2014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BFCEC-6A04-4EAA-8DB3-1244B4AD59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0260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296D97-8341-4337-B0FD-A1ADDBC700E4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5F3DA-D2E8-4EA4-89BB-545A07BDD1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403097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ADB3F-1577-45F1-8EB9-5B85AF7EF046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4C1F9-5B8F-48B4-88B8-C626F8CDDE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246178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256FB-F25A-4C93-910C-77E1AFC57F7F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18673A-8795-49D7-9237-85365AFF99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932042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181100"/>
            <a:ext cx="804703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EECA5-ADE7-4003-880F-0D3C4A6BF27F}" type="datetime1">
              <a:rPr lang="en-US"/>
              <a:pPr>
                <a:defRPr/>
              </a:pPr>
              <a:t>2/12/2014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B5B77-E348-4833-B0C0-EE66B6C1F5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140932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1EECA-0522-4BF4-88D4-FB9EA715B33E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FBB175-F878-4C72-9C31-B3EE22A157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521937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3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27939439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76441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23571084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91398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88258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10881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163783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26753048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9602110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853207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130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6968" r:id="rId1"/>
    <p:sldLayoutId id="2147486969" r:id="rId2"/>
    <p:sldLayoutId id="2147486970" r:id="rId3"/>
    <p:sldLayoutId id="2147486971" r:id="rId4"/>
    <p:sldLayoutId id="2147486972" r:id="rId5"/>
    <p:sldLayoutId id="2147486973" r:id="rId6"/>
    <p:sldLayoutId id="2147486974" r:id="rId7"/>
    <p:sldLayoutId id="2147486975" r:id="rId8"/>
    <p:sldLayoutId id="2147486976" r:id="rId9"/>
    <p:sldLayoutId id="2147486977" r:id="rId10"/>
    <p:sldLayoutId id="214748697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fld id="{6C721536-7E8E-4AA2-8DFD-D8011A41FC09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F790F878-14B3-403C-A1D5-C2429AB464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E6E6E6"/>
              </a:clrFrom>
              <a:clrTo>
                <a:srgbClr val="E6E6E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172200"/>
            <a:ext cx="474663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6979" r:id="rId1"/>
    <p:sldLayoutId id="2147486980" r:id="rId2"/>
    <p:sldLayoutId id="2147486981" r:id="rId3"/>
    <p:sldLayoutId id="2147486982" r:id="rId4"/>
    <p:sldLayoutId id="2147486983" r:id="rId5"/>
    <p:sldLayoutId id="2147486984" r:id="rId6"/>
    <p:sldLayoutId id="2147486985" r:id="rId7"/>
    <p:sldLayoutId id="2147486986" r:id="rId8"/>
    <p:sldLayoutId id="2147486987" r:id="rId9"/>
    <p:sldLayoutId id="2147486988" r:id="rId10"/>
    <p:sldLayoutId id="214748698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fld id="{DEC6A73F-0F05-41AD-8E3A-0A5B459BF175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C2A7A58E-43D3-480D-82A8-FA453855CA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E6E6E6"/>
              </a:clrFrom>
              <a:clrTo>
                <a:srgbClr val="E6E6E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7338" y="6218238"/>
            <a:ext cx="474662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6990" r:id="rId1"/>
    <p:sldLayoutId id="2147487052" r:id="rId2"/>
    <p:sldLayoutId id="2147486991" r:id="rId3"/>
    <p:sldLayoutId id="2147487053" r:id="rId4"/>
    <p:sldLayoutId id="2147487054" r:id="rId5"/>
    <p:sldLayoutId id="2147487055" r:id="rId6"/>
    <p:sldLayoutId id="2147486992" r:id="rId7"/>
    <p:sldLayoutId id="2147486993" r:id="rId8"/>
    <p:sldLayoutId id="2147486994" r:id="rId9"/>
    <p:sldLayoutId id="2147487056" r:id="rId10"/>
    <p:sldLayoutId id="214748699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6996" r:id="rId1"/>
    <p:sldLayoutId id="2147486997" r:id="rId2"/>
    <p:sldLayoutId id="2147486998" r:id="rId3"/>
    <p:sldLayoutId id="2147486999" r:id="rId4"/>
    <p:sldLayoutId id="2147487000" r:id="rId5"/>
    <p:sldLayoutId id="2147487001" r:id="rId6"/>
    <p:sldLayoutId id="2147487002" r:id="rId7"/>
    <p:sldLayoutId id="2147487003" r:id="rId8"/>
    <p:sldLayoutId id="2147487004" r:id="rId9"/>
    <p:sldLayoutId id="2147487005" r:id="rId10"/>
    <p:sldLayoutId id="214748700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fld id="{B7F0182D-E514-4032-8957-F47609A5D058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16A46875-F4D9-4E66-9C9E-E2B12502A0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E6E6E6"/>
              </a:clrFrom>
              <a:clrTo>
                <a:srgbClr val="E6E6E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7338" y="6218238"/>
            <a:ext cx="474662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7007" r:id="rId1"/>
    <p:sldLayoutId id="2147487057" r:id="rId2"/>
    <p:sldLayoutId id="2147487008" r:id="rId3"/>
    <p:sldLayoutId id="2147487058" r:id="rId4"/>
    <p:sldLayoutId id="2147487059" r:id="rId5"/>
    <p:sldLayoutId id="2147487060" r:id="rId6"/>
    <p:sldLayoutId id="2147487009" r:id="rId7"/>
    <p:sldLayoutId id="2147487010" r:id="rId8"/>
    <p:sldLayoutId id="2147487011" r:id="rId9"/>
    <p:sldLayoutId id="2147487061" r:id="rId10"/>
    <p:sldLayoutId id="214748701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7013" r:id="rId1"/>
    <p:sldLayoutId id="2147487014" r:id="rId2"/>
    <p:sldLayoutId id="2147487015" r:id="rId3"/>
    <p:sldLayoutId id="2147487016" r:id="rId4"/>
    <p:sldLayoutId id="2147487017" r:id="rId5"/>
    <p:sldLayoutId id="2147487018" r:id="rId6"/>
    <p:sldLayoutId id="2147487019" r:id="rId7"/>
    <p:sldLayoutId id="2147487020" r:id="rId8"/>
    <p:sldLayoutId id="2147487021" r:id="rId9"/>
    <p:sldLayoutId id="2147487022" r:id="rId10"/>
    <p:sldLayoutId id="214748702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7024" r:id="rId1"/>
    <p:sldLayoutId id="2147487025" r:id="rId2"/>
    <p:sldLayoutId id="2147487026" r:id="rId3"/>
    <p:sldLayoutId id="2147487027" r:id="rId4"/>
    <p:sldLayoutId id="2147487028" r:id="rId5"/>
    <p:sldLayoutId id="2147487029" r:id="rId6"/>
    <p:sldLayoutId id="2147487030" r:id="rId7"/>
    <p:sldLayoutId id="2147487031" r:id="rId8"/>
    <p:sldLayoutId id="2147487032" r:id="rId9"/>
    <p:sldLayoutId id="2147487033" r:id="rId10"/>
    <p:sldLayoutId id="214748703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fld id="{94BCEE97-77BF-4863-956F-C7D01A291F66}" type="datetime1">
              <a:rPr lang="en-US"/>
              <a:pPr>
                <a:defRPr/>
              </a:pPr>
              <a:t>2/12/2014</a:t>
            </a:fld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822ED028-641C-4AB7-B9ED-B6EEE1BB1D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035" r:id="rId1"/>
    <p:sldLayoutId id="2147487062" r:id="rId2"/>
    <p:sldLayoutId id="2147487036" r:id="rId3"/>
    <p:sldLayoutId id="2147487063" r:id="rId4"/>
    <p:sldLayoutId id="2147487064" r:id="rId5"/>
    <p:sldLayoutId id="2147487065" r:id="rId6"/>
    <p:sldLayoutId id="2147487037" r:id="rId7"/>
    <p:sldLayoutId id="2147487038" r:id="rId8"/>
    <p:sldLayoutId id="2147487039" r:id="rId9"/>
    <p:sldLayoutId id="2147487066" r:id="rId10"/>
    <p:sldLayoutId id="214748704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7041" r:id="rId1"/>
    <p:sldLayoutId id="2147487042" r:id="rId2"/>
    <p:sldLayoutId id="2147487043" r:id="rId3"/>
    <p:sldLayoutId id="2147487044" r:id="rId4"/>
    <p:sldLayoutId id="2147487045" r:id="rId5"/>
    <p:sldLayoutId id="2147487046" r:id="rId6"/>
    <p:sldLayoutId id="2147487047" r:id="rId7"/>
    <p:sldLayoutId id="2147487048" r:id="rId8"/>
    <p:sldLayoutId id="2147487049" r:id="rId9"/>
    <p:sldLayoutId id="2147487050" r:id="rId10"/>
    <p:sldLayoutId id="214748705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83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1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image" Target="../media/image21.wmf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8.wmf"/><Relationship Id="rId12" Type="http://schemas.openxmlformats.org/officeDocument/2006/relationships/oleObject" Target="../embeddings/oleObject16.bin"/><Relationship Id="rId2" Type="http://schemas.openxmlformats.org/officeDocument/2006/relationships/slideLayout" Target="../slideLayouts/slideLayout83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20.wmf"/><Relationship Id="rId5" Type="http://schemas.openxmlformats.org/officeDocument/2006/relationships/image" Target="../media/image17.wmf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9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9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79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8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79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1371600" y="4343400"/>
            <a:ext cx="6400800" cy="838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AOI Design: Truth Tables to Logic Expressions</a:t>
            </a:r>
            <a:endParaRPr lang="en-US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4" descr="C:\Users\lsmith\Dropbox\2014-15 Curriculum Release\Notes\Logos\PLTW Logo Transparent.t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600199"/>
            <a:ext cx="5943600" cy="1982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Footer Placeholder 3"/>
          <p:cNvSpPr txBox="1">
            <a:spLocks/>
          </p:cNvSpPr>
          <p:nvPr/>
        </p:nvSpPr>
        <p:spPr bwMode="auto">
          <a:xfrm>
            <a:off x="6858000" y="6629400"/>
            <a:ext cx="2209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/>
            <a:r>
              <a:rPr lang="en-US" sz="80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2014 Project Lead The Way, Inc.</a:t>
            </a:r>
            <a:endParaRPr lang="en-US" sz="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Footer Placeholder 3"/>
          <p:cNvSpPr txBox="1">
            <a:spLocks/>
          </p:cNvSpPr>
          <p:nvPr/>
        </p:nvSpPr>
        <p:spPr>
          <a:xfrm>
            <a:off x="0" y="6629400"/>
            <a:ext cx="2209800" cy="2286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Digital Electronics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Example #2: 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Logic Expression to Truth Table</a:t>
            </a:r>
            <a:endParaRPr lang="en-US" sz="4000" dirty="0" smtClean="0"/>
          </a:p>
        </p:txBody>
      </p:sp>
      <p:sp>
        <p:nvSpPr>
          <p:cNvPr id="5124" name="TextBox 5"/>
          <p:cNvSpPr txBox="1">
            <a:spLocks noChangeArrowheads="1"/>
          </p:cNvSpPr>
          <p:nvPr/>
        </p:nvSpPr>
        <p:spPr bwMode="auto">
          <a:xfrm>
            <a:off x="457200" y="1371600"/>
            <a:ext cx="81534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sz="2400" i="1" dirty="0"/>
              <a:t>Example</a:t>
            </a:r>
            <a:endParaRPr lang="en-US" sz="2400" dirty="0"/>
          </a:p>
          <a:p>
            <a:pPr lvl="1" eaLnBrk="1" hangingPunct="1"/>
            <a:r>
              <a:rPr lang="en-US" sz="2400" dirty="0"/>
              <a:t>Create a truth table for the following SOP logic expression.</a:t>
            </a:r>
          </a:p>
          <a:p>
            <a:pPr lvl="1" eaLnBrk="1" hangingPunct="1"/>
            <a:endParaRPr lang="en-US" sz="2400" dirty="0"/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2036763" y="2722563"/>
          <a:ext cx="3903662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Equation" r:id="rId4" imgW="3187440" imgH="330120" progId="Equation.3">
                  <p:embed/>
                </p:oleObj>
              </mc:Choice>
              <mc:Fallback>
                <p:oleObj name="Equation" r:id="rId4" imgW="3187440" imgH="3301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6763" y="2722563"/>
                        <a:ext cx="3903662" cy="40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92641E-CBD4-4699-9195-88CE3EC79B2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TextBox 5"/>
          <p:cNvSpPr txBox="1">
            <a:spLocks noChangeArrowheads="1"/>
          </p:cNvSpPr>
          <p:nvPr/>
        </p:nvSpPr>
        <p:spPr bwMode="auto">
          <a:xfrm>
            <a:off x="457200" y="1371600"/>
            <a:ext cx="81534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sz="2400" i="1"/>
              <a:t>Example</a:t>
            </a:r>
            <a:endParaRPr lang="en-US" sz="2400"/>
          </a:p>
          <a:p>
            <a:pPr lvl="1" eaLnBrk="1" hangingPunct="1"/>
            <a:r>
              <a:rPr lang="en-US" sz="2400"/>
              <a:t>Create a truth table for the following SOP logic expression.</a:t>
            </a:r>
          </a:p>
          <a:p>
            <a:pPr lvl="1" eaLnBrk="1" hangingPunct="1"/>
            <a:endParaRPr lang="en-US" sz="2400"/>
          </a:p>
        </p:txBody>
      </p:sp>
      <p:graphicFrame>
        <p:nvGraphicFramePr>
          <p:cNvPr id="6271" name="Group 127"/>
          <p:cNvGraphicFramePr>
            <a:graphicFrameLocks noGrp="1"/>
          </p:cNvGraphicFramePr>
          <p:nvPr/>
        </p:nvGraphicFramePr>
        <p:xfrm>
          <a:off x="1371600" y="3124200"/>
          <a:ext cx="2286000" cy="3627443"/>
        </p:xfrm>
        <a:graphic>
          <a:graphicData uri="http://schemas.openxmlformats.org/drawingml/2006/table">
            <a:tbl>
              <a:tblPr/>
              <a:tblGrid>
                <a:gridCol w="457200"/>
                <a:gridCol w="457200"/>
                <a:gridCol w="457200"/>
                <a:gridCol w="457200"/>
                <a:gridCol w="457200"/>
              </a:tblGrid>
              <a:tr h="2133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</a:p>
                  </a:txBody>
                  <a:tcPr marT="45724" marB="45724"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  <a:r>
                        <a:rPr kumimoji="0" lang="en-US" sz="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24" marB="45724"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33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24" marB="45724"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24" marB="45724"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24" marB="45724"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24" marB="45724"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24" marB="45724"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24" marB="45724"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24" marB="45724"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24" marB="45724"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24" marB="45724"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24" marB="45724"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24" marB="45724"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24" marB="45724"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24" marB="45724"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24" marB="45724"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24" marB="45724"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24" marB="45724"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33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24" marB="45724"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24" marB="45724"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33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24" marB="45724"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24" marB="45724"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33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24" marB="45724"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24" marB="45724"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33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24" marB="45724"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24" marB="45724"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33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24" marB="45724"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24" marB="45724"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33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24" marB="45724"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24" marB="45724"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33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24" marB="45724"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24" marB="45724"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33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24" marB="45724"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24" marB="45724"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263" name="TextBox 5"/>
          <p:cNvSpPr txBox="1">
            <a:spLocks noChangeArrowheads="1"/>
          </p:cNvSpPr>
          <p:nvPr/>
        </p:nvSpPr>
        <p:spPr bwMode="auto">
          <a:xfrm>
            <a:off x="457200" y="2667000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sz="2400" i="1"/>
              <a:t>Solution</a:t>
            </a:r>
            <a:endParaRPr lang="en-US" sz="240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5105400" y="5267325"/>
          <a:ext cx="423863" cy="22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7" name="Equation" r:id="rId4" imgW="533160" imgH="279360" progId="Equation.3">
                  <p:embed/>
                </p:oleObj>
              </mc:Choice>
              <mc:Fallback>
                <p:oleObj name="Equation" r:id="rId4" imgW="533160" imgH="27936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5267325"/>
                        <a:ext cx="423863" cy="22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3705225" y="5645150"/>
          <a:ext cx="808038" cy="22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8" name="Equation" r:id="rId6" imgW="1015920" imgH="279360" progId="Equation.3">
                  <p:embed/>
                </p:oleObj>
              </mc:Choice>
              <mc:Fallback>
                <p:oleObj name="Equation" r:id="rId6" imgW="1015920" imgH="2793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5225" y="5645150"/>
                        <a:ext cx="808038" cy="22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3259138" y="2417763"/>
          <a:ext cx="3903662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9" name="Equation" r:id="rId8" imgW="3187440" imgH="330120" progId="Equation.3">
                  <p:embed/>
                </p:oleObj>
              </mc:Choice>
              <mc:Fallback>
                <p:oleObj name="Equation" r:id="rId8" imgW="3187440" imgH="3301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9138" y="2417763"/>
                        <a:ext cx="3903662" cy="40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ight Brace 9"/>
          <p:cNvSpPr>
            <a:spLocks/>
          </p:cNvSpPr>
          <p:nvPr/>
        </p:nvSpPr>
        <p:spPr bwMode="auto">
          <a:xfrm rot="10800000" flipH="1">
            <a:off x="3705225" y="3452813"/>
            <a:ext cx="381000" cy="639762"/>
          </a:xfrm>
          <a:prstGeom prst="rightBrace">
            <a:avLst>
              <a:gd name="adj1" fmla="val 0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 type="stealth" w="med" len="med"/>
            <a:tailEnd type="stealth" w="med" len="med"/>
          </a:ln>
        </p:spPr>
        <p:txBody>
          <a:bodyPr rot="10800000" anchor="ctr"/>
          <a:lstStyle/>
          <a:p>
            <a:pPr algn="ctr">
              <a:defRPr/>
            </a:pPr>
            <a:endParaRPr lang="en-US">
              <a:latin typeface="+mn-lt"/>
              <a:cs typeface="+mn-cs"/>
            </a:endParaRPr>
          </a:p>
        </p:txBody>
      </p:sp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4181475" y="3646488"/>
          <a:ext cx="282575" cy="21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0" name="Equation" r:id="rId10" imgW="355320" imgH="266400" progId="Equation.3">
                  <p:embed/>
                </p:oleObj>
              </mc:Choice>
              <mc:Fallback>
                <p:oleObj name="Equation" r:id="rId10" imgW="355320" imgH="266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1475" y="3646488"/>
                        <a:ext cx="282575" cy="212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3706813" y="5006975"/>
          <a:ext cx="808037" cy="22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1" name="Equation" r:id="rId12" imgW="1015920" imgH="279360" progId="Equation.3">
                  <p:embed/>
                </p:oleObj>
              </mc:Choice>
              <mc:Fallback>
                <p:oleObj name="Equation" r:id="rId12" imgW="1015920" imgH="2793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6813" y="5006975"/>
                        <a:ext cx="808037" cy="22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265" name="Group 17"/>
          <p:cNvGrpSpPr>
            <a:grpSpLocks/>
          </p:cNvGrpSpPr>
          <p:nvPr/>
        </p:nvGrpSpPr>
        <p:grpSpPr bwMode="auto">
          <a:xfrm>
            <a:off x="3724275" y="4502150"/>
            <a:ext cx="1295400" cy="1736725"/>
            <a:chOff x="3733800" y="4350703"/>
            <a:chExt cx="1295400" cy="1737360"/>
          </a:xfrm>
        </p:grpSpPr>
        <p:cxnSp>
          <p:nvCxnSpPr>
            <p:cNvPr id="15" name="Straight Arrow Connector 14"/>
            <p:cNvCxnSpPr/>
            <p:nvPr/>
          </p:nvCxnSpPr>
          <p:spPr>
            <a:xfrm rot="10800000">
              <a:off x="3733800" y="4350703"/>
              <a:ext cx="685800" cy="1589"/>
            </a:xfrm>
            <a:prstGeom prst="straightConnector1">
              <a:avLst/>
            </a:prstGeom>
            <a:ln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ight Brace 12"/>
            <p:cNvSpPr>
              <a:spLocks/>
            </p:cNvSpPr>
            <p:nvPr/>
          </p:nvSpPr>
          <p:spPr bwMode="auto">
            <a:xfrm rot="10800000" flipH="1">
              <a:off x="4419600" y="4350703"/>
              <a:ext cx="609600" cy="1737360"/>
            </a:xfrm>
            <a:prstGeom prst="rightBrace">
              <a:avLst>
                <a:gd name="adj1" fmla="val 0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rot="10800000" anchor="ctr"/>
            <a:lstStyle/>
            <a:p>
              <a:pPr algn="ctr"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rot="10800000">
              <a:off x="3733800" y="6086475"/>
              <a:ext cx="6858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63A87F-A5DC-4BA8-81A6-900EA3CC294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 rot="10800000">
            <a:off x="3708400" y="3657600"/>
            <a:ext cx="182563" cy="1588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>
            <a:off x="3708400" y="3886200"/>
            <a:ext cx="182563" cy="1588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Example #2: 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Logic Expression to Truth Table</a:t>
            </a: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Design Specifications to Truth Table</a:t>
            </a:r>
          </a:p>
        </p:txBody>
      </p:sp>
      <p:sp>
        <p:nvSpPr>
          <p:cNvPr id="31747" name="Content Placeholder 83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752600"/>
          </a:xfrm>
        </p:spPr>
        <p:txBody>
          <a:bodyPr/>
          <a:lstStyle/>
          <a:p>
            <a:pPr marL="273050" indent="-273050">
              <a:spcBef>
                <a:spcPct val="0"/>
              </a:spcBef>
              <a:spcAft>
                <a:spcPts val="1200"/>
              </a:spcAft>
            </a:pPr>
            <a:r>
              <a:rPr lang="en-US" sz="2400" dirty="0" smtClean="0"/>
              <a:t>Identify the number of input variables.</a:t>
            </a:r>
          </a:p>
          <a:p>
            <a:pPr marL="273050" indent="-273050">
              <a:spcBef>
                <a:spcPct val="0"/>
              </a:spcBef>
              <a:spcAft>
                <a:spcPts val="1200"/>
              </a:spcAft>
            </a:pPr>
            <a:r>
              <a:rPr lang="en-US" sz="2400" dirty="0" smtClean="0"/>
              <a:t>Assign variable names and establish the assignment condition for each variable (i.e., What does a 0 or 1 mean for that input?).</a:t>
            </a:r>
          </a:p>
          <a:p>
            <a:pPr marL="273050" indent="-273050">
              <a:spcBef>
                <a:spcPct val="0"/>
              </a:spcBef>
              <a:spcAft>
                <a:spcPts val="1200"/>
              </a:spcAft>
            </a:pPr>
            <a:r>
              <a:rPr lang="en-US" sz="2400" dirty="0" smtClean="0"/>
              <a:t>Create a truth table.</a:t>
            </a:r>
          </a:p>
        </p:txBody>
      </p:sp>
      <p:sp>
        <p:nvSpPr>
          <p:cNvPr id="31748" name="TextBox 5"/>
          <p:cNvSpPr txBox="1">
            <a:spLocks noChangeArrowheads="1"/>
          </p:cNvSpPr>
          <p:nvPr/>
        </p:nvSpPr>
        <p:spPr bwMode="auto">
          <a:xfrm>
            <a:off x="457200" y="3546475"/>
            <a:ext cx="8229600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sz="2000" i="1"/>
              <a:t>Example</a:t>
            </a:r>
            <a:endParaRPr lang="en-US" sz="2000"/>
          </a:p>
          <a:p>
            <a:pPr lvl="1" eaLnBrk="1" hangingPunct="1"/>
            <a:r>
              <a:rPr lang="en-US" sz="2000"/>
              <a:t>A large fuel tank has sensors that monitor temperature and pressure. Both sensors output a logic LOW if they are within safety range. An alarm will sound if either sensor indicates an unsafe condition is present. Create a truth table for this logic design.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684838" y="5334000"/>
          <a:ext cx="1096962" cy="129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654"/>
                <a:gridCol w="365654"/>
                <a:gridCol w="365654"/>
              </a:tblGrid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14" marR="91414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14" marR="9141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11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91414" marR="91414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14" marR="91414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14" marR="9141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14" marR="91414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14" marR="91414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14" marR="9141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14" marR="91414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14" marR="91414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14" marR="9141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14" marR="91414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14" marR="91414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14" marR="9141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14" marR="91414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1775" name="TextBox 15"/>
          <p:cNvSpPr txBox="1">
            <a:spLocks noChangeArrowheads="1"/>
          </p:cNvSpPr>
          <p:nvPr/>
        </p:nvSpPr>
        <p:spPr bwMode="auto">
          <a:xfrm>
            <a:off x="914400" y="5334000"/>
            <a:ext cx="4724400" cy="110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82563" indent="1825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Assignments :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1600"/>
              <a:t>P: Pressure Sensor → 0=Safe / 1=Unsafe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1600"/>
              <a:t>T: Temperature Sensor → 0=Safe / 1=Unsafe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1600"/>
              <a:t>A: Alarm → 0=Alarm Off / 1=Alarm 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76072-11FC-4BFF-B583-84CCB3160F8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extBox 5"/>
          <p:cNvSpPr txBox="1">
            <a:spLocks noChangeArrowheads="1"/>
          </p:cNvSpPr>
          <p:nvPr/>
        </p:nvSpPr>
        <p:spPr bwMode="auto">
          <a:xfrm>
            <a:off x="457200" y="1371600"/>
            <a:ext cx="8153400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sz="2000" i="1"/>
              <a:t>Example</a:t>
            </a:r>
            <a:endParaRPr lang="en-US" sz="2000"/>
          </a:p>
          <a:p>
            <a:pPr lvl="1" eaLnBrk="1" hangingPunct="1"/>
            <a:r>
              <a:rPr lang="en-US" sz="2000"/>
              <a:t>Your teacher keeps her final exams in her office. For security reasons, she would like you to design an alarm system for her office. The office has a window and door that are equipped with sensors that output a one when they are secured (i.e., closed). When the alarm system is turned on with a key, the siren should sound if either the window or door is unsecured (i.e., opened).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48CE66-30D9-4B9F-A1E5-B74A49175ED7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Example #3: </a:t>
            </a:r>
            <a:br>
              <a:rPr lang="en-US" sz="4000" dirty="0" smtClean="0"/>
            </a:br>
            <a:r>
              <a:rPr lang="en-US" sz="4000" dirty="0" smtClean="0"/>
              <a:t>Design </a:t>
            </a:r>
            <a:r>
              <a:rPr lang="en-US" sz="4000" dirty="0"/>
              <a:t>Specifications to Truth Table</a:t>
            </a: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TextBox 5"/>
          <p:cNvSpPr txBox="1">
            <a:spLocks noChangeArrowheads="1"/>
          </p:cNvSpPr>
          <p:nvPr/>
        </p:nvSpPr>
        <p:spPr bwMode="auto">
          <a:xfrm>
            <a:off x="457200" y="1371600"/>
            <a:ext cx="8153400" cy="230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sz="2000" i="1"/>
              <a:t>Example</a:t>
            </a:r>
            <a:endParaRPr lang="en-US" sz="2000"/>
          </a:p>
          <a:p>
            <a:pPr lvl="1" eaLnBrk="1" hangingPunct="1"/>
            <a:r>
              <a:rPr lang="en-US" sz="2000"/>
              <a:t>Your teacher keeps her final exams in her office. For security reasons, she would like you to design an alarm system for her office. The office has a window and door that are equipped with sensors that output a one when they are secured (i.e., closed). When the alarm system is turned on with a key, a siren should sound if either the window or door is unsecured (i.e., opened).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5927725" y="3886200"/>
          <a:ext cx="1463676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919"/>
                <a:gridCol w="365919"/>
                <a:gridCol w="365919"/>
                <a:gridCol w="365919"/>
              </a:tblGrid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W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sz="14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3848" name="TextBox 19"/>
          <p:cNvSpPr txBox="1">
            <a:spLocks noChangeArrowheads="1"/>
          </p:cNvSpPr>
          <p:nvPr/>
        </p:nvSpPr>
        <p:spPr bwMode="auto">
          <a:xfrm>
            <a:off x="685800" y="4419600"/>
            <a:ext cx="5334000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82563" indent="1825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Assignments :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/>
              <a:t>K : Key → 0=System Off / 1=System On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/>
              <a:t>D : Door Sensor → 0=Open / 1=Closed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/>
              <a:t>W : Window Sensor → 0=Open / 1=Closed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/>
              <a:t>S : Siren → 1=On / 0=Off</a:t>
            </a:r>
          </a:p>
        </p:txBody>
      </p:sp>
      <p:sp>
        <p:nvSpPr>
          <p:cNvPr id="33849" name="TextBox 20"/>
          <p:cNvSpPr txBox="1">
            <a:spLocks noChangeArrowheads="1"/>
          </p:cNvSpPr>
          <p:nvPr/>
        </p:nvSpPr>
        <p:spPr bwMode="auto">
          <a:xfrm>
            <a:off x="381000" y="3794125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sz="2000" i="1"/>
              <a:t>Solution</a:t>
            </a:r>
            <a:endParaRPr lang="en-US" sz="20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C35BA4-C8D8-4D00-B7C2-5A534EC65880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Example #3: </a:t>
            </a:r>
            <a:br>
              <a:rPr lang="en-US" sz="4000" dirty="0" smtClean="0"/>
            </a:br>
            <a:r>
              <a:rPr lang="en-US" sz="4000" dirty="0" smtClean="0"/>
              <a:t>Design </a:t>
            </a:r>
            <a:r>
              <a:rPr lang="en-US" sz="4000" dirty="0"/>
              <a:t>Specifications to Truth Table</a:t>
            </a: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3820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Truth Table &amp; Logic Expressions</a:t>
            </a:r>
          </a:p>
        </p:txBody>
      </p:sp>
      <p:sp>
        <p:nvSpPr>
          <p:cNvPr id="1028" name="Content Placeholder 83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352800"/>
          </a:xfrm>
        </p:spPr>
        <p:txBody>
          <a:bodyPr/>
          <a:lstStyle/>
          <a:p>
            <a:pPr marL="273050" indent="-273050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US" sz="2800" smtClean="0"/>
              <a:t>This presentation will demonstrate how to…</a:t>
            </a:r>
          </a:p>
          <a:p>
            <a:pPr marL="273050" indent="-273050">
              <a:spcBef>
                <a:spcPct val="0"/>
              </a:spcBef>
              <a:spcAft>
                <a:spcPts val="1200"/>
              </a:spcAft>
            </a:pPr>
            <a:r>
              <a:rPr lang="en-US" sz="2400" smtClean="0"/>
              <a:t>Properly construct a truth table.</a:t>
            </a:r>
          </a:p>
          <a:p>
            <a:pPr marL="273050" indent="-273050">
              <a:spcBef>
                <a:spcPct val="0"/>
              </a:spcBef>
              <a:spcAft>
                <a:spcPts val="1200"/>
              </a:spcAft>
            </a:pPr>
            <a:r>
              <a:rPr lang="en-US" sz="2400" smtClean="0"/>
              <a:t>Write a Sum-Of-Products (SOP) logic expression from a truth table.</a:t>
            </a:r>
          </a:p>
          <a:p>
            <a:pPr marL="273050" indent="-273050">
              <a:spcBef>
                <a:spcPct val="0"/>
              </a:spcBef>
              <a:spcAft>
                <a:spcPts val="1200"/>
              </a:spcAft>
            </a:pPr>
            <a:r>
              <a:rPr lang="en-US" sz="2400" smtClean="0"/>
              <a:t>Create a truth table given a SOP logic expression.</a:t>
            </a:r>
          </a:p>
          <a:p>
            <a:pPr marL="273050" indent="-273050">
              <a:spcBef>
                <a:spcPct val="0"/>
              </a:spcBef>
              <a:spcAft>
                <a:spcPts val="1200"/>
              </a:spcAft>
            </a:pPr>
            <a:r>
              <a:rPr lang="en-US" sz="2400" smtClean="0"/>
              <a:t>Create a truth table from a set of design specifications (i.e., word problem).</a:t>
            </a:r>
          </a:p>
          <a:p>
            <a:pPr marL="273050" indent="-273050">
              <a:spcBef>
                <a:spcPts val="600"/>
              </a:spcBef>
            </a:pPr>
            <a:endParaRPr lang="en-US" sz="2400" smtClean="0"/>
          </a:p>
        </p:txBody>
      </p:sp>
      <p:pic>
        <p:nvPicPr>
          <p:cNvPr id="1029" name="Picture 14" descr="C:\Users\ghzite.MAIN\AppData\Local\Microsoft\Windows\Temporary Internet Files\Content.IE5\8ASIN4RY\MCj0413460000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770438"/>
            <a:ext cx="1271588" cy="134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4138613" y="4724400"/>
          <a:ext cx="1120774" cy="14414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640"/>
                <a:gridCol w="329640"/>
                <a:gridCol w="461494"/>
              </a:tblGrid>
              <a:tr h="325489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08" marR="91408" marT="45716" marB="45716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08" marR="91408" marT="45716" marB="45716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OUT</a:t>
                      </a:r>
                      <a:endParaRPr lang="en-US" sz="10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91408" marR="91408" marT="45716" marB="45716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899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08" marR="91408" marT="45716" marB="45716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08" marR="91408" marT="45716" marB="45716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08" marR="91408" marT="45716" marB="45716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99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08" marR="91408" marT="45716" marB="45716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08" marR="91408" marT="45716" marB="45716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08" marR="91408" marT="45716" marB="45716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99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08" marR="91408" marT="45716" marB="45716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08" marR="91408" marT="45716" marB="45716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08" marR="91408" marT="45716" marB="45716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99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08" marR="91408" marT="45716" marB="45716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08" marR="91408" marT="45716" marB="45716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08" marR="91408" marT="45716" marB="45716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9" name="Left-Right Arrow 18"/>
          <p:cNvSpPr/>
          <p:nvPr/>
        </p:nvSpPr>
        <p:spPr>
          <a:xfrm>
            <a:off x="2820988" y="5178425"/>
            <a:ext cx="1066800" cy="533400"/>
          </a:xfrm>
          <a:prstGeom prst="left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b="1" dirty="0">
                <a:solidFill>
                  <a:schemeClr val="tx1"/>
                </a:solidFill>
              </a:rPr>
              <a:t>EQUALS</a:t>
            </a:r>
          </a:p>
        </p:txBody>
      </p:sp>
      <p:sp>
        <p:nvSpPr>
          <p:cNvPr id="20" name="Left-Right Arrow 19"/>
          <p:cNvSpPr/>
          <p:nvPr/>
        </p:nvSpPr>
        <p:spPr>
          <a:xfrm>
            <a:off x="5486400" y="5178425"/>
            <a:ext cx="1066800" cy="533400"/>
          </a:xfrm>
          <a:prstGeom prst="left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b="1" dirty="0">
                <a:solidFill>
                  <a:schemeClr val="tx1"/>
                </a:solidFill>
              </a:rPr>
              <a:t>EQUALS</a:t>
            </a:r>
          </a:p>
        </p:txBody>
      </p:sp>
      <p:sp>
        <p:nvSpPr>
          <p:cNvPr id="1058" name="TextBox 20"/>
          <p:cNvSpPr txBox="1">
            <a:spLocks noChangeArrowheads="1"/>
          </p:cNvSpPr>
          <p:nvPr/>
        </p:nvSpPr>
        <p:spPr bwMode="auto">
          <a:xfrm>
            <a:off x="1393825" y="6149975"/>
            <a:ext cx="1228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200" b="1"/>
              <a:t>Design</a:t>
            </a:r>
          </a:p>
          <a:p>
            <a:pPr algn="ctr" eaLnBrk="1" hangingPunct="1"/>
            <a:r>
              <a:rPr lang="en-US" sz="1200" b="1"/>
              <a:t>Specifications</a:t>
            </a:r>
          </a:p>
        </p:txBody>
      </p:sp>
      <p:sp>
        <p:nvSpPr>
          <p:cNvPr id="1059" name="TextBox 21"/>
          <p:cNvSpPr txBox="1">
            <a:spLocks noChangeArrowheads="1"/>
          </p:cNvSpPr>
          <p:nvPr/>
        </p:nvSpPr>
        <p:spPr bwMode="auto">
          <a:xfrm>
            <a:off x="4167188" y="6242050"/>
            <a:ext cx="10668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200" b="1"/>
              <a:t>Truth Table</a:t>
            </a:r>
          </a:p>
        </p:txBody>
      </p:sp>
      <p:grpSp>
        <p:nvGrpSpPr>
          <p:cNvPr id="1060" name="Group 23"/>
          <p:cNvGrpSpPr>
            <a:grpSpLocks/>
          </p:cNvGrpSpPr>
          <p:nvPr/>
        </p:nvGrpSpPr>
        <p:grpSpPr bwMode="auto">
          <a:xfrm>
            <a:off x="6684963" y="5303838"/>
            <a:ext cx="1087437" cy="1308100"/>
            <a:chOff x="6542881" y="5550126"/>
            <a:chExt cx="1087438" cy="1307874"/>
          </a:xfrm>
        </p:grpSpPr>
        <p:graphicFrame>
          <p:nvGraphicFramePr>
            <p:cNvPr id="1026" name="Object 3"/>
            <p:cNvGraphicFramePr>
              <a:graphicFrameLocks noChangeAspect="1"/>
            </p:cNvGraphicFramePr>
            <p:nvPr/>
          </p:nvGraphicFramePr>
          <p:xfrm>
            <a:off x="6542881" y="5550126"/>
            <a:ext cx="1087438" cy="282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0" name="Equation" r:id="rId5" imgW="1079280" imgH="279360" progId="Equation.3">
                    <p:embed/>
                  </p:oleObj>
                </mc:Choice>
                <mc:Fallback>
                  <p:oleObj name="Equation" r:id="rId5" imgW="1079280" imgH="279360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42881" y="5550126"/>
                          <a:ext cx="1087438" cy="2825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62" name="TextBox 22"/>
            <p:cNvSpPr txBox="1">
              <a:spLocks noChangeArrowheads="1"/>
            </p:cNvSpPr>
            <p:nvPr/>
          </p:nvSpPr>
          <p:spPr bwMode="auto">
            <a:xfrm>
              <a:off x="6579891" y="6396335"/>
              <a:ext cx="101341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b="1"/>
                <a:t>Logic</a:t>
              </a:r>
            </a:p>
            <a:p>
              <a:pPr algn="ctr" eaLnBrk="1" hangingPunct="1"/>
              <a:r>
                <a:rPr lang="en-US" sz="1200" b="1"/>
                <a:t>Expression</a:t>
              </a:r>
            </a:p>
          </p:txBody>
        </p:sp>
      </p:grp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19C262-885E-4C2C-86AB-E4A1EE7F269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Constructing A Truth Table</a:t>
            </a:r>
          </a:p>
        </p:txBody>
      </p:sp>
      <p:sp>
        <p:nvSpPr>
          <p:cNvPr id="27651" name="Content Placeholder 83"/>
          <p:cNvSpPr>
            <a:spLocks noGrp="1"/>
          </p:cNvSpPr>
          <p:nvPr>
            <p:ph idx="1"/>
          </p:nvPr>
        </p:nvSpPr>
        <p:spPr>
          <a:xfrm>
            <a:off x="381000" y="1295400"/>
            <a:ext cx="8305800" cy="4876800"/>
          </a:xfrm>
        </p:spPr>
        <p:txBody>
          <a:bodyPr/>
          <a:lstStyle/>
          <a:p>
            <a:pPr marL="273050" indent="-273050">
              <a:spcBef>
                <a:spcPct val="0"/>
              </a:spcBef>
              <a:spcAft>
                <a:spcPts val="1200"/>
              </a:spcAft>
            </a:pPr>
            <a:r>
              <a:rPr lang="en-US" sz="2800" smtClean="0"/>
              <a:t>A truth table shows how a logic design’s output respond to ALL combinations of possible inputs.</a:t>
            </a:r>
          </a:p>
          <a:p>
            <a:pPr marL="273050" indent="-273050">
              <a:spcBef>
                <a:spcPct val="0"/>
              </a:spcBef>
              <a:spcAft>
                <a:spcPts val="1200"/>
              </a:spcAft>
            </a:pPr>
            <a:r>
              <a:rPr lang="en-US" sz="2800" smtClean="0"/>
              <a:t>A logic design with N inputs will have 2</a:t>
            </a:r>
            <a:r>
              <a:rPr lang="en-US" sz="2800" baseline="30000" smtClean="0"/>
              <a:t>N</a:t>
            </a:r>
            <a:r>
              <a:rPr lang="en-US" sz="2800" smtClean="0"/>
              <a:t> input combinations. </a:t>
            </a:r>
          </a:p>
          <a:p>
            <a:pPr marL="273050" indent="-273050">
              <a:spcBef>
                <a:spcPct val="0"/>
              </a:spcBef>
              <a:spcAft>
                <a:spcPts val="1200"/>
              </a:spcAft>
            </a:pPr>
            <a:r>
              <a:rPr lang="en-US" sz="2800" smtClean="0"/>
              <a:t>The input are listed in binary order (i.e., counting order) in the columns to the left.</a:t>
            </a:r>
          </a:p>
          <a:p>
            <a:pPr marL="273050" indent="-273050">
              <a:spcBef>
                <a:spcPct val="0"/>
              </a:spcBef>
              <a:spcAft>
                <a:spcPts val="1200"/>
              </a:spcAft>
            </a:pPr>
            <a:r>
              <a:rPr lang="en-US" sz="2800" smtClean="0"/>
              <a:t>The output(s) are listed in the column(s) to the right. </a:t>
            </a:r>
            <a:r>
              <a:rPr lang="en-US" sz="2800" i="1" smtClean="0"/>
              <a:t>(Note some logic circuits can have more than one output.)</a:t>
            </a:r>
            <a:r>
              <a:rPr lang="en-US" sz="2400" i="1" smtClean="0"/>
              <a:t> </a:t>
            </a:r>
          </a:p>
          <a:p>
            <a:pPr marL="273050" indent="-273050">
              <a:spcBef>
                <a:spcPts val="600"/>
              </a:spcBef>
            </a:pPr>
            <a:endParaRPr lang="en-US" sz="24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64823F-6218-4761-BD0F-4B370E1A132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Constructing A Truth Table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371850" y="2111375"/>
          <a:ext cx="1828800" cy="2468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  <a:gridCol w="457200"/>
              </a:tblGrid>
              <a:tr h="274285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en-US" sz="1100" b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285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285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285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285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285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285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285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285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Right Brace 7"/>
          <p:cNvSpPr/>
          <p:nvPr/>
        </p:nvSpPr>
        <p:spPr>
          <a:xfrm rot="16200000">
            <a:off x="3867150" y="1114425"/>
            <a:ext cx="381000" cy="13716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ight Brace 8"/>
          <p:cNvSpPr/>
          <p:nvPr/>
        </p:nvSpPr>
        <p:spPr>
          <a:xfrm rot="16200000">
            <a:off x="4778375" y="1609725"/>
            <a:ext cx="381000" cy="3810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8729" name="TextBox 9"/>
          <p:cNvSpPr txBox="1">
            <a:spLocks noChangeArrowheads="1"/>
          </p:cNvSpPr>
          <p:nvPr/>
        </p:nvSpPr>
        <p:spPr bwMode="auto">
          <a:xfrm>
            <a:off x="3663950" y="1219200"/>
            <a:ext cx="8001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/>
              <a:t>Inputs</a:t>
            </a:r>
          </a:p>
        </p:txBody>
      </p:sp>
      <p:sp>
        <p:nvSpPr>
          <p:cNvPr id="28730" name="TextBox 10"/>
          <p:cNvSpPr txBox="1">
            <a:spLocks noChangeArrowheads="1"/>
          </p:cNvSpPr>
          <p:nvPr/>
        </p:nvSpPr>
        <p:spPr bwMode="auto">
          <a:xfrm>
            <a:off x="4538663" y="1219200"/>
            <a:ext cx="85883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/>
              <a:t>Output</a:t>
            </a:r>
          </a:p>
        </p:txBody>
      </p:sp>
      <p:sp>
        <p:nvSpPr>
          <p:cNvPr id="28731" name="TextBox 12"/>
          <p:cNvSpPr txBox="1">
            <a:spLocks noChangeArrowheads="1"/>
          </p:cNvSpPr>
          <p:nvPr/>
        </p:nvSpPr>
        <p:spPr bwMode="auto">
          <a:xfrm>
            <a:off x="660400" y="2844800"/>
            <a:ext cx="2463800" cy="197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/>
              <a:t>Input Combinations</a:t>
            </a:r>
          </a:p>
          <a:p>
            <a:pPr lvl="1" eaLnBrk="1" hangingPunct="1"/>
            <a:r>
              <a:rPr lang="en-US" sz="1600"/>
              <a:t>3 – Inputs</a:t>
            </a:r>
          </a:p>
          <a:p>
            <a:pPr lvl="1" eaLnBrk="1" hangingPunct="1"/>
            <a:r>
              <a:rPr lang="en-US" sz="1600"/>
              <a:t>8 – Combinations</a:t>
            </a:r>
          </a:p>
          <a:p>
            <a:pPr lvl="1" eaLnBrk="1" hangingPunct="1"/>
            <a:r>
              <a:rPr lang="en-US" sz="1600"/>
              <a:t>      (8 = 2</a:t>
            </a:r>
            <a:r>
              <a:rPr lang="en-US" sz="1600" baseline="30000"/>
              <a:t>3</a:t>
            </a:r>
            <a:r>
              <a:rPr lang="en-US" sz="1600"/>
              <a:t>)</a:t>
            </a:r>
          </a:p>
          <a:p>
            <a:pPr lvl="1" eaLnBrk="1" hangingPunct="1"/>
            <a:endParaRPr lang="en-US" sz="1600"/>
          </a:p>
          <a:p>
            <a:pPr eaLnBrk="1" hangingPunct="1"/>
            <a:endParaRPr lang="en-US" sz="1400" i="1"/>
          </a:p>
          <a:p>
            <a:pPr eaLnBrk="1" hangingPunct="1"/>
            <a:r>
              <a:rPr lang="en-US" sz="1400" i="1"/>
              <a:t>Note the binary counting </a:t>
            </a:r>
          </a:p>
          <a:p>
            <a:pPr eaLnBrk="1" hangingPunct="1"/>
            <a:r>
              <a:rPr lang="en-US" sz="1400" i="1"/>
              <a:t>order of the inputs :</a:t>
            </a:r>
          </a:p>
        </p:txBody>
      </p:sp>
      <p:graphicFrame>
        <p:nvGraphicFramePr>
          <p:cNvPr id="34891" name="Group 75"/>
          <p:cNvGraphicFramePr>
            <a:graphicFrameLocks noGrp="1"/>
          </p:cNvGraphicFramePr>
          <p:nvPr/>
        </p:nvGraphicFramePr>
        <p:xfrm>
          <a:off x="2057400" y="4572000"/>
          <a:ext cx="1371600" cy="2194352"/>
        </p:xfrm>
        <a:graphic>
          <a:graphicData uri="http://schemas.openxmlformats.org/drawingml/2006/table">
            <a:tbl>
              <a:tblPr/>
              <a:tblGrid>
                <a:gridCol w="1371600"/>
              </a:tblGrid>
              <a:tr h="2742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000</a:t>
                      </a:r>
                      <a:r>
                        <a:rPr kumimoji="0" lang="en-US" sz="1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= 0</a:t>
                      </a:r>
                      <a:r>
                        <a:rPr kumimoji="0" lang="en-US" sz="1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marT="45707" marB="4570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001</a:t>
                      </a:r>
                      <a:r>
                        <a:rPr kumimoji="0" lang="en-US" sz="1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= 1</a:t>
                      </a:r>
                      <a:r>
                        <a:rPr kumimoji="0" lang="en-US" sz="1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marT="45707" marB="4570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010</a:t>
                      </a:r>
                      <a:r>
                        <a:rPr kumimoji="0" lang="en-US" sz="1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= 2</a:t>
                      </a:r>
                      <a:r>
                        <a:rPr kumimoji="0" lang="en-US" sz="1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marT="45707" marB="4570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011</a:t>
                      </a:r>
                      <a:r>
                        <a:rPr kumimoji="0" lang="en-US" sz="1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= 3</a:t>
                      </a:r>
                      <a:r>
                        <a:rPr kumimoji="0" lang="en-US" sz="1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marT="45707" marB="4570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  <a:r>
                        <a:rPr kumimoji="0" lang="en-US" sz="1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= 4</a:t>
                      </a:r>
                      <a:r>
                        <a:rPr kumimoji="0" lang="en-US" sz="1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marT="45707" marB="4570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101</a:t>
                      </a:r>
                      <a:r>
                        <a:rPr kumimoji="0" lang="en-US" sz="1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= 5</a:t>
                      </a:r>
                      <a:r>
                        <a:rPr kumimoji="0" lang="en-US" sz="1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marT="45707" marB="4570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110</a:t>
                      </a:r>
                      <a:r>
                        <a:rPr kumimoji="0" lang="en-US" sz="1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= 6</a:t>
                      </a:r>
                      <a:r>
                        <a:rPr kumimoji="0" lang="en-US" sz="1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marT="45707" marB="4570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111</a:t>
                      </a:r>
                      <a:r>
                        <a:rPr kumimoji="0" lang="en-US" sz="1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= 7</a:t>
                      </a:r>
                      <a:r>
                        <a:rPr kumimoji="0" lang="en-US" sz="1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marT="45707" marB="4570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" name="Right Brace 16"/>
          <p:cNvSpPr/>
          <p:nvPr/>
        </p:nvSpPr>
        <p:spPr>
          <a:xfrm rot="10800000">
            <a:off x="2905125" y="2428875"/>
            <a:ext cx="381000" cy="2103438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Right Brace 17"/>
          <p:cNvSpPr/>
          <p:nvPr/>
        </p:nvSpPr>
        <p:spPr>
          <a:xfrm rot="10800000" flipH="1">
            <a:off x="5334000" y="2438400"/>
            <a:ext cx="381000" cy="2103438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8743" name="TextBox 18"/>
          <p:cNvSpPr txBox="1">
            <a:spLocks noChangeArrowheads="1"/>
          </p:cNvSpPr>
          <p:nvPr/>
        </p:nvSpPr>
        <p:spPr bwMode="auto">
          <a:xfrm>
            <a:off x="5780088" y="3203575"/>
            <a:ext cx="19812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/>
              <a:t>Outputs for Each Input Combination</a:t>
            </a:r>
            <a:endParaRPr lang="en-US" sz="160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4D8B-1ECD-407A-8723-B64256CAE1E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Example Truth Tables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03275" y="2106613"/>
          <a:ext cx="13716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en-US" sz="1100" b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1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936875" y="2106613"/>
          <a:ext cx="1828800" cy="2468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  <a:gridCol w="457200"/>
              </a:tblGrid>
              <a:tr h="274285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en-US" sz="1100" b="1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1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285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285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285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285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285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285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285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285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565775" y="2106613"/>
          <a:ext cx="2286000" cy="46640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</a:tblGrid>
              <a:tr h="274357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en-US" sz="1100" b="1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1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57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9887" name="TextBox 7"/>
          <p:cNvSpPr txBox="1">
            <a:spLocks noChangeArrowheads="1"/>
          </p:cNvSpPr>
          <p:nvPr/>
        </p:nvSpPr>
        <p:spPr bwMode="auto">
          <a:xfrm>
            <a:off x="2746375" y="1414463"/>
            <a:ext cx="2209800" cy="661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000" b="1" u="sng"/>
              <a:t>3  </a:t>
            </a:r>
            <a:r>
              <a:rPr lang="en-US" sz="2000" u="sng"/>
              <a:t>Inputs</a:t>
            </a:r>
          </a:p>
          <a:p>
            <a:pPr algn="ctr" eaLnBrk="1" hangingPunct="1">
              <a:spcBef>
                <a:spcPts val="600"/>
              </a:spcBef>
            </a:pPr>
            <a:r>
              <a:rPr lang="en-US" sz="1200"/>
              <a:t>2</a:t>
            </a:r>
            <a:r>
              <a:rPr lang="en-US" sz="1200" baseline="30000"/>
              <a:t>3</a:t>
            </a:r>
            <a:r>
              <a:rPr lang="en-US" sz="1200"/>
              <a:t> = 8 Combinations</a:t>
            </a:r>
          </a:p>
        </p:txBody>
      </p:sp>
      <p:sp>
        <p:nvSpPr>
          <p:cNvPr id="29888" name="TextBox 8"/>
          <p:cNvSpPr txBox="1">
            <a:spLocks noChangeArrowheads="1"/>
          </p:cNvSpPr>
          <p:nvPr/>
        </p:nvSpPr>
        <p:spPr bwMode="auto">
          <a:xfrm>
            <a:off x="5603875" y="1392238"/>
            <a:ext cx="2209800" cy="661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000" b="1" u="sng"/>
              <a:t>4  </a:t>
            </a:r>
            <a:r>
              <a:rPr lang="en-US" sz="2000" u="sng"/>
              <a:t>Inputs</a:t>
            </a:r>
          </a:p>
          <a:p>
            <a:pPr algn="ctr" eaLnBrk="1" hangingPunct="1">
              <a:spcBef>
                <a:spcPts val="600"/>
              </a:spcBef>
            </a:pPr>
            <a:r>
              <a:rPr lang="en-US" sz="1200"/>
              <a:t>2</a:t>
            </a:r>
            <a:r>
              <a:rPr lang="en-US" sz="1200" baseline="30000"/>
              <a:t>4</a:t>
            </a:r>
            <a:r>
              <a:rPr lang="en-US" sz="1200"/>
              <a:t> = 16 Combinations</a:t>
            </a:r>
          </a:p>
        </p:txBody>
      </p:sp>
      <p:sp>
        <p:nvSpPr>
          <p:cNvPr id="29889" name="TextBox 9"/>
          <p:cNvSpPr txBox="1">
            <a:spLocks noChangeArrowheads="1"/>
          </p:cNvSpPr>
          <p:nvPr/>
        </p:nvSpPr>
        <p:spPr bwMode="auto">
          <a:xfrm>
            <a:off x="384175" y="1414463"/>
            <a:ext cx="2209800" cy="661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000" b="1" u="sng"/>
              <a:t>2  </a:t>
            </a:r>
            <a:r>
              <a:rPr lang="en-US" sz="2000" u="sng"/>
              <a:t>Inputs</a:t>
            </a:r>
          </a:p>
          <a:p>
            <a:pPr algn="ctr" eaLnBrk="1" hangingPunct="1">
              <a:spcBef>
                <a:spcPts val="600"/>
              </a:spcBef>
            </a:pPr>
            <a:r>
              <a:rPr lang="en-US" sz="1200"/>
              <a:t>2</a:t>
            </a:r>
            <a:r>
              <a:rPr lang="en-US" sz="1200" baseline="30000"/>
              <a:t>2</a:t>
            </a:r>
            <a:r>
              <a:rPr lang="en-US" sz="1200"/>
              <a:t> = 4 Combinations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E9C70-7316-487F-B30A-C22B9F3D448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sz="4000" dirty="0"/>
              <a:t>Truth </a:t>
            </a:r>
            <a:r>
              <a:rPr lang="en-US" sz="4000" dirty="0" smtClean="0"/>
              <a:t>Table to Logic Expression</a:t>
            </a:r>
          </a:p>
        </p:txBody>
      </p:sp>
      <p:sp>
        <p:nvSpPr>
          <p:cNvPr id="2053" name="Content Placeholder 83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752600"/>
          </a:xfrm>
        </p:spPr>
        <p:txBody>
          <a:bodyPr/>
          <a:lstStyle/>
          <a:p>
            <a:pPr marL="273050" indent="-273050">
              <a:spcBef>
                <a:spcPct val="0"/>
              </a:spcBef>
              <a:spcAft>
                <a:spcPts val="1200"/>
              </a:spcAft>
            </a:pPr>
            <a:r>
              <a:rPr lang="en-US" sz="2400" smtClean="0"/>
              <a:t>Write the Minterm adjacent to every row in the truth table that contains a one in the output column.</a:t>
            </a:r>
          </a:p>
          <a:p>
            <a:pPr marL="273050" indent="-273050">
              <a:spcBef>
                <a:spcPct val="0"/>
              </a:spcBef>
              <a:spcAft>
                <a:spcPts val="1200"/>
              </a:spcAft>
            </a:pPr>
            <a:r>
              <a:rPr lang="en-US" sz="2400" smtClean="0"/>
              <a:t>Write the Sum-Of-Products (SOP) logic expression by summing together all of the Minterms.</a:t>
            </a:r>
            <a:endParaRPr lang="en-US" sz="2400" i="1" smtClean="0"/>
          </a:p>
          <a:p>
            <a:pPr marL="273050" indent="-273050">
              <a:spcBef>
                <a:spcPct val="0"/>
              </a:spcBef>
              <a:spcAft>
                <a:spcPts val="1200"/>
              </a:spcAft>
            </a:pPr>
            <a:endParaRPr lang="en-US" sz="2400" i="1" smtClean="0"/>
          </a:p>
          <a:p>
            <a:pPr marL="273050" indent="-273050">
              <a:spcBef>
                <a:spcPts val="600"/>
              </a:spcBef>
            </a:pPr>
            <a:endParaRPr lang="en-US" sz="2400" smtClean="0"/>
          </a:p>
        </p:txBody>
      </p:sp>
      <p:sp>
        <p:nvSpPr>
          <p:cNvPr id="2054" name="TextBox 5"/>
          <p:cNvSpPr txBox="1">
            <a:spLocks noChangeArrowheads="1"/>
          </p:cNvSpPr>
          <p:nvPr/>
        </p:nvSpPr>
        <p:spPr bwMode="auto">
          <a:xfrm>
            <a:off x="457200" y="3048000"/>
            <a:ext cx="8229600" cy="126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sz="2400" i="1"/>
              <a:t>Example</a:t>
            </a:r>
            <a:endParaRPr lang="en-US" sz="2400"/>
          </a:p>
          <a:p>
            <a:pPr lvl="1" eaLnBrk="1" hangingPunct="1"/>
            <a:r>
              <a:rPr lang="en-US" sz="2400"/>
              <a:t>Write the SOP logic expression for the output F</a:t>
            </a:r>
            <a:r>
              <a:rPr lang="en-US" sz="2400" baseline="-25000"/>
              <a:t>5 </a:t>
            </a:r>
            <a:r>
              <a:rPr lang="en-US" sz="2400"/>
              <a:t>in the truth table below.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19200" y="4343400"/>
          <a:ext cx="1463676" cy="21943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919"/>
                <a:gridCol w="365919"/>
                <a:gridCol w="365919"/>
                <a:gridCol w="365919"/>
              </a:tblGrid>
              <a:tr h="243769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07" marB="45707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07" marB="4570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07" marB="4570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en-US" sz="1000" b="0" baseline="-25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0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07" marB="45707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3769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07" marB="45707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07" marB="4570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07" marB="4570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07" marB="45707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769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07" marB="45707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07" marB="4570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07" marB="4570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07" marB="45707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769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07" marB="45707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07" marB="4570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07" marB="4570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07" marB="45707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769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07" marB="45707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07" marB="4570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07" marB="4570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07" marB="45707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769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07" marB="45707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07" marB="4570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07" marB="4570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07" marB="45707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769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07" marB="45707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07" marB="4570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07" marB="4570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07" marB="45707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769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07" marB="45707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07" marB="4570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07" marB="4570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07" marB="45707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769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07" marB="45707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07" marB="4570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07" marB="4570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07" marB="45707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754313" y="4819650"/>
          <a:ext cx="758825" cy="145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6" name="Equation" r:id="rId4" imgW="850680" imgH="1625400" progId="Equation.3">
                  <p:embed/>
                </p:oleObj>
              </mc:Choice>
              <mc:Fallback>
                <p:oleObj name="Equation" r:id="rId4" imgW="850680" imgH="1625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4313" y="4819650"/>
                        <a:ext cx="758825" cy="1454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5245100" y="4641850"/>
          <a:ext cx="3040063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7" name="Equation" r:id="rId6" imgW="3035160" imgH="330120" progId="Equation.3">
                  <p:embed/>
                </p:oleObj>
              </mc:Choice>
              <mc:Fallback>
                <p:oleObj name="Equation" r:id="rId6" imgW="3035160" imgH="33012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5100" y="4641850"/>
                        <a:ext cx="3040063" cy="331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ight Brace 8"/>
          <p:cNvSpPr/>
          <p:nvPr/>
        </p:nvSpPr>
        <p:spPr>
          <a:xfrm rot="10800000" flipH="1">
            <a:off x="3429000" y="4724400"/>
            <a:ext cx="381000" cy="1646238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08" name="TextBox 9"/>
          <p:cNvSpPr txBox="1">
            <a:spLocks noChangeArrowheads="1"/>
          </p:cNvSpPr>
          <p:nvPr/>
        </p:nvSpPr>
        <p:spPr bwMode="auto">
          <a:xfrm>
            <a:off x="3875088" y="5372100"/>
            <a:ext cx="1143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/>
              <a:t>Minterms</a:t>
            </a:r>
          </a:p>
        </p:txBody>
      </p:sp>
      <p:sp>
        <p:nvSpPr>
          <p:cNvPr id="11" name="Right Brace 10"/>
          <p:cNvSpPr/>
          <p:nvPr/>
        </p:nvSpPr>
        <p:spPr>
          <a:xfrm rot="5400000" flipV="1">
            <a:off x="6591300" y="3619500"/>
            <a:ext cx="381000" cy="32004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10" name="TextBox 11"/>
          <p:cNvSpPr txBox="1">
            <a:spLocks noChangeArrowheads="1"/>
          </p:cNvSpPr>
          <p:nvPr/>
        </p:nvSpPr>
        <p:spPr bwMode="auto">
          <a:xfrm>
            <a:off x="5640388" y="5372100"/>
            <a:ext cx="2286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/>
              <a:t>SOP Logic Expression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FCDE69-9324-4E2E-A829-065E67D4B05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sz="4100" dirty="0" smtClean="0"/>
              <a:t>Example #1: </a:t>
            </a:r>
            <a:br>
              <a:rPr lang="en-US" sz="4100" dirty="0" smtClean="0"/>
            </a:br>
            <a:r>
              <a:rPr lang="en-US" sz="4000" dirty="0" smtClean="0"/>
              <a:t>Truth </a:t>
            </a:r>
            <a:r>
              <a:rPr lang="en-US" sz="4000" dirty="0"/>
              <a:t>Table to Logic Expression</a:t>
            </a:r>
            <a:endParaRPr lang="en-US" sz="4100" dirty="0" smtClean="0"/>
          </a:p>
        </p:txBody>
      </p:sp>
      <p:sp>
        <p:nvSpPr>
          <p:cNvPr id="30723" name="TextBox 5"/>
          <p:cNvSpPr txBox="1">
            <a:spLocks noChangeArrowheads="1"/>
          </p:cNvSpPr>
          <p:nvPr/>
        </p:nvSpPr>
        <p:spPr bwMode="auto">
          <a:xfrm>
            <a:off x="457200" y="1371600"/>
            <a:ext cx="81534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sz="2400" i="1"/>
              <a:t>Example</a:t>
            </a:r>
            <a:endParaRPr lang="en-US" sz="2400"/>
          </a:p>
          <a:p>
            <a:pPr lvl="1" eaLnBrk="1" hangingPunct="1"/>
            <a:r>
              <a:rPr lang="en-US" sz="2400"/>
              <a:t>Write the SOP logic expression for the output F</a:t>
            </a:r>
            <a:r>
              <a:rPr lang="en-US" sz="2400" baseline="-25000"/>
              <a:t>6 </a:t>
            </a:r>
            <a:r>
              <a:rPr lang="en-US" sz="2400"/>
              <a:t>in the truth table below.</a:t>
            </a:r>
          </a:p>
          <a:p>
            <a:pPr lvl="1" eaLnBrk="1" hangingPunct="1"/>
            <a:endParaRPr lang="en-US" sz="240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371600" y="3154363"/>
          <a:ext cx="2286000" cy="3633791"/>
        </p:xfrm>
        <a:graphic>
          <a:graphicData uri="http://schemas.openxmlformats.org/drawingml/2006/table">
            <a:tbl>
              <a:tblPr/>
              <a:tblGrid>
                <a:gridCol w="457200"/>
                <a:gridCol w="457200"/>
                <a:gridCol w="457200"/>
                <a:gridCol w="457200"/>
                <a:gridCol w="457200"/>
              </a:tblGrid>
              <a:tr h="2133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  <a:r>
                        <a:rPr kumimoji="0" lang="en-US" sz="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1F4505-910F-460B-B3B2-105FCF34105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Box 5"/>
          <p:cNvSpPr txBox="1">
            <a:spLocks noChangeArrowheads="1"/>
          </p:cNvSpPr>
          <p:nvPr/>
        </p:nvSpPr>
        <p:spPr bwMode="auto">
          <a:xfrm>
            <a:off x="457200" y="1371600"/>
            <a:ext cx="81534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sz="2400" i="1"/>
              <a:t>Example</a:t>
            </a:r>
            <a:endParaRPr lang="en-US" sz="2400"/>
          </a:p>
          <a:p>
            <a:pPr lvl="1" eaLnBrk="1" hangingPunct="1"/>
            <a:r>
              <a:rPr lang="en-US" sz="2400"/>
              <a:t>Write the SOP logic expression for the output F</a:t>
            </a:r>
            <a:r>
              <a:rPr lang="en-US" sz="2400" baseline="-25000"/>
              <a:t>6 </a:t>
            </a:r>
            <a:r>
              <a:rPr lang="en-US" sz="2400"/>
              <a:t>in the truth table below.</a:t>
            </a:r>
          </a:p>
          <a:p>
            <a:pPr lvl="1" eaLnBrk="1" hangingPunct="1"/>
            <a:endParaRPr lang="en-US" sz="240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371600" y="3154363"/>
          <a:ext cx="2286000" cy="3633791"/>
        </p:xfrm>
        <a:graphic>
          <a:graphicData uri="http://schemas.openxmlformats.org/drawingml/2006/table">
            <a:tbl>
              <a:tblPr/>
              <a:tblGrid>
                <a:gridCol w="457200"/>
                <a:gridCol w="457200"/>
                <a:gridCol w="457200"/>
                <a:gridCol w="457200"/>
                <a:gridCol w="457200"/>
              </a:tblGrid>
              <a:tr h="2133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  <a:r>
                        <a:rPr kumimoji="0" lang="en-US" sz="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189" name="TextBox 5"/>
          <p:cNvSpPr txBox="1">
            <a:spLocks noChangeArrowheads="1"/>
          </p:cNvSpPr>
          <p:nvPr/>
        </p:nvSpPr>
        <p:spPr bwMode="auto">
          <a:xfrm>
            <a:off x="457200" y="2667000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sz="2400" i="1"/>
              <a:t>Solution</a:t>
            </a:r>
            <a:endParaRPr lang="en-US" sz="240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3716338" y="3543300"/>
          <a:ext cx="808037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2" name="Equation" r:id="rId4" imgW="1015920" imgH="812520" progId="Equation.3">
                  <p:embed/>
                </p:oleObj>
              </mc:Choice>
              <mc:Fallback>
                <p:oleObj name="Equation" r:id="rId4" imgW="1015920" imgH="81252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6338" y="3543300"/>
                        <a:ext cx="808037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3724275" y="5695950"/>
          <a:ext cx="808038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3" name="Equation" r:id="rId6" imgW="1015920" imgH="1295280" progId="Equation.3">
                  <p:embed/>
                </p:oleObj>
              </mc:Choice>
              <mc:Fallback>
                <p:oleObj name="Equation" r:id="rId6" imgW="1015920" imgH="12952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4275" y="5695950"/>
                        <a:ext cx="808038" cy="1031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4648200" y="4803775"/>
          <a:ext cx="4259263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4" name="Equation" r:id="rId8" imgW="4635360" imgH="330120" progId="Equation.3">
                  <p:embed/>
                </p:oleObj>
              </mc:Choice>
              <mc:Fallback>
                <p:oleObj name="Equation" r:id="rId8" imgW="4635360" imgH="3301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4803775"/>
                        <a:ext cx="4259263" cy="30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58130-C1A5-416C-8FD0-84B6426DFAE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sz="4100" dirty="0" smtClean="0"/>
              <a:t>Example #1: </a:t>
            </a:r>
            <a:br>
              <a:rPr lang="en-US" sz="4100" dirty="0" smtClean="0"/>
            </a:br>
            <a:r>
              <a:rPr lang="en-US" sz="4000" dirty="0" smtClean="0"/>
              <a:t>Truth </a:t>
            </a:r>
            <a:r>
              <a:rPr lang="en-US" sz="4000" dirty="0"/>
              <a:t>Table to Logic Expression</a:t>
            </a:r>
            <a:endParaRPr lang="en-US" sz="4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sz="4000" dirty="0"/>
              <a:t>Logic </a:t>
            </a:r>
            <a:r>
              <a:rPr lang="en-US" sz="4000" dirty="0" smtClean="0"/>
              <a:t>Expression to Truth </a:t>
            </a:r>
            <a:r>
              <a:rPr lang="en-US" sz="4000" dirty="0"/>
              <a:t>Table</a:t>
            </a:r>
            <a:endParaRPr lang="en-US" sz="4000" dirty="0" smtClean="0"/>
          </a:p>
        </p:txBody>
      </p:sp>
      <p:sp>
        <p:nvSpPr>
          <p:cNvPr id="4103" name="Content Placeholder 83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447800"/>
          </a:xfrm>
        </p:spPr>
        <p:txBody>
          <a:bodyPr/>
          <a:lstStyle/>
          <a:p>
            <a:pPr marL="273050" indent="-273050">
              <a:spcBef>
                <a:spcPct val="0"/>
              </a:spcBef>
              <a:spcAft>
                <a:spcPts val="1200"/>
              </a:spcAft>
            </a:pPr>
            <a:r>
              <a:rPr lang="en-US" sz="2400" smtClean="0"/>
              <a:t>For each term in the logic expression, place a one in the output column for the input condition that matches the term.</a:t>
            </a:r>
          </a:p>
          <a:p>
            <a:pPr marL="273050" indent="-273050">
              <a:spcBef>
                <a:spcPct val="0"/>
              </a:spcBef>
              <a:spcAft>
                <a:spcPts val="1200"/>
              </a:spcAft>
            </a:pPr>
            <a:r>
              <a:rPr lang="en-US" sz="2400" smtClean="0"/>
              <a:t>Some terms may match more than one input condition.</a:t>
            </a:r>
            <a:endParaRPr lang="en-US" sz="2400" i="1" smtClean="0"/>
          </a:p>
          <a:p>
            <a:pPr marL="273050" indent="-273050">
              <a:spcBef>
                <a:spcPts val="600"/>
              </a:spcBef>
            </a:pPr>
            <a:endParaRPr lang="en-US" sz="2400" smtClean="0"/>
          </a:p>
        </p:txBody>
      </p:sp>
      <p:sp>
        <p:nvSpPr>
          <p:cNvPr id="4104" name="TextBox 5"/>
          <p:cNvSpPr txBox="1">
            <a:spLocks noChangeArrowheads="1"/>
          </p:cNvSpPr>
          <p:nvPr/>
        </p:nvSpPr>
        <p:spPr bwMode="auto">
          <a:xfrm>
            <a:off x="457200" y="3048000"/>
            <a:ext cx="8229600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sz="2400" i="1"/>
              <a:t>Example</a:t>
            </a:r>
            <a:endParaRPr lang="en-US" sz="2400"/>
          </a:p>
          <a:p>
            <a:pPr lvl="1" eaLnBrk="1" hangingPunct="1"/>
            <a:r>
              <a:rPr lang="en-US" sz="2400"/>
              <a:t>Create the truth table for the following logic expression.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90600" y="4511675"/>
          <a:ext cx="1463676" cy="21943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919"/>
                <a:gridCol w="365919"/>
                <a:gridCol w="365919"/>
                <a:gridCol w="365919"/>
              </a:tblGrid>
              <a:tr h="243769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07" marB="45707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07" marB="4570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07" marB="4570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en-US" sz="1000" b="0" baseline="-25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0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07" marB="45707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3769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07" marB="45707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07" marB="4570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07" marB="4570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07" marB="45707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769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07" marB="45707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07" marB="4570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07" marB="4570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07" marB="45707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769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07" marB="45707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07" marB="4570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07" marB="4570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07" marB="45707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769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07" marB="45707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07" marB="4570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07" marB="4570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07" marB="45707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769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07" marB="45707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07" marB="4570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07" marB="4570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07" marB="45707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769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07" marB="45707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07" marB="4570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07" marB="4570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07" marB="45707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769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07" marB="45707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07" marB="4570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07" marB="4570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07" marB="45707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769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07" marB="45707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07" marB="4570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07" marB="45707"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80" marR="91480" marT="45707" marB="45707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2514600" y="4686300"/>
          <a:ext cx="812800" cy="27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7" name="Equation" r:id="rId4" imgW="647640" imgH="215640" progId="Equation.3">
                  <p:embed/>
                </p:oleObj>
              </mc:Choice>
              <mc:Fallback>
                <p:oleObj name="Equation" r:id="rId4" imgW="647640" imgH="215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686300"/>
                        <a:ext cx="812800" cy="271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2554288" y="4025900"/>
          <a:ext cx="2551112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8" name="Equation" r:id="rId6" imgW="2145960" imgH="330120" progId="Equation.3">
                  <p:embed/>
                </p:oleObj>
              </mc:Choice>
              <mc:Fallback>
                <p:oleObj name="Equation" r:id="rId6" imgW="2145960" imgH="33012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4288" y="4025900"/>
                        <a:ext cx="2551112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ight Brace 8"/>
          <p:cNvSpPr/>
          <p:nvPr/>
        </p:nvSpPr>
        <p:spPr>
          <a:xfrm rot="10800000" flipH="1">
            <a:off x="2552700" y="6111875"/>
            <a:ext cx="381000" cy="501650"/>
          </a:xfrm>
          <a:prstGeom prst="rightBrace">
            <a:avLst>
              <a:gd name="adj1" fmla="val 0"/>
              <a:gd name="adj2" fmla="val 50000"/>
            </a:avLst>
          </a:prstGeom>
          <a:ln>
            <a:solidFill>
              <a:schemeClr val="tx1"/>
            </a:solidFill>
            <a:headEnd type="stealth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2987675" y="6264275"/>
          <a:ext cx="317500" cy="18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9" name="Equation" r:id="rId8" imgW="355320" imgH="203040" progId="Equation.3">
                  <p:embed/>
                </p:oleObj>
              </mc:Choice>
              <mc:Fallback>
                <p:oleObj name="Equation" r:id="rId8" imgW="355320" imgH="203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6264275"/>
                        <a:ext cx="317500" cy="182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2514600" y="5443538"/>
          <a:ext cx="812800" cy="271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0" name="Equation" r:id="rId10" imgW="647640" imgH="215640" progId="Equation.3">
                  <p:embed/>
                </p:oleObj>
              </mc:Choice>
              <mc:Fallback>
                <p:oleObj name="Equation" r:id="rId10" imgW="64764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5443538"/>
                        <a:ext cx="812800" cy="271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9ADC0C-0A75-4084-940A-05A78730765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 PLTW - White">
  <a:themeElements>
    <a:clrScheme name="Curriculu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rriculu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rriculu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heme1">
  <a:themeElements>
    <a:clrScheme name="Curriculu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rriculu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rriculu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PLTW - GHZ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rgbClr val="0000FF"/>
          </a:solidFill>
          <a:tailEnd type="arrow"/>
        </a:ln>
      </a:spPr>
      <a:bodyPr/>
      <a:lstStyle/>
      <a:style>
        <a:lnRef idx="2">
          <a:schemeClr val="accent6"/>
        </a:lnRef>
        <a:fillRef idx="0">
          <a:schemeClr val="accent6"/>
        </a:fillRef>
        <a:effectRef idx="1">
          <a:schemeClr val="accent6"/>
        </a:effectRef>
        <a:fontRef idx="minor">
          <a:schemeClr val="tx1"/>
        </a:fontRef>
      </a: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Theme1">
  <a:themeElements>
    <a:clrScheme name="Curriculu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rriculu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rriculu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2_Theme1">
  <a:themeElements>
    <a:clrScheme name="Curriculu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rriculu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rriculu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_PLTW - GHZ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3_Theme1">
  <a:themeElements>
    <a:clrScheme name="Curriculu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rriculu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rriculu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riculu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riculu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 PLTW - White</Template>
  <TotalTime>2981</TotalTime>
  <Words>1805</Words>
  <Application>Microsoft Office PowerPoint</Application>
  <PresentationFormat>On-screen Show (4:3)</PresentationFormat>
  <Paragraphs>767</Paragraphs>
  <Slides>14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9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DE PLTW - White</vt:lpstr>
      <vt:lpstr>1_Custom Design</vt:lpstr>
      <vt:lpstr>2_Custom Design</vt:lpstr>
      <vt:lpstr>Theme1</vt:lpstr>
      <vt:lpstr>PLTW - GHZ</vt:lpstr>
      <vt:lpstr>1_Theme1</vt:lpstr>
      <vt:lpstr>2_Theme1</vt:lpstr>
      <vt:lpstr>1_PLTW - GHZ</vt:lpstr>
      <vt:lpstr>3_Theme1</vt:lpstr>
      <vt:lpstr>Equation</vt:lpstr>
      <vt:lpstr>PowerPoint Presentation</vt:lpstr>
      <vt:lpstr>Truth Table &amp; Logic Expressions</vt:lpstr>
      <vt:lpstr>Constructing A Truth Table</vt:lpstr>
      <vt:lpstr>Constructing A Truth Table</vt:lpstr>
      <vt:lpstr>Example Truth Tables </vt:lpstr>
      <vt:lpstr>Truth Table to Logic Expression</vt:lpstr>
      <vt:lpstr>Example #1:  Truth Table to Logic Expression</vt:lpstr>
      <vt:lpstr>Example #1:  Truth Table to Logic Expression</vt:lpstr>
      <vt:lpstr>Logic Expression to Truth Table</vt:lpstr>
      <vt:lpstr>Example #2:  Logic Expression to Truth Table</vt:lpstr>
      <vt:lpstr>Example #2:  Logic Expression to Truth Table</vt:lpstr>
      <vt:lpstr>Design Specifications to Truth Table</vt:lpstr>
      <vt:lpstr>Example #3:  Design Specifications to Truth Table</vt:lpstr>
      <vt:lpstr>Example #3:  Design Specifications to Truth Table</vt:lpstr>
    </vt:vector>
  </TitlesOfParts>
  <Manager>Jason Rausch</Manager>
  <Company>Project Lead The Way,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Truth Tables &amp; Logic Expressions</dc:title>
  <dc:subject>Digital Electronics - PLTW</dc:subject>
  <dc:creator>DE Revision Team</dc:creator>
  <cp:keywords>Presentation</cp:keywords>
  <cp:lastModifiedBy>Kristen Champion-Terrell</cp:lastModifiedBy>
  <cp:revision>225</cp:revision>
  <dcterms:created xsi:type="dcterms:W3CDTF">2008-01-16T13:36:47Z</dcterms:created>
  <dcterms:modified xsi:type="dcterms:W3CDTF">2014-02-13T09:15:26Z</dcterms:modified>
</cp:coreProperties>
</file>