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73" r:id="rId3"/>
    <p:sldMasterId id="2147483685" r:id="rId4"/>
    <p:sldMasterId id="2147483795" r:id="rId5"/>
    <p:sldMasterId id="2147483807" r:id="rId6"/>
    <p:sldMasterId id="2147483819" r:id="rId7"/>
    <p:sldMasterId id="2147483965" r:id="rId8"/>
    <p:sldMasterId id="2147483977" r:id="rId9"/>
  </p:sldMasterIdLst>
  <p:notesMasterIdLst>
    <p:notesMasterId r:id="rId28"/>
  </p:notesMasterIdLst>
  <p:handoutMasterIdLst>
    <p:handoutMasterId r:id="rId29"/>
  </p:handoutMasterIdLst>
  <p:sldIdLst>
    <p:sldId id="256" r:id="rId10"/>
    <p:sldId id="257" r:id="rId11"/>
    <p:sldId id="273" r:id="rId12"/>
    <p:sldId id="275" r:id="rId13"/>
    <p:sldId id="278" r:id="rId14"/>
    <p:sldId id="276" r:id="rId15"/>
    <p:sldId id="279" r:id="rId16"/>
    <p:sldId id="271" r:id="rId17"/>
    <p:sldId id="282" r:id="rId18"/>
    <p:sldId id="277" r:id="rId19"/>
    <p:sldId id="270" r:id="rId20"/>
    <p:sldId id="280" r:id="rId21"/>
    <p:sldId id="269" r:id="rId22"/>
    <p:sldId id="281" r:id="rId23"/>
    <p:sldId id="272" r:id="rId24"/>
    <p:sldId id="283" r:id="rId25"/>
    <p:sldId id="274" r:id="rId26"/>
    <p:sldId id="285" r:id="rId2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D0"/>
    <a:srgbClr val="0000FF"/>
    <a:srgbClr val="00CCFF"/>
    <a:srgbClr val="FF1701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5" autoAdjust="0"/>
    <p:restoredTop sz="82042" autoAdjust="0"/>
  </p:normalViewPr>
  <p:slideViewPr>
    <p:cSldViewPr>
      <p:cViewPr>
        <p:scale>
          <a:sx n="50" d="100"/>
          <a:sy n="50" d="100"/>
        </p:scale>
        <p:origin x="-217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2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2.wmf"/><Relationship Id="rId5" Type="http://schemas.openxmlformats.org/officeDocument/2006/relationships/image" Target="../media/image14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Binary Number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365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Digital </a:t>
            </a:r>
            <a:r>
              <a:rPr lang="en-US" smtClean="0"/>
              <a:t>Electronics </a:t>
            </a:r>
            <a:r>
              <a:rPr lang="en-US" smtClean="0">
                <a:sym typeface="Symbol"/>
              </a:rPr>
              <a:t></a:t>
            </a:r>
            <a:endParaRPr lang="en-US"/>
          </a:p>
          <a:p>
            <a:pPr>
              <a:defRPr/>
            </a:pPr>
            <a:r>
              <a:rPr lang="en-US"/>
              <a:t>2.1 Introduction to AOI Logic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635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32EC2C2-FF7E-412B-A63A-2BCB8AE7F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712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Binary Number System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</a:t>
            </a:r>
          </a:p>
          <a:p>
            <a:pPr>
              <a:defRPr/>
            </a:pPr>
            <a:r>
              <a:rPr lang="en-US"/>
              <a:t>Introduction to AOI Logic</a:t>
            </a:r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2008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87E273C-0B5D-4897-B0A3-11EF0FF26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343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F607EB-69D1-4932-BCBA-9DB5AC5814F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BINARY-to-DECIMAL conversion process.</a:t>
            </a:r>
          </a:p>
          <a:p>
            <a:r>
              <a:rPr lang="en-US" smtClean="0"/>
              <a:t>Remind the students to subscript all numbers (i.e. Subscript 10 for decimal &amp; subscript 2 for decimal)</a:t>
            </a:r>
          </a:p>
          <a:p>
            <a:r>
              <a:rPr lang="en-US" smtClean="0"/>
              <a:t>Let the students know that as the become more proficient at the conversions, they may not need to write out the Bit-Weighting Factors.</a:t>
            </a:r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5C187A-C6FE-4D72-907A-F1E1FEFA835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power point and allow the student to work on the example.  The solution is on the next slide.</a:t>
            </a: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6827CA-477D-4C9A-8AFE-057BCF70628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don’t print this page.</a:t>
            </a:r>
          </a:p>
        </p:txBody>
      </p:sp>
      <p:sp>
        <p:nvSpPr>
          <p:cNvPr id="512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512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3653D-0FE4-4DDC-AAC5-52161596F4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power point and allow the student to work on the example.  The solution is on the next slide.</a:t>
            </a:r>
          </a:p>
        </p:txBody>
      </p:sp>
      <p:sp>
        <p:nvSpPr>
          <p:cNvPr id="522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522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C84B9-C366-4B47-B326-51A89F7725C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 If you print handouts, don’t print this page.</a:t>
            </a:r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AE8C97-9828-40BE-BE8B-ED3461F0509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If the students need more practice, here are four additional example of DECIMAL to BINARY conversions. The solution is on the next slide.</a:t>
            </a:r>
            <a:endParaRPr lang="en-US" baseline="-25000" smtClean="0"/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51B1EC-26CE-4831-AC8D-BB5BCB821F3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are the solutions. If you print handouts, don’t print this page.</a:t>
            </a:r>
          </a:p>
        </p:txBody>
      </p:sp>
      <p:sp>
        <p:nvSpPr>
          <p:cNvPr id="553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4D494B-DBF8-4389-96C0-D84DA9E300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Prior to assigning the activity, review the process for DECIMAL-to-BINARY and BINARY-to-DECIMAL.</a:t>
            </a:r>
          </a:p>
        </p:txBody>
      </p:sp>
      <p:sp>
        <p:nvSpPr>
          <p:cNvPr id="563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563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63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AECDD-E690-465F-AC36-5321140DF6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573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924172-E7D6-4B2B-9428-335BBA7ECF0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  <a:p>
            <a:r>
              <a:rPr lang="en-US" smtClean="0"/>
              <a:t>Explain that humans use base ten (or decimal), because we have ten fingers and that digital electronics uses base-two (binary) because it only understands two states; ON and OFF.  For students to be able to analyze and design digital electronics, they need to be proficient at converting numbers between these two number systems.</a:t>
            </a:r>
          </a:p>
          <a:p>
            <a:r>
              <a:rPr lang="en-US" smtClean="0"/>
              <a:t>Base ten has ten unique symbols (0 – 9) while binary has two unique symbols (0 – 1). Any number can represent a base and the number of symbols it utilizes will always be that number. This is discussed further later in Unit 2.</a:t>
            </a:r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B83DBC-CAB9-4119-ADEF-4911B38F407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the DECIMAL-to-BINARY conversion process.</a:t>
            </a:r>
          </a:p>
          <a:p>
            <a:r>
              <a:rPr lang="en-US" smtClean="0"/>
              <a:t>Remind the students to subscript all numbers (i.e. Subscript 10 for decimal &amp; subscript 2 for binary)</a:t>
            </a:r>
          </a:p>
          <a:p>
            <a:r>
              <a:rPr lang="en-US" smtClean="0"/>
              <a:t>A common mistake is inverting the LSB and MSB.</a:t>
            </a:r>
          </a:p>
          <a:p>
            <a:endParaRPr lang="en-US" smtClean="0"/>
          </a:p>
          <a:p>
            <a:r>
              <a:rPr lang="en-US" smtClean="0"/>
              <a:t>The three-dot triangular symbol here stands for the word “therefore” and is used commonly among mathematics scholars.</a:t>
            </a:r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464B0E-A034-49A1-8CEF-370B6EE3F62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power point and allow the student to work on the example.  The solution is on the next slide.</a:t>
            </a:r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85DEBB-259A-4294-A5DE-C7FBF0ABA10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don’t print this page.</a:t>
            </a:r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2B6BF-7DA7-4E8A-B3EE-DEFB6EF43F7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power point and allow the student to work on the example.  The solution is on the next slide.</a:t>
            </a:r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6549D7-9768-4D34-91B7-07BE90D198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don’t print this page.</a:t>
            </a:r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558782-8FA1-40A2-A1EB-C17CDF02EC9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If the students need more practice, here are four additional example of DECIMAL to BINARY conversion. The solution is on the next slide.</a:t>
            </a:r>
            <a:endParaRPr lang="en-US" baseline="-25000" smtClean="0"/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2CEB1E-499A-4228-904F-F8B38B07B5F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are the solutions. If you print handouts, don’t print this page.</a:t>
            </a:r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Binary Number System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AA0605-8391-4D20-8B9D-BCC87798EEA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49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76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5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09069-F93D-4AE3-A756-C974CA051F55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0B7B4-CC77-4007-BD63-57B3EC174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01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5B8C0-81E8-4F9B-9C51-F54F1D24EBCF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251A7-E8E9-409F-9224-BD29CC9741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4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54103-8F03-437C-91F5-24AE017429A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D7453-8415-4C2D-B937-148276605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37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CE857-7964-471E-8DF3-E36E127061D7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00F12-3430-492E-B2CE-97BF3B2EC9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19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FA601-A5CB-430D-8201-8E82F93B5633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36A4F-988C-4EAD-97A2-A40CB0E59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2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16F1B-0735-4E49-923F-2B2FEFB231BE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64909-7C72-432F-91EA-19FC6C198E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8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D6673-358B-46E8-A1ED-7D3CB44E010D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67A6-D5BA-4FCB-B90F-8299F8C0D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67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C838A-2F4F-44F3-9B98-010C4DE1CAAF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AB94F-3A2A-474E-BD64-C23D9872CC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00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6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75853-17E4-461B-B0D2-BF7AE3FE9C6D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86FE8-DFE8-4518-B5CE-054CC14C22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1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8DCAB-68BA-4AA7-B8FA-5E09C34BA7E9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1AA22-7B6B-41E9-A5CD-71D6D6875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44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B0D9-96E7-4F56-9965-FD164E927CC3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FA756-98D2-4C06-8DF2-399EBEFFE9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60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3A6C2-3138-4506-B22A-A9858C3F5A92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FF555-B718-4490-9A0A-4CC8974D24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72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90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9C88C-765D-4EDF-AE97-3B36E541FD3F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427B-EFE1-4757-841E-AAB070E09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5D413-8A32-485D-86AD-6CE30FFA15CC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A2366-D323-4801-B865-26A5A93358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17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C290-6F60-4A84-8032-CAE3B4845CBE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080C-4949-4EC2-A02D-26B879D70A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67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FF3C0-DE38-48F5-9C2F-7E89A082A9E4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F8C4-344A-44FE-B936-F509B36659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96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2D6E-BF8C-4904-A3C4-824B3424612D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3F92A-3D69-43E2-911C-FA7CD2B2BA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47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2A493-6620-4E40-B8DF-917AD2D54F2B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FA1F9-1F0F-41ED-B27C-F981B5873E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61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08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E3068-049D-4144-8EFA-6B4C873BF822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3FD72-BC90-4361-92FD-362FF8B1DD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6BDC-B1AA-48F6-91CE-FBFC38E87D52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48C2-0560-4645-8CD9-2786EC243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25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2414-B1D6-4F08-9257-4A648DAD9B01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66F8-F834-47DF-A7A7-1897782BC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750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224C6-A874-4F53-AB5C-77AEF6B7C5AB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8D12C-15FE-4724-89DC-CA948F5479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9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776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402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60736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385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2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64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31627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773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23372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650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015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E4211-6BB6-42E7-B64D-592E1329A298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C0D8C-B3FA-44A6-95EA-112BE678C5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4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9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58B5-42CE-45C0-A4FF-C3200039FF02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EDAC-AE82-4BF3-9A66-D0D59B6B7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4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153B9-844D-4888-8859-4DBD3BFAD437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5EA91-20AE-4860-AD39-FAF1153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997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AA228-7782-4BB4-86A6-A97B1CDA2BA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3EE38-ABC4-4C17-A07A-1484B7DE3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4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3A868-97B9-43DA-B993-AB100FE8D77C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16F2C-4D81-49E8-BA79-5CF350BAC6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31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88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7CE7F-8B4B-4974-A6D9-36BA7E4197F0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5579-ECB6-43D2-AC08-F4B230F31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86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02792-8DB3-4C6C-BD57-E49C03F060DC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E09C9-B0C8-4525-8F6F-98E3C2907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668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68B0-5079-4CF0-A7AB-C379AFBC3534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8A126-BDBE-441F-834A-CB559F4B9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737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41460-D6B6-410D-A0F1-EF46E7489529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CA9A-FFA1-470B-BCA5-0952EA6DEC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8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C3CAF-7F72-4F82-BD36-80244863CA48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5CDE8-1747-4F2D-A124-327F43666F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24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F05AB-5E81-4739-BD7A-E4E7B8BAAB1D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2B0F5-7BB2-4B1F-A0AA-568E08A79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160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55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35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67380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0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11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568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27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694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25865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74253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3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6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026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70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09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293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6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340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7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0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1104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04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761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195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E3F13-F095-4C64-9657-6BD6E3B9EBA4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4AE8B-B92D-487B-AE2A-E6BED5B634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56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B8F8-191E-41BB-8F03-18BEF020DAE4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ACA06-9894-4CA4-BA32-ADB088B28C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4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8496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F6C8-264F-4452-A6AD-C9D79D637360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4870C-2F83-4A9F-B4A7-2C5C96690D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76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11EC-2BAB-4142-813F-30B55062AA10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9E10-50F1-4F39-A64B-FC03341A7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64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6CC56-36FE-4D01-8A1F-51148B835085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C9B31-F046-4871-BDAA-9F1848B434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38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5176F-9162-489A-BD69-3A90CC4CA9DD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0A7C8-9501-4C6F-A5CF-9C893101D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1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14217-BADA-4459-A1F5-DA9269D94850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2C181-4877-42D5-A8A9-2E4C1F8A6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523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968D1-0963-4176-ADA5-198AF3177A04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CAF11-11C4-4756-99B6-0D69B0CE2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0528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0754-97C2-4481-94FA-DBF565B7418A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9EF6-9C4B-4B02-8145-AA6B8A5FE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1300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7677-3C44-4210-AAD4-C503D80E1164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40CB-950A-4459-A2F8-1161C0769B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981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53EFC-ACEC-4C96-991A-BD799456C097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8AB34-FF1C-423F-89BF-1B1979B8A9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7231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5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585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3522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413436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153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852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7078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61598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457599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647108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8970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8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128" r:id="rId1"/>
    <p:sldLayoutId id="2147486129" r:id="rId2"/>
    <p:sldLayoutId id="2147486130" r:id="rId3"/>
    <p:sldLayoutId id="2147486131" r:id="rId4"/>
    <p:sldLayoutId id="2147486132" r:id="rId5"/>
    <p:sldLayoutId id="2147486133" r:id="rId6"/>
    <p:sldLayoutId id="2147486134" r:id="rId7"/>
    <p:sldLayoutId id="2147486135" r:id="rId8"/>
    <p:sldLayoutId id="2147486136" r:id="rId9"/>
    <p:sldLayoutId id="2147486137" r:id="rId10"/>
    <p:sldLayoutId id="214748613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DF8D26F1-B8FF-40A8-A278-A37072645FA7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CF80B41-EA88-495F-BAF9-464506936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139" r:id="rId1"/>
    <p:sldLayoutId id="2147486140" r:id="rId2"/>
    <p:sldLayoutId id="2147486141" r:id="rId3"/>
    <p:sldLayoutId id="2147486142" r:id="rId4"/>
    <p:sldLayoutId id="2147486143" r:id="rId5"/>
    <p:sldLayoutId id="2147486144" r:id="rId6"/>
    <p:sldLayoutId id="2147486145" r:id="rId7"/>
    <p:sldLayoutId id="2147486146" r:id="rId8"/>
    <p:sldLayoutId id="2147486147" r:id="rId9"/>
    <p:sldLayoutId id="2147486148" r:id="rId10"/>
    <p:sldLayoutId id="214748614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F06F6523-5208-4E7C-B311-ACD0F66C1892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FF93A5A-7DF4-48C5-B042-DBA1867F4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150" r:id="rId1"/>
    <p:sldLayoutId id="2147486212" r:id="rId2"/>
    <p:sldLayoutId id="2147486151" r:id="rId3"/>
    <p:sldLayoutId id="2147486213" r:id="rId4"/>
    <p:sldLayoutId id="2147486214" r:id="rId5"/>
    <p:sldLayoutId id="2147486215" r:id="rId6"/>
    <p:sldLayoutId id="2147486152" r:id="rId7"/>
    <p:sldLayoutId id="2147486153" r:id="rId8"/>
    <p:sldLayoutId id="2147486154" r:id="rId9"/>
    <p:sldLayoutId id="2147486216" r:id="rId10"/>
    <p:sldLayoutId id="21474861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156" r:id="rId1"/>
    <p:sldLayoutId id="2147486157" r:id="rId2"/>
    <p:sldLayoutId id="2147486158" r:id="rId3"/>
    <p:sldLayoutId id="2147486159" r:id="rId4"/>
    <p:sldLayoutId id="2147486160" r:id="rId5"/>
    <p:sldLayoutId id="2147486161" r:id="rId6"/>
    <p:sldLayoutId id="2147486162" r:id="rId7"/>
    <p:sldLayoutId id="2147486163" r:id="rId8"/>
    <p:sldLayoutId id="2147486164" r:id="rId9"/>
    <p:sldLayoutId id="2147486165" r:id="rId10"/>
    <p:sldLayoutId id="214748616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AF15CD15-9D99-457E-AC9D-D4B66782FD5E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29B6D01-E657-44D8-A33C-CF6694247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67" r:id="rId1"/>
    <p:sldLayoutId id="2147486217" r:id="rId2"/>
    <p:sldLayoutId id="2147486168" r:id="rId3"/>
    <p:sldLayoutId id="2147486218" r:id="rId4"/>
    <p:sldLayoutId id="2147486219" r:id="rId5"/>
    <p:sldLayoutId id="2147486220" r:id="rId6"/>
    <p:sldLayoutId id="2147486169" r:id="rId7"/>
    <p:sldLayoutId id="2147486170" r:id="rId8"/>
    <p:sldLayoutId id="2147486171" r:id="rId9"/>
    <p:sldLayoutId id="2147486221" r:id="rId10"/>
    <p:sldLayoutId id="21474861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173" r:id="rId1"/>
    <p:sldLayoutId id="2147486174" r:id="rId2"/>
    <p:sldLayoutId id="2147486175" r:id="rId3"/>
    <p:sldLayoutId id="2147486176" r:id="rId4"/>
    <p:sldLayoutId id="2147486177" r:id="rId5"/>
    <p:sldLayoutId id="2147486178" r:id="rId6"/>
    <p:sldLayoutId id="2147486179" r:id="rId7"/>
    <p:sldLayoutId id="2147486180" r:id="rId8"/>
    <p:sldLayoutId id="2147486181" r:id="rId9"/>
    <p:sldLayoutId id="2147486182" r:id="rId10"/>
    <p:sldLayoutId id="21474861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184" r:id="rId1"/>
    <p:sldLayoutId id="2147486185" r:id="rId2"/>
    <p:sldLayoutId id="2147486186" r:id="rId3"/>
    <p:sldLayoutId id="2147486187" r:id="rId4"/>
    <p:sldLayoutId id="2147486188" r:id="rId5"/>
    <p:sldLayoutId id="2147486189" r:id="rId6"/>
    <p:sldLayoutId id="2147486190" r:id="rId7"/>
    <p:sldLayoutId id="2147486191" r:id="rId8"/>
    <p:sldLayoutId id="2147486192" r:id="rId9"/>
    <p:sldLayoutId id="2147486193" r:id="rId10"/>
    <p:sldLayoutId id="214748619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48B33601-0E59-4BB8-A26F-DD0B5C46C41A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162E560-38CA-4519-B0BF-A1AC7DB81B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95" r:id="rId1"/>
    <p:sldLayoutId id="2147486222" r:id="rId2"/>
    <p:sldLayoutId id="2147486196" r:id="rId3"/>
    <p:sldLayoutId id="2147486223" r:id="rId4"/>
    <p:sldLayoutId id="2147486224" r:id="rId5"/>
    <p:sldLayoutId id="2147486225" r:id="rId6"/>
    <p:sldLayoutId id="2147486197" r:id="rId7"/>
    <p:sldLayoutId id="2147486198" r:id="rId8"/>
    <p:sldLayoutId id="2147486199" r:id="rId9"/>
    <p:sldLayoutId id="2147486226" r:id="rId10"/>
    <p:sldLayoutId id="214748620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201" r:id="rId1"/>
    <p:sldLayoutId id="2147486202" r:id="rId2"/>
    <p:sldLayoutId id="2147486203" r:id="rId3"/>
    <p:sldLayoutId id="2147486204" r:id="rId4"/>
    <p:sldLayoutId id="2147486205" r:id="rId5"/>
    <p:sldLayoutId id="2147486206" r:id="rId6"/>
    <p:sldLayoutId id="2147486207" r:id="rId7"/>
    <p:sldLayoutId id="2147486208" r:id="rId8"/>
    <p:sldLayoutId id="2147486209" r:id="rId9"/>
    <p:sldLayoutId id="2147486210" r:id="rId10"/>
    <p:sldLayoutId id="21474862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3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Binary Number System and Conversions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-32658" y="0"/>
            <a:ext cx="9176657" cy="1219200"/>
          </a:xfrm>
        </p:spPr>
        <p:txBody>
          <a:bodyPr/>
          <a:lstStyle/>
          <a:p>
            <a:r>
              <a:rPr lang="en-US" dirty="0" smtClean="0"/>
              <a:t>Binary ‒to‒ Decimal Process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667000"/>
          </a:xfrm>
        </p:spPr>
        <p:txBody>
          <a:bodyPr/>
          <a:lstStyle/>
          <a:p>
            <a:pPr marL="0" indent="-51435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dirty="0" smtClean="0"/>
              <a:t>The  Process : </a:t>
            </a:r>
            <a:r>
              <a:rPr lang="en-US" sz="2000" i="1" dirty="0" smtClean="0"/>
              <a:t>Weighted Multiplication</a:t>
            </a:r>
          </a:p>
          <a:p>
            <a:pPr marL="639763" lvl="1" indent="-365125">
              <a:spcBef>
                <a:spcPct val="0"/>
              </a:spcBef>
              <a:spcAft>
                <a:spcPts val="600"/>
              </a:spcAft>
              <a:buFontTx/>
              <a:buAutoNum type="alphaLcParenR"/>
            </a:pPr>
            <a:r>
              <a:rPr lang="en-US" sz="2000" dirty="0" smtClean="0"/>
              <a:t>Multiply each bit of the </a:t>
            </a:r>
            <a:r>
              <a:rPr lang="en-US" sz="2000" i="1" dirty="0" smtClean="0"/>
              <a:t>Binary Number</a:t>
            </a:r>
            <a:r>
              <a:rPr lang="en-US" sz="2000" dirty="0" smtClean="0"/>
              <a:t> by it corresponding bit-weighting factor (i.e. Bit-0→2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=1; Bit-1→2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=2; Bit-2→2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=4; </a:t>
            </a:r>
            <a:r>
              <a:rPr lang="en-US" sz="2000" dirty="0" err="1" smtClean="0"/>
              <a:t>etc</a:t>
            </a:r>
            <a:r>
              <a:rPr lang="en-US" sz="2000" dirty="0" smtClean="0"/>
              <a:t>). </a:t>
            </a:r>
          </a:p>
          <a:p>
            <a:pPr marL="639763" lvl="1" indent="-365125">
              <a:spcBef>
                <a:spcPct val="0"/>
              </a:spcBef>
              <a:spcAft>
                <a:spcPts val="600"/>
              </a:spcAft>
              <a:buFontTx/>
              <a:buAutoNum type="alphaLcParenR"/>
            </a:pPr>
            <a:r>
              <a:rPr lang="en-US" sz="2000" dirty="0" smtClean="0"/>
              <a:t>Sum up all the products in step (a) to get the </a:t>
            </a:r>
            <a:r>
              <a:rPr lang="en-US" sz="2000" i="1" dirty="0" smtClean="0"/>
              <a:t>Decimal Number</a:t>
            </a:r>
            <a:r>
              <a:rPr lang="en-US" sz="2000" dirty="0" smtClean="0"/>
              <a:t>.  </a:t>
            </a:r>
            <a:endParaRPr lang="en-US" sz="2000" i="1" dirty="0" smtClean="0"/>
          </a:p>
          <a:p>
            <a:pPr marL="0" indent="-514350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sz="2000" dirty="0" smtClean="0"/>
              <a:t>Example:</a:t>
            </a:r>
          </a:p>
          <a:p>
            <a:pPr marL="639763" lvl="1" indent="-365125">
              <a:spcBef>
                <a:spcPct val="0"/>
              </a:spcBef>
              <a:buFontTx/>
              <a:buNone/>
            </a:pPr>
            <a:r>
              <a:rPr lang="en-US" sz="2000" dirty="0" smtClean="0"/>
              <a:t>Convert the decimal number 0110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into its decimal equivalent.</a:t>
            </a:r>
          </a:p>
        </p:txBody>
      </p:sp>
      <p:grpSp>
        <p:nvGrpSpPr>
          <p:cNvPr id="29700" name="Group 19"/>
          <p:cNvGrpSpPr>
            <a:grpSpLocks/>
          </p:cNvGrpSpPr>
          <p:nvPr/>
        </p:nvGrpSpPr>
        <p:grpSpPr bwMode="auto">
          <a:xfrm>
            <a:off x="5486400" y="4648200"/>
            <a:ext cx="2209800" cy="609600"/>
            <a:chOff x="5486400" y="4648200"/>
            <a:chExt cx="2209800" cy="609600"/>
          </a:xfrm>
        </p:grpSpPr>
        <p:sp>
          <p:nvSpPr>
            <p:cNvPr id="29741" name="TextBox 68"/>
            <p:cNvSpPr txBox="1">
              <a:spLocks noChangeArrowheads="1"/>
            </p:cNvSpPr>
            <p:nvPr/>
          </p:nvSpPr>
          <p:spPr bwMode="auto">
            <a:xfrm>
              <a:off x="5589167" y="4752945"/>
              <a:ext cx="200426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sym typeface="Symbol" pitchFamily="18" charset="2"/>
                </a:rPr>
                <a:t>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0110</a:t>
              </a:r>
              <a:r>
                <a:rPr lang="en-US" sz="2000" baseline="-25000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/>
                <a:t>=</a:t>
              </a:r>
              <a:r>
                <a:rPr lang="en-US" sz="2000">
                  <a:solidFill>
                    <a:srgbClr val="FF0000"/>
                  </a:solidFill>
                </a:rPr>
                <a:t>  6 </a:t>
              </a:r>
              <a:r>
                <a:rPr lang="en-US" sz="2000" baseline="-25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65" name="Rounded Rectangle 64"/>
            <p:cNvSpPr/>
            <p:nvPr/>
          </p:nvSpPr>
          <p:spPr bwMode="auto">
            <a:xfrm>
              <a:off x="5486400" y="4648200"/>
              <a:ext cx="2209800" cy="6096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144963"/>
          <a:ext cx="3225800" cy="1646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01"/>
                <a:gridCol w="274293"/>
                <a:gridCol w="365724"/>
                <a:gridCol w="274293"/>
                <a:gridCol w="365724"/>
                <a:gridCol w="274293"/>
                <a:gridCol w="365724"/>
                <a:gridCol w="274293"/>
                <a:gridCol w="635255"/>
              </a:tblGrid>
              <a:tr h="45728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29" marB="45729" anchor="ctr"/>
                </a:tc>
              </a:tr>
              <a:tr h="365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29" marB="45729" anchor="ctr"/>
                </a:tc>
              </a:tr>
              <a:tr h="36583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29" marB="45729" anchor="ctr"/>
                </a:tc>
              </a:tr>
              <a:tr h="4572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31" marR="9143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2400" b="0" baseline="-25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29" marB="45729" anchor="ctr"/>
                </a:tc>
              </a:tr>
            </a:tbl>
          </a:graphicData>
        </a:graphic>
      </p:graphicFrame>
      <p:sp>
        <p:nvSpPr>
          <p:cNvPr id="15" name="Right Brace 14"/>
          <p:cNvSpPr/>
          <p:nvPr/>
        </p:nvSpPr>
        <p:spPr>
          <a:xfrm>
            <a:off x="3048000" y="4619625"/>
            <a:ext cx="304800" cy="68580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739" name="TextBox 16"/>
          <p:cNvSpPr txBox="1">
            <a:spLocks noChangeArrowheads="1"/>
          </p:cNvSpPr>
          <p:nvPr/>
        </p:nvSpPr>
        <p:spPr bwMode="auto">
          <a:xfrm>
            <a:off x="3200400" y="47244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/>
              <a:t>Bit-Weighting </a:t>
            </a:r>
          </a:p>
          <a:p>
            <a:pPr algn="ctr" eaLnBrk="1" hangingPunct="1"/>
            <a:r>
              <a:rPr lang="en-US" sz="1600"/>
              <a:t>Factors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34646-616E-4372-9539-99D86E114C0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-32658" y="0"/>
            <a:ext cx="9176657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Binary → Dec : Example #1</a:t>
            </a:r>
          </a:p>
        </p:txBody>
      </p:sp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binary number 10010</a:t>
            </a:r>
            <a:r>
              <a:rPr lang="en-US" sz="2000" baseline="-25000"/>
              <a:t>2</a:t>
            </a:r>
            <a:r>
              <a:rPr lang="en-US" sz="2000"/>
              <a:t> into its decimal equivalent.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DD3E7-2A63-4C15-A1C1-561227A9F20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Binary → Dec : Example #1</a:t>
            </a:r>
          </a:p>
        </p:txBody>
      </p:sp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binary number 10010</a:t>
            </a:r>
            <a:r>
              <a:rPr lang="en-US" sz="2000" baseline="-25000"/>
              <a:t>2</a:t>
            </a:r>
            <a:r>
              <a:rPr lang="en-US" sz="2000"/>
              <a:t> into its decimal equivalent.</a:t>
            </a:r>
            <a:endParaRPr lang="en-US"/>
          </a:p>
        </p:txBody>
      </p:sp>
      <p:grpSp>
        <p:nvGrpSpPr>
          <p:cNvPr id="31748" name="Group 73"/>
          <p:cNvGrpSpPr>
            <a:grpSpLocks/>
          </p:cNvGrpSpPr>
          <p:nvPr/>
        </p:nvGrpSpPr>
        <p:grpSpPr bwMode="auto">
          <a:xfrm>
            <a:off x="2362200" y="5486400"/>
            <a:ext cx="2895600" cy="762000"/>
            <a:chOff x="1143000" y="5867400"/>
            <a:chExt cx="2895600" cy="762000"/>
          </a:xfrm>
        </p:grpSpPr>
        <p:sp>
          <p:nvSpPr>
            <p:cNvPr id="31796" name="TextBox 68"/>
            <p:cNvSpPr txBox="1">
              <a:spLocks noChangeArrowheads="1"/>
            </p:cNvSpPr>
            <p:nvPr/>
          </p:nvSpPr>
          <p:spPr bwMode="auto">
            <a:xfrm>
              <a:off x="1442518" y="6019800"/>
              <a:ext cx="23423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buFont typeface="Symbol" pitchFamily="18" charset="2"/>
                <a:buChar char="\"/>
              </a:pPr>
              <a:r>
                <a:rPr lang="en-US" sz="2400">
                  <a:solidFill>
                    <a:srgbClr val="FF0000"/>
                  </a:solidFill>
                  <a:sym typeface="Symbol" pitchFamily="18" charset="2"/>
                </a:rPr>
                <a:t>10010</a:t>
              </a:r>
              <a:r>
                <a:rPr lang="en-US" sz="2400" baseline="-25000">
                  <a:solidFill>
                    <a:srgbClr val="FF0000"/>
                  </a:solidFill>
                  <a:sym typeface="Symbol" pitchFamily="18" charset="2"/>
                </a:rPr>
                <a:t>2</a:t>
              </a:r>
              <a:r>
                <a:rPr lang="en-US" sz="2400"/>
                <a:t> = </a:t>
              </a:r>
              <a:r>
                <a:rPr lang="en-US" sz="2400">
                  <a:solidFill>
                    <a:srgbClr val="FF0000"/>
                  </a:solidFill>
                </a:rPr>
                <a:t>18</a:t>
              </a:r>
              <a:r>
                <a:rPr lang="en-US" sz="2400" baseline="-25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143000" y="5867400"/>
              <a:ext cx="2895600" cy="7620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3124200"/>
          <a:ext cx="4114800" cy="2011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"/>
                <a:gridCol w="274320"/>
                <a:gridCol w="365760"/>
                <a:gridCol w="274320"/>
                <a:gridCol w="365760"/>
                <a:gridCol w="274320"/>
                <a:gridCol w="365760"/>
                <a:gridCol w="274320"/>
                <a:gridCol w="365760"/>
                <a:gridCol w="274320"/>
                <a:gridCol w="914400"/>
              </a:tblGrid>
              <a:tr h="45718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2" marB="45712" anchor="ctr"/>
                </a:tc>
              </a:tr>
              <a:tr h="457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2" marB="45712" anchor="ctr"/>
                </a:tc>
              </a:tr>
              <a:tr h="45711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2" marB="45712" anchor="ctr"/>
                </a:tc>
              </a:tr>
              <a:tr h="6399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r>
                        <a:rPr lang="en-US" sz="2400" b="0" baseline="-25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 anchor="ctr"/>
                </a:tc>
              </a:tr>
            </a:tbl>
          </a:graphicData>
        </a:graphic>
      </p:graphicFrame>
      <p:sp>
        <p:nvSpPr>
          <p:cNvPr id="31794" name="TextBox 5"/>
          <p:cNvSpPr txBox="1">
            <a:spLocks noChangeArrowheads="1"/>
          </p:cNvSpPr>
          <p:nvPr/>
        </p:nvSpPr>
        <p:spPr bwMode="auto">
          <a:xfrm>
            <a:off x="457200" y="26479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72183-7738-41EB-8AF4-87CE965416A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Binary → Dec : Example #2</a:t>
            </a:r>
          </a:p>
        </p:txBody>
      </p:sp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binary number 0110101</a:t>
            </a:r>
            <a:r>
              <a:rPr lang="en-US" sz="2000" baseline="-25000"/>
              <a:t>2</a:t>
            </a:r>
            <a:r>
              <a:rPr lang="en-US" sz="2000"/>
              <a:t> into its decimal equivalent.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8E9DF-EAF5-49B3-8B54-D97F6446E9A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Binary → Dec : Example #2</a:t>
            </a:r>
          </a:p>
        </p:txBody>
      </p:sp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binary number 0110101</a:t>
            </a:r>
            <a:r>
              <a:rPr lang="en-US" sz="2000" baseline="-25000"/>
              <a:t>2</a:t>
            </a:r>
            <a:r>
              <a:rPr lang="en-US" sz="2000"/>
              <a:t> into its decimal equivalent.</a:t>
            </a:r>
            <a:endParaRPr lang="en-US"/>
          </a:p>
        </p:txBody>
      </p:sp>
      <p:grpSp>
        <p:nvGrpSpPr>
          <p:cNvPr id="33796" name="Group 10"/>
          <p:cNvGrpSpPr>
            <a:grpSpLocks/>
          </p:cNvGrpSpPr>
          <p:nvPr/>
        </p:nvGrpSpPr>
        <p:grpSpPr bwMode="auto">
          <a:xfrm>
            <a:off x="3505200" y="5486400"/>
            <a:ext cx="2895600" cy="762000"/>
            <a:chOff x="3671094" y="5486400"/>
            <a:chExt cx="2895600" cy="762000"/>
          </a:xfrm>
        </p:grpSpPr>
        <p:sp>
          <p:nvSpPr>
            <p:cNvPr id="33860" name="TextBox 68"/>
            <p:cNvSpPr txBox="1">
              <a:spLocks noChangeArrowheads="1"/>
            </p:cNvSpPr>
            <p:nvPr/>
          </p:nvSpPr>
          <p:spPr bwMode="auto">
            <a:xfrm>
              <a:off x="3784513" y="5638800"/>
              <a:ext cx="26687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buFont typeface="Symbol" pitchFamily="18" charset="2"/>
                <a:buChar char="\"/>
              </a:pPr>
              <a:r>
                <a:rPr lang="en-US" sz="2400">
                  <a:solidFill>
                    <a:srgbClr val="FF0000"/>
                  </a:solidFill>
                  <a:sym typeface="Symbol" pitchFamily="18" charset="2"/>
                </a:rPr>
                <a:t>0110101</a:t>
              </a:r>
              <a:r>
                <a:rPr lang="en-US" sz="2400" baseline="-25000">
                  <a:solidFill>
                    <a:srgbClr val="FF0000"/>
                  </a:solidFill>
                  <a:sym typeface="Symbol" pitchFamily="18" charset="2"/>
                </a:rPr>
                <a:t>2</a:t>
              </a:r>
              <a:r>
                <a:rPr lang="en-US" sz="2400"/>
                <a:t> = </a:t>
              </a:r>
              <a:r>
                <a:rPr lang="en-US" sz="2400">
                  <a:solidFill>
                    <a:srgbClr val="FF0000"/>
                  </a:solidFill>
                </a:rPr>
                <a:t>53</a:t>
              </a:r>
              <a:r>
                <a:rPr lang="en-US" sz="2400" baseline="-25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73" name="Rounded Rectangle 72"/>
            <p:cNvSpPr/>
            <p:nvPr/>
          </p:nvSpPr>
          <p:spPr bwMode="auto">
            <a:xfrm>
              <a:off x="3671094" y="5486400"/>
              <a:ext cx="2895600" cy="7620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3124200"/>
          <a:ext cx="5394327" cy="2011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17"/>
                <a:gridCol w="274288"/>
                <a:gridCol w="365717"/>
                <a:gridCol w="274288"/>
                <a:gridCol w="365717"/>
                <a:gridCol w="274288"/>
                <a:gridCol w="365717"/>
                <a:gridCol w="274288"/>
                <a:gridCol w="365717"/>
                <a:gridCol w="274288"/>
                <a:gridCol w="365717"/>
                <a:gridCol w="274288"/>
                <a:gridCol w="365717"/>
                <a:gridCol w="274288"/>
                <a:gridCol w="914292"/>
              </a:tblGrid>
              <a:tr h="45718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9" marR="91429" marT="45712" marB="45712" anchor="ctr"/>
                </a:tc>
              </a:tr>
              <a:tr h="45711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1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30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30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9" marR="91429" marT="45712" marB="45712" anchor="ctr"/>
                </a:tc>
              </a:tr>
              <a:tr h="45711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9" marR="91429" marT="45712" marB="45712" anchor="ctr"/>
                </a:tc>
              </a:tr>
              <a:tr h="63995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L="91429" marR="91429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53</a:t>
                      </a:r>
                      <a:r>
                        <a:rPr lang="en-US" sz="2400" b="0" baseline="-25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400" b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91429" marR="91429" marT="45712" marB="45712" anchor="ctr"/>
                </a:tc>
              </a:tr>
            </a:tbl>
          </a:graphicData>
        </a:graphic>
      </p:graphicFrame>
      <p:sp>
        <p:nvSpPr>
          <p:cNvPr id="33858" name="TextBox 5"/>
          <p:cNvSpPr txBox="1">
            <a:spLocks noChangeArrowheads="1"/>
          </p:cNvSpPr>
          <p:nvPr/>
        </p:nvSpPr>
        <p:spPr bwMode="auto">
          <a:xfrm>
            <a:off x="457200" y="26479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0E338-AD4E-44B1-AFF4-C4B420BE0FB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Binary → Dec : More Examples</a:t>
            </a:r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7696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AutoNum type="alphaLcParenR"/>
            </a:pPr>
            <a:endParaRPr lang="en-US" sz="3200"/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0110 </a:t>
            </a:r>
            <a:r>
              <a:rPr lang="en-US" sz="3200" baseline="-25000"/>
              <a:t>2</a:t>
            </a:r>
            <a:r>
              <a:rPr lang="en-US" sz="3200"/>
              <a:t> = ? </a:t>
            </a:r>
            <a:endParaRPr lang="en-US" sz="3200" baseline="-25000"/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11010</a:t>
            </a:r>
            <a:r>
              <a:rPr lang="en-US" sz="3200" baseline="-25000"/>
              <a:t> 2</a:t>
            </a:r>
            <a:r>
              <a:rPr lang="en-US" sz="3200"/>
              <a:t> = ?  </a:t>
            </a:r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0110101</a:t>
            </a:r>
            <a:r>
              <a:rPr lang="en-US" sz="3200" baseline="-25000"/>
              <a:t> 2</a:t>
            </a:r>
            <a:r>
              <a:rPr lang="en-US" sz="3200"/>
              <a:t> = ?  </a:t>
            </a:r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11010011</a:t>
            </a:r>
            <a:r>
              <a:rPr lang="en-US" sz="3200" baseline="-25000"/>
              <a:t> 2</a:t>
            </a:r>
            <a:r>
              <a:rPr lang="en-US" sz="3200"/>
              <a:t> = 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6931F-1672-429C-B6F8-77B050B2212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Binary → Dec : More Examples</a:t>
            </a:r>
          </a:p>
        </p:txBody>
      </p:sp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7696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AutoNum type="alphaLcParenR"/>
            </a:pPr>
            <a:endParaRPr lang="en-US" sz="3200"/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0110 </a:t>
            </a:r>
            <a:r>
              <a:rPr lang="en-US" sz="3200" baseline="-25000"/>
              <a:t>2</a:t>
            </a:r>
            <a:r>
              <a:rPr lang="en-US" sz="3200"/>
              <a:t> = ? </a:t>
            </a:r>
            <a:endParaRPr lang="en-US" sz="3200" baseline="-25000"/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11010</a:t>
            </a:r>
            <a:r>
              <a:rPr lang="en-US" sz="3200" baseline="-25000"/>
              <a:t> 2</a:t>
            </a:r>
            <a:r>
              <a:rPr lang="en-US" sz="3200"/>
              <a:t> = ?  </a:t>
            </a:r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0110101</a:t>
            </a:r>
            <a:r>
              <a:rPr lang="en-US" sz="3200" baseline="-25000"/>
              <a:t> 2</a:t>
            </a:r>
            <a:r>
              <a:rPr lang="en-US" sz="3200"/>
              <a:t> = ?  </a:t>
            </a:r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11010011</a:t>
            </a:r>
            <a:r>
              <a:rPr lang="en-US" sz="3200" baseline="-25000"/>
              <a:t> 2</a:t>
            </a:r>
            <a:r>
              <a:rPr lang="en-US" sz="3200"/>
              <a:t> = ? </a:t>
            </a:r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3173413" y="1789113"/>
            <a:ext cx="83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6 </a:t>
            </a:r>
            <a:r>
              <a:rPr lang="en-US" sz="3200" baseline="-25000">
                <a:solidFill>
                  <a:srgbClr val="FF0000"/>
                </a:solidFill>
              </a:rPr>
              <a:t>10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3365500" y="2887663"/>
            <a:ext cx="1058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26 </a:t>
            </a:r>
            <a:r>
              <a:rPr lang="en-US" sz="3200" baseline="-25000">
                <a:solidFill>
                  <a:srgbClr val="FF0000"/>
                </a:solidFill>
              </a:rPr>
              <a:t>10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3810000" y="3983038"/>
            <a:ext cx="1058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53 </a:t>
            </a:r>
            <a:r>
              <a:rPr lang="en-US" sz="3200" baseline="-25000">
                <a:solidFill>
                  <a:srgbClr val="FF0000"/>
                </a:solidFill>
              </a:rPr>
              <a:t>10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5847" name="TextBox 6"/>
          <p:cNvSpPr txBox="1">
            <a:spLocks noChangeArrowheads="1"/>
          </p:cNvSpPr>
          <p:nvPr/>
        </p:nvSpPr>
        <p:spPr bwMode="auto">
          <a:xfrm>
            <a:off x="4017963" y="5080000"/>
            <a:ext cx="1255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211 </a:t>
            </a:r>
            <a:r>
              <a:rPr lang="en-US" sz="3200" baseline="-25000">
                <a:solidFill>
                  <a:srgbClr val="FF0000"/>
                </a:solidFill>
              </a:rPr>
              <a:t>10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90D8E-4B6B-402B-9B6E-491BD924E69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Summary &amp; Review</a:t>
            </a:r>
          </a:p>
        </p:txBody>
      </p:sp>
      <p:grpSp>
        <p:nvGrpSpPr>
          <p:cNvPr id="36867" name="Group 15"/>
          <p:cNvGrpSpPr>
            <a:grpSpLocks/>
          </p:cNvGrpSpPr>
          <p:nvPr/>
        </p:nvGrpSpPr>
        <p:grpSpPr bwMode="auto">
          <a:xfrm>
            <a:off x="762000" y="1371600"/>
            <a:ext cx="7589838" cy="2667000"/>
            <a:chOff x="914400" y="1676400"/>
            <a:chExt cx="7589520" cy="2667000"/>
          </a:xfrm>
        </p:grpSpPr>
        <p:grpSp>
          <p:nvGrpSpPr>
            <p:cNvPr id="36874" name="Group 13"/>
            <p:cNvGrpSpPr>
              <a:grpSpLocks/>
            </p:cNvGrpSpPr>
            <p:nvPr/>
          </p:nvGrpSpPr>
          <p:grpSpPr bwMode="auto">
            <a:xfrm>
              <a:off x="914400" y="1676400"/>
              <a:ext cx="7391400" cy="1354217"/>
              <a:chOff x="914400" y="3242846"/>
              <a:chExt cx="7391400" cy="1354217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914400" y="3242846"/>
                <a:ext cx="2386166" cy="135421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Base</a:t>
                </a:r>
                <a:r>
                  <a:rPr lang="en-US" sz="5400" b="1" spc="50" baseline="-2500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10</a:t>
                </a:r>
              </a:p>
              <a:p>
                <a:pPr algn="ctr">
                  <a:defRPr/>
                </a:pPr>
                <a:r>
                  <a:rPr lang="en-US" sz="28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DECIMAL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180410" y="3242846"/>
                <a:ext cx="2125390" cy="1354217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54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Base</a:t>
                </a:r>
                <a:r>
                  <a:rPr lang="en-US" sz="5400" b="1" spc="50" baseline="-2500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2</a:t>
                </a:r>
              </a:p>
              <a:p>
                <a:pPr algn="ctr">
                  <a:defRPr/>
                </a:pPr>
                <a:r>
                  <a:rPr lang="en-US" sz="2800" b="1" spc="50" dirty="0">
                    <a:ln w="11430">
                      <a:solidFill>
                        <a:srgbClr val="FF1701"/>
                      </a:solidFill>
                    </a:ln>
                    <a:solidFill>
                      <a:srgbClr val="005BD0"/>
                    </a:solidFill>
                    <a:effectLst>
                      <a:outerShdw blurRad="76200" dist="50800" dir="5400000" algn="tl" rotWithShape="0">
                        <a:schemeClr val="bg1">
                          <a:alpha val="65000"/>
                        </a:schemeClr>
                      </a:outerShdw>
                    </a:effectLst>
                  </a:rPr>
                  <a:t>BINARY</a:t>
                </a:r>
              </a:p>
            </p:txBody>
          </p:sp>
          <p:sp>
            <p:nvSpPr>
              <p:cNvPr id="7" name="Striped Right Arrow 6"/>
              <p:cNvSpPr/>
              <p:nvPr/>
            </p:nvSpPr>
            <p:spPr bwMode="auto">
              <a:xfrm>
                <a:off x="3482867" y="3463509"/>
                <a:ext cx="2514495" cy="912812"/>
              </a:xfrm>
              <a:prstGeom prst="stripedRightArrow">
                <a:avLst>
                  <a:gd name="adj1" fmla="val 65872"/>
                  <a:gd name="adj2" fmla="val 50000"/>
                </a:avLst>
              </a:prstGeom>
              <a:solidFill>
                <a:srgbClr val="005BD0"/>
              </a:solidFill>
              <a:ln w="12700">
                <a:solidFill>
                  <a:srgbClr val="FF17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chemeClr val="bg1"/>
                    </a:solidFill>
                  </a:rPr>
                  <a:t>Successive</a:t>
                </a:r>
              </a:p>
              <a:p>
                <a:pPr algn="ctr">
                  <a:defRPr/>
                </a:pPr>
                <a:r>
                  <a:rPr lang="en-US" b="1" dirty="0">
                    <a:solidFill>
                      <a:schemeClr val="bg1"/>
                    </a:solidFill>
                  </a:rPr>
                  <a:t>Division</a:t>
                </a:r>
              </a:p>
            </p:txBody>
          </p:sp>
        </p:grpSp>
        <p:sp>
          <p:nvSpPr>
            <p:cNvPr id="36875" name="Rectangle 7"/>
            <p:cNvSpPr>
              <a:spLocks noChangeArrowheads="1"/>
            </p:cNvSpPr>
            <p:nvPr/>
          </p:nvSpPr>
          <p:spPr bwMode="auto">
            <a:xfrm>
              <a:off x="914400" y="2943017"/>
              <a:ext cx="7589520" cy="1400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639763" lvl="1" indent="-365125">
                <a:spcAft>
                  <a:spcPts val="600"/>
                </a:spcAft>
                <a:buFont typeface="Arial" charset="0"/>
                <a:buAutoNum type="alphaLcParenR"/>
              </a:pPr>
              <a:r>
                <a:rPr lang="en-US" sz="1600"/>
                <a:t>Divide the </a:t>
              </a:r>
              <a:r>
                <a:rPr lang="en-US" sz="1600" i="1"/>
                <a:t>Decimal Number </a:t>
              </a:r>
              <a:r>
                <a:rPr lang="en-US" sz="1600"/>
                <a:t>by 2; the remainder is the LSB of </a:t>
              </a:r>
              <a:r>
                <a:rPr lang="en-US" sz="1600" i="1"/>
                <a:t>Binary Number</a:t>
              </a:r>
              <a:r>
                <a:rPr lang="en-US" sz="1600"/>
                <a:t> .</a:t>
              </a:r>
            </a:p>
            <a:p>
              <a:pPr marL="639763" lvl="1" indent="-365125">
                <a:spcAft>
                  <a:spcPts val="600"/>
                </a:spcAft>
                <a:buFont typeface="Arial" charset="0"/>
                <a:buAutoNum type="alphaLcParenR"/>
              </a:pPr>
              <a:r>
                <a:rPr lang="en-US" sz="1600"/>
                <a:t>If the Quotient Zero, the conversion is complete; else repeat step (a) using the Quotient as the Decimal Number.  The new remainder is the next most significant bit of the </a:t>
              </a:r>
              <a:r>
                <a:rPr lang="en-US" sz="1600" i="1"/>
                <a:t>Binary Number.</a:t>
              </a:r>
            </a:p>
          </p:txBody>
        </p:sp>
      </p:grpSp>
      <p:sp>
        <p:nvSpPr>
          <p:cNvPr id="36868" name="Rectangle 9"/>
          <p:cNvSpPr>
            <a:spLocks noChangeArrowheads="1"/>
          </p:cNvSpPr>
          <p:nvPr/>
        </p:nvSpPr>
        <p:spPr bwMode="auto">
          <a:xfrm>
            <a:off x="762000" y="5492750"/>
            <a:ext cx="7497763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39763" lvl="1" indent="-365125">
              <a:spcAft>
                <a:spcPts val="600"/>
              </a:spcAft>
              <a:buFont typeface="Arial" charset="0"/>
              <a:buAutoNum type="alphaLcParenR"/>
            </a:pPr>
            <a:r>
              <a:rPr lang="en-US" sz="1600"/>
              <a:t>Multiply each bit of the </a:t>
            </a:r>
            <a:r>
              <a:rPr lang="en-US" sz="1600" i="1"/>
              <a:t>Binary Number</a:t>
            </a:r>
            <a:r>
              <a:rPr lang="en-US" sz="1600"/>
              <a:t> by it corresponding bit-weighting factor (i.e. Bit-0→2</a:t>
            </a:r>
            <a:r>
              <a:rPr lang="en-US" sz="1600" baseline="30000"/>
              <a:t>0</a:t>
            </a:r>
            <a:r>
              <a:rPr lang="en-US" sz="1600"/>
              <a:t>=1; Bit-1→2</a:t>
            </a:r>
            <a:r>
              <a:rPr lang="en-US" sz="1600" baseline="30000"/>
              <a:t>1</a:t>
            </a:r>
            <a:r>
              <a:rPr lang="en-US" sz="1600"/>
              <a:t>=2; Bit-2→2</a:t>
            </a:r>
            <a:r>
              <a:rPr lang="en-US" sz="1600" baseline="30000"/>
              <a:t>2</a:t>
            </a:r>
            <a:r>
              <a:rPr lang="en-US" sz="1600"/>
              <a:t>=4; etc). </a:t>
            </a:r>
          </a:p>
          <a:p>
            <a:pPr marL="639763" lvl="1" indent="-365125">
              <a:spcAft>
                <a:spcPts val="600"/>
              </a:spcAft>
              <a:buFont typeface="Arial" charset="0"/>
              <a:buAutoNum type="alphaLcParenR"/>
            </a:pPr>
            <a:r>
              <a:rPr lang="en-US" sz="1600"/>
              <a:t>Sum up all the products in step (a) to get the </a:t>
            </a:r>
            <a:r>
              <a:rPr lang="en-US" sz="1600" i="1"/>
              <a:t>Decimal Number</a:t>
            </a:r>
            <a:r>
              <a:rPr lang="en-US" sz="1600"/>
              <a:t>.  </a:t>
            </a:r>
            <a:endParaRPr lang="en-US" sz="1600" i="1"/>
          </a:p>
        </p:txBody>
      </p:sp>
      <p:grpSp>
        <p:nvGrpSpPr>
          <p:cNvPr id="36869" name="Group 20"/>
          <p:cNvGrpSpPr>
            <a:grpSpLocks/>
          </p:cNvGrpSpPr>
          <p:nvPr/>
        </p:nvGrpSpPr>
        <p:grpSpPr bwMode="auto">
          <a:xfrm>
            <a:off x="762000" y="4191000"/>
            <a:ext cx="7643813" cy="1354138"/>
            <a:chOff x="762000" y="4085392"/>
            <a:chExt cx="7643966" cy="1354217"/>
          </a:xfrm>
        </p:grpSpPr>
        <p:sp>
          <p:nvSpPr>
            <p:cNvPr id="9" name="Striped Right Arrow 8"/>
            <p:cNvSpPr/>
            <p:nvPr/>
          </p:nvSpPr>
          <p:spPr bwMode="auto">
            <a:xfrm>
              <a:off x="3327451" y="4306068"/>
              <a:ext cx="2513063" cy="912865"/>
            </a:xfrm>
            <a:prstGeom prst="stripedRightArrow">
              <a:avLst>
                <a:gd name="adj1" fmla="val 65872"/>
                <a:gd name="adj2" fmla="val 50000"/>
              </a:avLst>
            </a:prstGeom>
            <a:solidFill>
              <a:srgbClr val="005BD0"/>
            </a:solidFill>
            <a:ln w="12700">
              <a:solidFill>
                <a:srgbClr val="FF17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Weighted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Multiplication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19800" y="4085392"/>
              <a:ext cx="2386166" cy="135421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Base</a:t>
              </a:r>
              <a:r>
                <a:rPr lang="en-US" sz="5400" b="1" spc="50" baseline="-2500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10</a:t>
              </a:r>
            </a:p>
            <a:p>
              <a:pPr algn="ctr">
                <a:defRPr/>
              </a:pPr>
              <a:r>
                <a:rPr lang="en-US" sz="28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DECIMAL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62000" y="4085392"/>
              <a:ext cx="2125390" cy="135421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Base</a:t>
              </a:r>
              <a:r>
                <a:rPr lang="en-US" sz="5400" b="1" spc="50" baseline="-2500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2</a:t>
              </a:r>
            </a:p>
            <a:p>
              <a:pPr algn="ctr">
                <a:defRPr/>
              </a:pPr>
              <a:r>
                <a:rPr lang="en-US" sz="2800" b="1" spc="50" dirty="0">
                  <a:ln w="11430">
                    <a:solidFill>
                      <a:srgbClr val="FF1701"/>
                    </a:solidFill>
                  </a:ln>
                  <a:solidFill>
                    <a:srgbClr val="005BD0"/>
                  </a:solidFill>
                  <a:effectLst>
                    <a:outerShdw blurRad="76200" dist="50800" dir="5400000" algn="tl" rotWithShape="0">
                      <a:schemeClr val="bg1">
                        <a:alpha val="65000"/>
                      </a:schemeClr>
                    </a:outerShdw>
                  </a:effectLst>
                </a:rPr>
                <a:t>BINARY</a:t>
              </a: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0AC35-657B-4C09-BC8C-490E15A3626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Image Resources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z="2000" smtClean="0"/>
              <a:t>Microsoft, Inc. (2008). Clip Art. Retrieved March 15, 2008 from 	http://office.microsoft.com/en-us/clipart/default.aspx</a:t>
            </a:r>
          </a:p>
          <a:p>
            <a:pPr>
              <a:buFontTx/>
              <a:buNone/>
            </a:pPr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9B245-BBF2-489D-B1C3-42A8B835496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Bridging the Digital Divide</a:t>
            </a:r>
          </a:p>
        </p:txBody>
      </p:sp>
      <p:grpSp>
        <p:nvGrpSpPr>
          <p:cNvPr id="21507" name="Group 23"/>
          <p:cNvGrpSpPr>
            <a:grpSpLocks noChangeAspect="1"/>
          </p:cNvGrpSpPr>
          <p:nvPr/>
        </p:nvGrpSpPr>
        <p:grpSpPr bwMode="auto">
          <a:xfrm>
            <a:off x="228600" y="2514600"/>
            <a:ext cx="1189038" cy="1193800"/>
            <a:chOff x="240" y="3226"/>
            <a:chExt cx="749" cy="752"/>
          </a:xfrm>
        </p:grpSpPr>
        <p:sp>
          <p:nvSpPr>
            <p:cNvPr id="21591" name="Freeform 24"/>
            <p:cNvSpPr>
              <a:spLocks/>
            </p:cNvSpPr>
            <p:nvPr/>
          </p:nvSpPr>
          <p:spPr bwMode="auto">
            <a:xfrm>
              <a:off x="328" y="3226"/>
              <a:ext cx="661" cy="662"/>
            </a:xfrm>
            <a:custGeom>
              <a:avLst/>
              <a:gdLst>
                <a:gd name="T0" fmla="*/ 0 w 1323"/>
                <a:gd name="T1" fmla="*/ 1 h 1323"/>
                <a:gd name="T2" fmla="*/ 0 w 1323"/>
                <a:gd name="T3" fmla="*/ 1 h 1323"/>
                <a:gd name="T4" fmla="*/ 0 w 1323"/>
                <a:gd name="T5" fmla="*/ 1 h 1323"/>
                <a:gd name="T6" fmla="*/ 0 w 1323"/>
                <a:gd name="T7" fmla="*/ 1 h 1323"/>
                <a:gd name="T8" fmla="*/ 0 w 1323"/>
                <a:gd name="T9" fmla="*/ 1 h 1323"/>
                <a:gd name="T10" fmla="*/ 0 w 1323"/>
                <a:gd name="T11" fmla="*/ 1 h 1323"/>
                <a:gd name="T12" fmla="*/ 0 w 1323"/>
                <a:gd name="T13" fmla="*/ 1 h 1323"/>
                <a:gd name="T14" fmla="*/ 0 w 1323"/>
                <a:gd name="T15" fmla="*/ 1 h 1323"/>
                <a:gd name="T16" fmla="*/ 0 w 1323"/>
                <a:gd name="T17" fmla="*/ 1 h 1323"/>
                <a:gd name="T18" fmla="*/ 0 w 1323"/>
                <a:gd name="T19" fmla="*/ 1 h 1323"/>
                <a:gd name="T20" fmla="*/ 0 w 1323"/>
                <a:gd name="T21" fmla="*/ 1 h 1323"/>
                <a:gd name="T22" fmla="*/ 0 w 1323"/>
                <a:gd name="T23" fmla="*/ 1 h 1323"/>
                <a:gd name="T24" fmla="*/ 0 w 1323"/>
                <a:gd name="T25" fmla="*/ 1 h 1323"/>
                <a:gd name="T26" fmla="*/ 0 w 1323"/>
                <a:gd name="T27" fmla="*/ 1 h 1323"/>
                <a:gd name="T28" fmla="*/ 0 w 1323"/>
                <a:gd name="T29" fmla="*/ 1 h 1323"/>
                <a:gd name="T30" fmla="*/ 0 w 1323"/>
                <a:gd name="T31" fmla="*/ 1 h 1323"/>
                <a:gd name="T32" fmla="*/ 0 w 1323"/>
                <a:gd name="T33" fmla="*/ 1 h 1323"/>
                <a:gd name="T34" fmla="*/ 0 w 1323"/>
                <a:gd name="T35" fmla="*/ 1 h 1323"/>
                <a:gd name="T36" fmla="*/ 0 w 1323"/>
                <a:gd name="T37" fmla="*/ 1 h 1323"/>
                <a:gd name="T38" fmla="*/ 0 w 1323"/>
                <a:gd name="T39" fmla="*/ 1 h 1323"/>
                <a:gd name="T40" fmla="*/ 0 w 1323"/>
                <a:gd name="T41" fmla="*/ 1 h 1323"/>
                <a:gd name="T42" fmla="*/ 0 w 1323"/>
                <a:gd name="T43" fmla="*/ 1 h 1323"/>
                <a:gd name="T44" fmla="*/ 0 w 1323"/>
                <a:gd name="T45" fmla="*/ 1 h 1323"/>
                <a:gd name="T46" fmla="*/ 0 w 1323"/>
                <a:gd name="T47" fmla="*/ 1 h 1323"/>
                <a:gd name="T48" fmla="*/ 0 w 1323"/>
                <a:gd name="T49" fmla="*/ 1 h 1323"/>
                <a:gd name="T50" fmla="*/ 0 w 1323"/>
                <a:gd name="T51" fmla="*/ 1 h 1323"/>
                <a:gd name="T52" fmla="*/ 0 w 1323"/>
                <a:gd name="T53" fmla="*/ 1 h 1323"/>
                <a:gd name="T54" fmla="*/ 0 w 1323"/>
                <a:gd name="T55" fmla="*/ 1 h 1323"/>
                <a:gd name="T56" fmla="*/ 0 w 1323"/>
                <a:gd name="T57" fmla="*/ 1 h 1323"/>
                <a:gd name="T58" fmla="*/ 0 w 1323"/>
                <a:gd name="T59" fmla="*/ 1 h 1323"/>
                <a:gd name="T60" fmla="*/ 0 w 1323"/>
                <a:gd name="T61" fmla="*/ 1 h 1323"/>
                <a:gd name="T62" fmla="*/ 0 w 1323"/>
                <a:gd name="T63" fmla="*/ 1 h 132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23"/>
                <a:gd name="T97" fmla="*/ 0 h 1323"/>
                <a:gd name="T98" fmla="*/ 1323 w 1323"/>
                <a:gd name="T99" fmla="*/ 1323 h 132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23" h="1323">
                  <a:moveTo>
                    <a:pt x="662" y="0"/>
                  </a:moveTo>
                  <a:lnTo>
                    <a:pt x="729" y="4"/>
                  </a:lnTo>
                  <a:lnTo>
                    <a:pt x="795" y="14"/>
                  </a:lnTo>
                  <a:lnTo>
                    <a:pt x="859" y="30"/>
                  </a:lnTo>
                  <a:lnTo>
                    <a:pt x="918" y="52"/>
                  </a:lnTo>
                  <a:lnTo>
                    <a:pt x="977" y="80"/>
                  </a:lnTo>
                  <a:lnTo>
                    <a:pt x="1031" y="113"/>
                  </a:lnTo>
                  <a:lnTo>
                    <a:pt x="1082" y="151"/>
                  </a:lnTo>
                  <a:lnTo>
                    <a:pt x="1129" y="194"/>
                  </a:lnTo>
                  <a:lnTo>
                    <a:pt x="1172" y="241"/>
                  </a:lnTo>
                  <a:lnTo>
                    <a:pt x="1210" y="291"/>
                  </a:lnTo>
                  <a:lnTo>
                    <a:pt x="1243" y="347"/>
                  </a:lnTo>
                  <a:lnTo>
                    <a:pt x="1271" y="404"/>
                  </a:lnTo>
                  <a:lnTo>
                    <a:pt x="1293" y="465"/>
                  </a:lnTo>
                  <a:lnTo>
                    <a:pt x="1309" y="529"/>
                  </a:lnTo>
                  <a:lnTo>
                    <a:pt x="1319" y="594"/>
                  </a:lnTo>
                  <a:lnTo>
                    <a:pt x="1323" y="662"/>
                  </a:lnTo>
                  <a:lnTo>
                    <a:pt x="1319" y="730"/>
                  </a:lnTo>
                  <a:lnTo>
                    <a:pt x="1309" y="796"/>
                  </a:lnTo>
                  <a:lnTo>
                    <a:pt x="1293" y="859"/>
                  </a:lnTo>
                  <a:lnTo>
                    <a:pt x="1271" y="919"/>
                  </a:lnTo>
                  <a:lnTo>
                    <a:pt x="1243" y="978"/>
                  </a:lnTo>
                  <a:lnTo>
                    <a:pt x="1210" y="1032"/>
                  </a:lnTo>
                  <a:lnTo>
                    <a:pt x="1172" y="1083"/>
                  </a:lnTo>
                  <a:lnTo>
                    <a:pt x="1129" y="1130"/>
                  </a:lnTo>
                  <a:lnTo>
                    <a:pt x="1082" y="1172"/>
                  </a:lnTo>
                  <a:lnTo>
                    <a:pt x="1031" y="1210"/>
                  </a:lnTo>
                  <a:lnTo>
                    <a:pt x="977" y="1244"/>
                  </a:lnTo>
                  <a:lnTo>
                    <a:pt x="918" y="1271"/>
                  </a:lnTo>
                  <a:lnTo>
                    <a:pt x="859" y="1293"/>
                  </a:lnTo>
                  <a:lnTo>
                    <a:pt x="795" y="1309"/>
                  </a:lnTo>
                  <a:lnTo>
                    <a:pt x="729" y="1320"/>
                  </a:lnTo>
                  <a:lnTo>
                    <a:pt x="662" y="1323"/>
                  </a:lnTo>
                  <a:lnTo>
                    <a:pt x="594" y="1320"/>
                  </a:lnTo>
                  <a:lnTo>
                    <a:pt x="528" y="1309"/>
                  </a:lnTo>
                  <a:lnTo>
                    <a:pt x="465" y="1293"/>
                  </a:lnTo>
                  <a:lnTo>
                    <a:pt x="405" y="1271"/>
                  </a:lnTo>
                  <a:lnTo>
                    <a:pt x="346" y="1244"/>
                  </a:lnTo>
                  <a:lnTo>
                    <a:pt x="292" y="1210"/>
                  </a:lnTo>
                  <a:lnTo>
                    <a:pt x="241" y="1172"/>
                  </a:lnTo>
                  <a:lnTo>
                    <a:pt x="194" y="1130"/>
                  </a:lnTo>
                  <a:lnTo>
                    <a:pt x="151" y="1083"/>
                  </a:lnTo>
                  <a:lnTo>
                    <a:pt x="113" y="1032"/>
                  </a:lnTo>
                  <a:lnTo>
                    <a:pt x="80" y="978"/>
                  </a:lnTo>
                  <a:lnTo>
                    <a:pt x="52" y="919"/>
                  </a:lnTo>
                  <a:lnTo>
                    <a:pt x="30" y="859"/>
                  </a:lnTo>
                  <a:lnTo>
                    <a:pt x="14" y="796"/>
                  </a:lnTo>
                  <a:lnTo>
                    <a:pt x="4" y="730"/>
                  </a:lnTo>
                  <a:lnTo>
                    <a:pt x="0" y="662"/>
                  </a:lnTo>
                  <a:lnTo>
                    <a:pt x="4" y="594"/>
                  </a:lnTo>
                  <a:lnTo>
                    <a:pt x="14" y="529"/>
                  </a:lnTo>
                  <a:lnTo>
                    <a:pt x="30" y="465"/>
                  </a:lnTo>
                  <a:lnTo>
                    <a:pt x="52" y="404"/>
                  </a:lnTo>
                  <a:lnTo>
                    <a:pt x="80" y="347"/>
                  </a:lnTo>
                  <a:lnTo>
                    <a:pt x="113" y="291"/>
                  </a:lnTo>
                  <a:lnTo>
                    <a:pt x="151" y="241"/>
                  </a:lnTo>
                  <a:lnTo>
                    <a:pt x="194" y="194"/>
                  </a:lnTo>
                  <a:lnTo>
                    <a:pt x="241" y="151"/>
                  </a:lnTo>
                  <a:lnTo>
                    <a:pt x="292" y="113"/>
                  </a:lnTo>
                  <a:lnTo>
                    <a:pt x="346" y="80"/>
                  </a:lnTo>
                  <a:lnTo>
                    <a:pt x="405" y="52"/>
                  </a:lnTo>
                  <a:lnTo>
                    <a:pt x="465" y="30"/>
                  </a:lnTo>
                  <a:lnTo>
                    <a:pt x="528" y="14"/>
                  </a:lnTo>
                  <a:lnTo>
                    <a:pt x="594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DDB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Freeform 25"/>
            <p:cNvSpPr>
              <a:spLocks/>
            </p:cNvSpPr>
            <p:nvPr/>
          </p:nvSpPr>
          <p:spPr bwMode="auto">
            <a:xfrm>
              <a:off x="317" y="3715"/>
              <a:ext cx="54" cy="23"/>
            </a:xfrm>
            <a:custGeom>
              <a:avLst/>
              <a:gdLst>
                <a:gd name="T0" fmla="*/ 0 w 110"/>
                <a:gd name="T1" fmla="*/ 0 h 46"/>
                <a:gd name="T2" fmla="*/ 0 w 110"/>
                <a:gd name="T3" fmla="*/ 0 h 46"/>
                <a:gd name="T4" fmla="*/ 0 w 110"/>
                <a:gd name="T5" fmla="*/ 1 h 46"/>
                <a:gd name="T6" fmla="*/ 0 w 110"/>
                <a:gd name="T7" fmla="*/ 1 h 46"/>
                <a:gd name="T8" fmla="*/ 0 w 110"/>
                <a:gd name="T9" fmla="*/ 1 h 46"/>
                <a:gd name="T10" fmla="*/ 0 w 110"/>
                <a:gd name="T11" fmla="*/ 1 h 46"/>
                <a:gd name="T12" fmla="*/ 0 w 110"/>
                <a:gd name="T13" fmla="*/ 1 h 46"/>
                <a:gd name="T14" fmla="*/ 0 w 110"/>
                <a:gd name="T15" fmla="*/ 1 h 46"/>
                <a:gd name="T16" fmla="*/ 0 w 110"/>
                <a:gd name="T17" fmla="*/ 1 h 46"/>
                <a:gd name="T18" fmla="*/ 0 w 110"/>
                <a:gd name="T19" fmla="*/ 1 h 46"/>
                <a:gd name="T20" fmla="*/ 0 w 110"/>
                <a:gd name="T21" fmla="*/ 1 h 46"/>
                <a:gd name="T22" fmla="*/ 0 w 110"/>
                <a:gd name="T23" fmla="*/ 0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0"/>
                <a:gd name="T37" fmla="*/ 0 h 46"/>
                <a:gd name="T38" fmla="*/ 110 w 110"/>
                <a:gd name="T39" fmla="*/ 46 h 4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0" h="46">
                  <a:moveTo>
                    <a:pt x="110" y="0"/>
                  </a:moveTo>
                  <a:lnTo>
                    <a:pt x="97" y="0"/>
                  </a:lnTo>
                  <a:lnTo>
                    <a:pt x="84" y="1"/>
                  </a:lnTo>
                  <a:lnTo>
                    <a:pt x="70" y="1"/>
                  </a:lnTo>
                  <a:lnTo>
                    <a:pt x="57" y="2"/>
                  </a:lnTo>
                  <a:lnTo>
                    <a:pt x="43" y="3"/>
                  </a:lnTo>
                  <a:lnTo>
                    <a:pt x="29" y="3"/>
                  </a:lnTo>
                  <a:lnTo>
                    <a:pt x="14" y="5"/>
                  </a:lnTo>
                  <a:lnTo>
                    <a:pt x="0" y="5"/>
                  </a:lnTo>
                  <a:lnTo>
                    <a:pt x="0" y="46"/>
                  </a:lnTo>
                  <a:lnTo>
                    <a:pt x="110" y="24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Freeform 26"/>
            <p:cNvSpPr>
              <a:spLocks/>
            </p:cNvSpPr>
            <p:nvPr/>
          </p:nvSpPr>
          <p:spPr bwMode="auto">
            <a:xfrm>
              <a:off x="240" y="3407"/>
              <a:ext cx="570" cy="571"/>
            </a:xfrm>
            <a:custGeom>
              <a:avLst/>
              <a:gdLst>
                <a:gd name="T0" fmla="*/ 1 w 1139"/>
                <a:gd name="T1" fmla="*/ 1 h 1141"/>
                <a:gd name="T2" fmla="*/ 1 w 1139"/>
                <a:gd name="T3" fmla="*/ 1 h 1141"/>
                <a:gd name="T4" fmla="*/ 1 w 1139"/>
                <a:gd name="T5" fmla="*/ 1 h 1141"/>
                <a:gd name="T6" fmla="*/ 1 w 1139"/>
                <a:gd name="T7" fmla="*/ 1 h 1141"/>
                <a:gd name="T8" fmla="*/ 1 w 1139"/>
                <a:gd name="T9" fmla="*/ 1 h 1141"/>
                <a:gd name="T10" fmla="*/ 1 w 1139"/>
                <a:gd name="T11" fmla="*/ 1 h 1141"/>
                <a:gd name="T12" fmla="*/ 1 w 1139"/>
                <a:gd name="T13" fmla="*/ 1 h 1141"/>
                <a:gd name="T14" fmla="*/ 1 w 1139"/>
                <a:gd name="T15" fmla="*/ 1 h 1141"/>
                <a:gd name="T16" fmla="*/ 1 w 1139"/>
                <a:gd name="T17" fmla="*/ 0 h 1141"/>
                <a:gd name="T18" fmla="*/ 0 w 1139"/>
                <a:gd name="T19" fmla="*/ 1 h 1141"/>
                <a:gd name="T20" fmla="*/ 1 w 1139"/>
                <a:gd name="T21" fmla="*/ 1 h 1141"/>
                <a:gd name="T22" fmla="*/ 1 w 1139"/>
                <a:gd name="T23" fmla="*/ 1 h 1141"/>
                <a:gd name="T24" fmla="*/ 1 w 1139"/>
                <a:gd name="T25" fmla="*/ 1 h 1141"/>
                <a:gd name="T26" fmla="*/ 1 w 1139"/>
                <a:gd name="T27" fmla="*/ 1 h 1141"/>
                <a:gd name="T28" fmla="*/ 1 w 1139"/>
                <a:gd name="T29" fmla="*/ 1 h 1141"/>
                <a:gd name="T30" fmla="*/ 1 w 1139"/>
                <a:gd name="T31" fmla="*/ 1 h 1141"/>
                <a:gd name="T32" fmla="*/ 1 w 1139"/>
                <a:gd name="T33" fmla="*/ 1 h 1141"/>
                <a:gd name="T34" fmla="*/ 1 w 1139"/>
                <a:gd name="T35" fmla="*/ 1 h 1141"/>
                <a:gd name="T36" fmla="*/ 1 w 1139"/>
                <a:gd name="T37" fmla="*/ 1 h 1141"/>
                <a:gd name="T38" fmla="*/ 1 w 1139"/>
                <a:gd name="T39" fmla="*/ 1 h 1141"/>
                <a:gd name="T40" fmla="*/ 1 w 1139"/>
                <a:gd name="T41" fmla="*/ 1 h 1141"/>
                <a:gd name="T42" fmla="*/ 1 w 1139"/>
                <a:gd name="T43" fmla="*/ 1 h 1141"/>
                <a:gd name="T44" fmla="*/ 1 w 1139"/>
                <a:gd name="T45" fmla="*/ 1 h 1141"/>
                <a:gd name="T46" fmla="*/ 1 w 1139"/>
                <a:gd name="T47" fmla="*/ 1 h 1141"/>
                <a:gd name="T48" fmla="*/ 1 w 1139"/>
                <a:gd name="T49" fmla="*/ 1 h 1141"/>
                <a:gd name="T50" fmla="*/ 1 w 1139"/>
                <a:gd name="T51" fmla="*/ 1 h 1141"/>
                <a:gd name="T52" fmla="*/ 1 w 1139"/>
                <a:gd name="T53" fmla="*/ 1 h 1141"/>
                <a:gd name="T54" fmla="*/ 1 w 1139"/>
                <a:gd name="T55" fmla="*/ 1 h 1141"/>
                <a:gd name="T56" fmla="*/ 1 w 1139"/>
                <a:gd name="T57" fmla="*/ 1 h 1141"/>
                <a:gd name="T58" fmla="*/ 1 w 1139"/>
                <a:gd name="T59" fmla="*/ 1 h 1141"/>
                <a:gd name="T60" fmla="*/ 1 w 1139"/>
                <a:gd name="T61" fmla="*/ 1 h 1141"/>
                <a:gd name="T62" fmla="*/ 1 w 1139"/>
                <a:gd name="T63" fmla="*/ 1 h 1141"/>
                <a:gd name="T64" fmla="*/ 1 w 1139"/>
                <a:gd name="T65" fmla="*/ 1 h 1141"/>
                <a:gd name="T66" fmla="*/ 1 w 1139"/>
                <a:gd name="T67" fmla="*/ 1 h 1141"/>
                <a:gd name="T68" fmla="*/ 1 w 1139"/>
                <a:gd name="T69" fmla="*/ 1 h 1141"/>
                <a:gd name="T70" fmla="*/ 1 w 1139"/>
                <a:gd name="T71" fmla="*/ 1 h 1141"/>
                <a:gd name="T72" fmla="*/ 1 w 1139"/>
                <a:gd name="T73" fmla="*/ 1 h 1141"/>
                <a:gd name="T74" fmla="*/ 1 w 1139"/>
                <a:gd name="T75" fmla="*/ 1 h 1141"/>
                <a:gd name="T76" fmla="*/ 1 w 1139"/>
                <a:gd name="T77" fmla="*/ 1 h 1141"/>
                <a:gd name="T78" fmla="*/ 1 w 1139"/>
                <a:gd name="T79" fmla="*/ 1 h 1141"/>
                <a:gd name="T80" fmla="*/ 1 w 1139"/>
                <a:gd name="T81" fmla="*/ 1 h 1141"/>
                <a:gd name="T82" fmla="*/ 1 w 1139"/>
                <a:gd name="T83" fmla="*/ 1 h 1141"/>
                <a:gd name="T84" fmla="*/ 1 w 1139"/>
                <a:gd name="T85" fmla="*/ 1 h 1141"/>
                <a:gd name="T86" fmla="*/ 1 w 1139"/>
                <a:gd name="T87" fmla="*/ 1 h 1141"/>
                <a:gd name="T88" fmla="*/ 1 w 1139"/>
                <a:gd name="T89" fmla="*/ 1 h 1141"/>
                <a:gd name="T90" fmla="*/ 1 w 1139"/>
                <a:gd name="T91" fmla="*/ 1 h 1141"/>
                <a:gd name="T92" fmla="*/ 1 w 1139"/>
                <a:gd name="T93" fmla="*/ 1 h 1141"/>
                <a:gd name="T94" fmla="*/ 1 w 1139"/>
                <a:gd name="T95" fmla="*/ 1 h 1141"/>
                <a:gd name="T96" fmla="*/ 1 w 1139"/>
                <a:gd name="T97" fmla="*/ 1 h 1141"/>
                <a:gd name="T98" fmla="*/ 1 w 1139"/>
                <a:gd name="T99" fmla="*/ 1 h 1141"/>
                <a:gd name="T100" fmla="*/ 1 w 1139"/>
                <a:gd name="T101" fmla="*/ 1 h 1141"/>
                <a:gd name="T102" fmla="*/ 1 w 1139"/>
                <a:gd name="T103" fmla="*/ 1 h 1141"/>
                <a:gd name="T104" fmla="*/ 1 w 1139"/>
                <a:gd name="T105" fmla="*/ 1 h 1141"/>
                <a:gd name="T106" fmla="*/ 1 w 1139"/>
                <a:gd name="T107" fmla="*/ 1 h 1141"/>
                <a:gd name="T108" fmla="*/ 1 w 1139"/>
                <a:gd name="T109" fmla="*/ 1 h 1141"/>
                <a:gd name="T110" fmla="*/ 1 w 1139"/>
                <a:gd name="T111" fmla="*/ 1 h 1141"/>
                <a:gd name="T112" fmla="*/ 1 w 1139"/>
                <a:gd name="T113" fmla="*/ 1 h 1141"/>
                <a:gd name="T114" fmla="*/ 1 w 1139"/>
                <a:gd name="T115" fmla="*/ 1 h 1141"/>
                <a:gd name="T116" fmla="*/ 1 w 1139"/>
                <a:gd name="T117" fmla="*/ 1 h 1141"/>
                <a:gd name="T118" fmla="*/ 1 w 1139"/>
                <a:gd name="T119" fmla="*/ 1 h 1141"/>
                <a:gd name="T120" fmla="*/ 1 w 1139"/>
                <a:gd name="T121" fmla="*/ 1 h 1141"/>
                <a:gd name="T122" fmla="*/ 1 w 1139"/>
                <a:gd name="T123" fmla="*/ 1 h 1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39"/>
                <a:gd name="T187" fmla="*/ 0 h 1141"/>
                <a:gd name="T188" fmla="*/ 1139 w 1139"/>
                <a:gd name="T189" fmla="*/ 1141 h 11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39" h="1141">
                  <a:moveTo>
                    <a:pt x="940" y="201"/>
                  </a:moveTo>
                  <a:lnTo>
                    <a:pt x="915" y="177"/>
                  </a:lnTo>
                  <a:lnTo>
                    <a:pt x="889" y="155"/>
                  </a:lnTo>
                  <a:lnTo>
                    <a:pt x="863" y="135"/>
                  </a:lnTo>
                  <a:lnTo>
                    <a:pt x="835" y="115"/>
                  </a:lnTo>
                  <a:lnTo>
                    <a:pt x="806" y="97"/>
                  </a:lnTo>
                  <a:lnTo>
                    <a:pt x="778" y="80"/>
                  </a:lnTo>
                  <a:lnTo>
                    <a:pt x="748" y="66"/>
                  </a:lnTo>
                  <a:lnTo>
                    <a:pt x="718" y="52"/>
                  </a:lnTo>
                  <a:lnTo>
                    <a:pt x="687" y="40"/>
                  </a:lnTo>
                  <a:lnTo>
                    <a:pt x="654" y="30"/>
                  </a:lnTo>
                  <a:lnTo>
                    <a:pt x="622" y="21"/>
                  </a:lnTo>
                  <a:lnTo>
                    <a:pt x="590" y="13"/>
                  </a:lnTo>
                  <a:lnTo>
                    <a:pt x="556" y="7"/>
                  </a:lnTo>
                  <a:lnTo>
                    <a:pt x="523" y="3"/>
                  </a:lnTo>
                  <a:lnTo>
                    <a:pt x="490" y="1"/>
                  </a:lnTo>
                  <a:lnTo>
                    <a:pt x="455" y="0"/>
                  </a:lnTo>
                  <a:lnTo>
                    <a:pt x="153" y="0"/>
                  </a:lnTo>
                  <a:lnTo>
                    <a:pt x="153" y="252"/>
                  </a:lnTo>
                  <a:lnTo>
                    <a:pt x="0" y="252"/>
                  </a:lnTo>
                  <a:lnTo>
                    <a:pt x="0" y="361"/>
                  </a:lnTo>
                  <a:lnTo>
                    <a:pt x="153" y="361"/>
                  </a:lnTo>
                  <a:lnTo>
                    <a:pt x="153" y="621"/>
                  </a:lnTo>
                  <a:lnTo>
                    <a:pt x="167" y="621"/>
                  </a:lnTo>
                  <a:lnTo>
                    <a:pt x="182" y="619"/>
                  </a:lnTo>
                  <a:lnTo>
                    <a:pt x="196" y="619"/>
                  </a:lnTo>
                  <a:lnTo>
                    <a:pt x="210" y="618"/>
                  </a:lnTo>
                  <a:lnTo>
                    <a:pt x="223" y="617"/>
                  </a:lnTo>
                  <a:lnTo>
                    <a:pt x="237" y="617"/>
                  </a:lnTo>
                  <a:lnTo>
                    <a:pt x="250" y="616"/>
                  </a:lnTo>
                  <a:lnTo>
                    <a:pt x="263" y="616"/>
                  </a:lnTo>
                  <a:lnTo>
                    <a:pt x="263" y="361"/>
                  </a:lnTo>
                  <a:lnTo>
                    <a:pt x="556" y="361"/>
                  </a:lnTo>
                  <a:lnTo>
                    <a:pt x="556" y="252"/>
                  </a:lnTo>
                  <a:lnTo>
                    <a:pt x="263" y="252"/>
                  </a:lnTo>
                  <a:lnTo>
                    <a:pt x="263" y="109"/>
                  </a:lnTo>
                  <a:lnTo>
                    <a:pt x="455" y="109"/>
                  </a:lnTo>
                  <a:lnTo>
                    <a:pt x="484" y="110"/>
                  </a:lnTo>
                  <a:lnTo>
                    <a:pt x="513" y="112"/>
                  </a:lnTo>
                  <a:lnTo>
                    <a:pt x="540" y="115"/>
                  </a:lnTo>
                  <a:lnTo>
                    <a:pt x="568" y="121"/>
                  </a:lnTo>
                  <a:lnTo>
                    <a:pt x="596" y="127"/>
                  </a:lnTo>
                  <a:lnTo>
                    <a:pt x="623" y="133"/>
                  </a:lnTo>
                  <a:lnTo>
                    <a:pt x="650" y="143"/>
                  </a:lnTo>
                  <a:lnTo>
                    <a:pt x="676" y="153"/>
                  </a:lnTo>
                  <a:lnTo>
                    <a:pt x="702" y="165"/>
                  </a:lnTo>
                  <a:lnTo>
                    <a:pt x="726" y="177"/>
                  </a:lnTo>
                  <a:lnTo>
                    <a:pt x="750" y="191"/>
                  </a:lnTo>
                  <a:lnTo>
                    <a:pt x="774" y="206"/>
                  </a:lnTo>
                  <a:lnTo>
                    <a:pt x="797" y="222"/>
                  </a:lnTo>
                  <a:lnTo>
                    <a:pt x="819" y="239"/>
                  </a:lnTo>
                  <a:lnTo>
                    <a:pt x="841" y="259"/>
                  </a:lnTo>
                  <a:lnTo>
                    <a:pt x="862" y="279"/>
                  </a:lnTo>
                  <a:lnTo>
                    <a:pt x="896" y="315"/>
                  </a:lnTo>
                  <a:lnTo>
                    <a:pt x="927" y="356"/>
                  </a:lnTo>
                  <a:lnTo>
                    <a:pt x="954" y="397"/>
                  </a:lnTo>
                  <a:lnTo>
                    <a:pt x="977" y="441"/>
                  </a:lnTo>
                  <a:lnTo>
                    <a:pt x="995" y="486"/>
                  </a:lnTo>
                  <a:lnTo>
                    <a:pt x="1010" y="533"/>
                  </a:lnTo>
                  <a:lnTo>
                    <a:pt x="1021" y="581"/>
                  </a:lnTo>
                  <a:lnTo>
                    <a:pt x="1028" y="631"/>
                  </a:lnTo>
                  <a:lnTo>
                    <a:pt x="828" y="631"/>
                  </a:lnTo>
                  <a:lnTo>
                    <a:pt x="828" y="730"/>
                  </a:lnTo>
                  <a:lnTo>
                    <a:pt x="502" y="730"/>
                  </a:lnTo>
                  <a:lnTo>
                    <a:pt x="524" y="801"/>
                  </a:lnTo>
                  <a:lnTo>
                    <a:pt x="535" y="829"/>
                  </a:lnTo>
                  <a:lnTo>
                    <a:pt x="548" y="854"/>
                  </a:lnTo>
                  <a:lnTo>
                    <a:pt x="563" y="877"/>
                  </a:lnTo>
                  <a:lnTo>
                    <a:pt x="581" y="897"/>
                  </a:lnTo>
                  <a:lnTo>
                    <a:pt x="599" y="915"/>
                  </a:lnTo>
                  <a:lnTo>
                    <a:pt x="619" y="933"/>
                  </a:lnTo>
                  <a:lnTo>
                    <a:pt x="641" y="946"/>
                  </a:lnTo>
                  <a:lnTo>
                    <a:pt x="662" y="959"/>
                  </a:lnTo>
                  <a:lnTo>
                    <a:pt x="684" y="971"/>
                  </a:lnTo>
                  <a:lnTo>
                    <a:pt x="706" y="980"/>
                  </a:lnTo>
                  <a:lnTo>
                    <a:pt x="729" y="988"/>
                  </a:lnTo>
                  <a:lnTo>
                    <a:pt x="751" y="994"/>
                  </a:lnTo>
                  <a:lnTo>
                    <a:pt x="772" y="999"/>
                  </a:lnTo>
                  <a:lnTo>
                    <a:pt x="793" y="1004"/>
                  </a:lnTo>
                  <a:lnTo>
                    <a:pt x="811" y="1007"/>
                  </a:lnTo>
                  <a:lnTo>
                    <a:pt x="828" y="1010"/>
                  </a:lnTo>
                  <a:lnTo>
                    <a:pt x="828" y="1032"/>
                  </a:lnTo>
                  <a:lnTo>
                    <a:pt x="263" y="1032"/>
                  </a:lnTo>
                  <a:lnTo>
                    <a:pt x="263" y="640"/>
                  </a:lnTo>
                  <a:lnTo>
                    <a:pt x="153" y="662"/>
                  </a:lnTo>
                  <a:lnTo>
                    <a:pt x="153" y="1141"/>
                  </a:lnTo>
                  <a:lnTo>
                    <a:pt x="938" y="1140"/>
                  </a:lnTo>
                  <a:lnTo>
                    <a:pt x="938" y="906"/>
                  </a:lnTo>
                  <a:lnTo>
                    <a:pt x="884" y="905"/>
                  </a:lnTo>
                  <a:lnTo>
                    <a:pt x="882" y="905"/>
                  </a:lnTo>
                  <a:lnTo>
                    <a:pt x="878" y="905"/>
                  </a:lnTo>
                  <a:lnTo>
                    <a:pt x="871" y="904"/>
                  </a:lnTo>
                  <a:lnTo>
                    <a:pt x="862" y="904"/>
                  </a:lnTo>
                  <a:lnTo>
                    <a:pt x="851" y="903"/>
                  </a:lnTo>
                  <a:lnTo>
                    <a:pt x="839" y="900"/>
                  </a:lnTo>
                  <a:lnTo>
                    <a:pt x="825" y="898"/>
                  </a:lnTo>
                  <a:lnTo>
                    <a:pt x="810" y="896"/>
                  </a:lnTo>
                  <a:lnTo>
                    <a:pt x="794" y="892"/>
                  </a:lnTo>
                  <a:lnTo>
                    <a:pt x="778" y="888"/>
                  </a:lnTo>
                  <a:lnTo>
                    <a:pt x="760" y="882"/>
                  </a:lnTo>
                  <a:lnTo>
                    <a:pt x="743" y="876"/>
                  </a:lnTo>
                  <a:lnTo>
                    <a:pt x="726" y="868"/>
                  </a:lnTo>
                  <a:lnTo>
                    <a:pt x="710" y="860"/>
                  </a:lnTo>
                  <a:lnTo>
                    <a:pt x="694" y="851"/>
                  </a:lnTo>
                  <a:lnTo>
                    <a:pt x="679" y="839"/>
                  </a:lnTo>
                  <a:lnTo>
                    <a:pt x="938" y="839"/>
                  </a:lnTo>
                  <a:lnTo>
                    <a:pt x="938" y="740"/>
                  </a:lnTo>
                  <a:lnTo>
                    <a:pt x="1139" y="740"/>
                  </a:lnTo>
                  <a:lnTo>
                    <a:pt x="1139" y="685"/>
                  </a:lnTo>
                  <a:lnTo>
                    <a:pt x="1138" y="650"/>
                  </a:lnTo>
                  <a:lnTo>
                    <a:pt x="1136" y="617"/>
                  </a:lnTo>
                  <a:lnTo>
                    <a:pt x="1132" y="584"/>
                  </a:lnTo>
                  <a:lnTo>
                    <a:pt x="1127" y="550"/>
                  </a:lnTo>
                  <a:lnTo>
                    <a:pt x="1119" y="518"/>
                  </a:lnTo>
                  <a:lnTo>
                    <a:pt x="1111" y="486"/>
                  </a:lnTo>
                  <a:lnTo>
                    <a:pt x="1100" y="454"/>
                  </a:lnTo>
                  <a:lnTo>
                    <a:pt x="1089" y="422"/>
                  </a:lnTo>
                  <a:lnTo>
                    <a:pt x="1075" y="393"/>
                  </a:lnTo>
                  <a:lnTo>
                    <a:pt x="1060" y="363"/>
                  </a:lnTo>
                  <a:lnTo>
                    <a:pt x="1044" y="334"/>
                  </a:lnTo>
                  <a:lnTo>
                    <a:pt x="1025" y="306"/>
                  </a:lnTo>
                  <a:lnTo>
                    <a:pt x="1007" y="279"/>
                  </a:lnTo>
                  <a:lnTo>
                    <a:pt x="986" y="252"/>
                  </a:lnTo>
                  <a:lnTo>
                    <a:pt x="963" y="226"/>
                  </a:lnTo>
                  <a:lnTo>
                    <a:pt x="940" y="2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Freeform 29"/>
            <p:cNvSpPr>
              <a:spLocks/>
            </p:cNvSpPr>
            <p:nvPr/>
          </p:nvSpPr>
          <p:spPr bwMode="auto">
            <a:xfrm>
              <a:off x="665" y="3458"/>
              <a:ext cx="239" cy="238"/>
            </a:xfrm>
            <a:custGeom>
              <a:avLst/>
              <a:gdLst>
                <a:gd name="T0" fmla="*/ 1 w 477"/>
                <a:gd name="T1" fmla="*/ 0 h 478"/>
                <a:gd name="T2" fmla="*/ 1 w 477"/>
                <a:gd name="T3" fmla="*/ 0 h 478"/>
                <a:gd name="T4" fmla="*/ 1 w 477"/>
                <a:gd name="T5" fmla="*/ 0 h 478"/>
                <a:gd name="T6" fmla="*/ 1 w 477"/>
                <a:gd name="T7" fmla="*/ 0 h 478"/>
                <a:gd name="T8" fmla="*/ 1 w 477"/>
                <a:gd name="T9" fmla="*/ 0 h 478"/>
                <a:gd name="T10" fmla="*/ 1 w 477"/>
                <a:gd name="T11" fmla="*/ 0 h 478"/>
                <a:gd name="T12" fmla="*/ 1 w 477"/>
                <a:gd name="T13" fmla="*/ 0 h 478"/>
                <a:gd name="T14" fmla="*/ 1 w 477"/>
                <a:gd name="T15" fmla="*/ 0 h 478"/>
                <a:gd name="T16" fmla="*/ 1 w 477"/>
                <a:gd name="T17" fmla="*/ 0 h 478"/>
                <a:gd name="T18" fmla="*/ 1 w 477"/>
                <a:gd name="T19" fmla="*/ 0 h 478"/>
                <a:gd name="T20" fmla="*/ 1 w 477"/>
                <a:gd name="T21" fmla="*/ 0 h 478"/>
                <a:gd name="T22" fmla="*/ 1 w 477"/>
                <a:gd name="T23" fmla="*/ 0 h 478"/>
                <a:gd name="T24" fmla="*/ 1 w 477"/>
                <a:gd name="T25" fmla="*/ 0 h 478"/>
                <a:gd name="T26" fmla="*/ 1 w 477"/>
                <a:gd name="T27" fmla="*/ 0 h 478"/>
                <a:gd name="T28" fmla="*/ 1 w 477"/>
                <a:gd name="T29" fmla="*/ 0 h 478"/>
                <a:gd name="T30" fmla="*/ 1 w 477"/>
                <a:gd name="T31" fmla="*/ 0 h 478"/>
                <a:gd name="T32" fmla="*/ 1 w 477"/>
                <a:gd name="T33" fmla="*/ 0 h 478"/>
                <a:gd name="T34" fmla="*/ 1 w 477"/>
                <a:gd name="T35" fmla="*/ 0 h 478"/>
                <a:gd name="T36" fmla="*/ 1 w 477"/>
                <a:gd name="T37" fmla="*/ 0 h 478"/>
                <a:gd name="T38" fmla="*/ 1 w 477"/>
                <a:gd name="T39" fmla="*/ 0 h 478"/>
                <a:gd name="T40" fmla="*/ 1 w 477"/>
                <a:gd name="T41" fmla="*/ 0 h 478"/>
                <a:gd name="T42" fmla="*/ 1 w 477"/>
                <a:gd name="T43" fmla="*/ 0 h 478"/>
                <a:gd name="T44" fmla="*/ 1 w 477"/>
                <a:gd name="T45" fmla="*/ 0 h 478"/>
                <a:gd name="T46" fmla="*/ 1 w 477"/>
                <a:gd name="T47" fmla="*/ 0 h 478"/>
                <a:gd name="T48" fmla="*/ 1 w 477"/>
                <a:gd name="T49" fmla="*/ 0 h 478"/>
                <a:gd name="T50" fmla="*/ 1 w 477"/>
                <a:gd name="T51" fmla="*/ 0 h 478"/>
                <a:gd name="T52" fmla="*/ 1 w 477"/>
                <a:gd name="T53" fmla="*/ 0 h 478"/>
                <a:gd name="T54" fmla="*/ 1 w 477"/>
                <a:gd name="T55" fmla="*/ 0 h 478"/>
                <a:gd name="T56" fmla="*/ 1 w 477"/>
                <a:gd name="T57" fmla="*/ 0 h 478"/>
                <a:gd name="T58" fmla="*/ 1 w 477"/>
                <a:gd name="T59" fmla="*/ 0 h 478"/>
                <a:gd name="T60" fmla="*/ 1 w 477"/>
                <a:gd name="T61" fmla="*/ 0 h 478"/>
                <a:gd name="T62" fmla="*/ 1 w 477"/>
                <a:gd name="T63" fmla="*/ 0 h 4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77"/>
                <a:gd name="T97" fmla="*/ 0 h 478"/>
                <a:gd name="T98" fmla="*/ 477 w 477"/>
                <a:gd name="T99" fmla="*/ 478 h 4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77" h="478">
                  <a:moveTo>
                    <a:pt x="240" y="478"/>
                  </a:moveTo>
                  <a:lnTo>
                    <a:pt x="263" y="477"/>
                  </a:lnTo>
                  <a:lnTo>
                    <a:pt x="286" y="473"/>
                  </a:lnTo>
                  <a:lnTo>
                    <a:pt x="308" y="468"/>
                  </a:lnTo>
                  <a:lnTo>
                    <a:pt x="330" y="460"/>
                  </a:lnTo>
                  <a:lnTo>
                    <a:pt x="350" y="449"/>
                  </a:lnTo>
                  <a:lnTo>
                    <a:pt x="371" y="438"/>
                  </a:lnTo>
                  <a:lnTo>
                    <a:pt x="390" y="424"/>
                  </a:lnTo>
                  <a:lnTo>
                    <a:pt x="408" y="408"/>
                  </a:lnTo>
                  <a:lnTo>
                    <a:pt x="424" y="390"/>
                  </a:lnTo>
                  <a:lnTo>
                    <a:pt x="438" y="371"/>
                  </a:lnTo>
                  <a:lnTo>
                    <a:pt x="449" y="351"/>
                  </a:lnTo>
                  <a:lnTo>
                    <a:pt x="460" y="331"/>
                  </a:lnTo>
                  <a:lnTo>
                    <a:pt x="467" y="309"/>
                  </a:lnTo>
                  <a:lnTo>
                    <a:pt x="473" y="286"/>
                  </a:lnTo>
                  <a:lnTo>
                    <a:pt x="476" y="263"/>
                  </a:lnTo>
                  <a:lnTo>
                    <a:pt x="477" y="238"/>
                  </a:lnTo>
                  <a:lnTo>
                    <a:pt x="476" y="215"/>
                  </a:lnTo>
                  <a:lnTo>
                    <a:pt x="473" y="191"/>
                  </a:lnTo>
                  <a:lnTo>
                    <a:pt x="467" y="169"/>
                  </a:lnTo>
                  <a:lnTo>
                    <a:pt x="460" y="147"/>
                  </a:lnTo>
                  <a:lnTo>
                    <a:pt x="449" y="127"/>
                  </a:lnTo>
                  <a:lnTo>
                    <a:pt x="438" y="107"/>
                  </a:lnTo>
                  <a:lnTo>
                    <a:pt x="424" y="88"/>
                  </a:lnTo>
                  <a:lnTo>
                    <a:pt x="408" y="70"/>
                  </a:lnTo>
                  <a:lnTo>
                    <a:pt x="390" y="54"/>
                  </a:lnTo>
                  <a:lnTo>
                    <a:pt x="371" y="40"/>
                  </a:lnTo>
                  <a:lnTo>
                    <a:pt x="350" y="29"/>
                  </a:lnTo>
                  <a:lnTo>
                    <a:pt x="330" y="18"/>
                  </a:lnTo>
                  <a:lnTo>
                    <a:pt x="308" y="10"/>
                  </a:lnTo>
                  <a:lnTo>
                    <a:pt x="286" y="5"/>
                  </a:lnTo>
                  <a:lnTo>
                    <a:pt x="263" y="1"/>
                  </a:lnTo>
                  <a:lnTo>
                    <a:pt x="240" y="0"/>
                  </a:lnTo>
                  <a:lnTo>
                    <a:pt x="216" y="1"/>
                  </a:lnTo>
                  <a:lnTo>
                    <a:pt x="191" y="5"/>
                  </a:lnTo>
                  <a:lnTo>
                    <a:pt x="168" y="10"/>
                  </a:lnTo>
                  <a:lnTo>
                    <a:pt x="147" y="18"/>
                  </a:lnTo>
                  <a:lnTo>
                    <a:pt x="126" y="29"/>
                  </a:lnTo>
                  <a:lnTo>
                    <a:pt x="106" y="40"/>
                  </a:lnTo>
                  <a:lnTo>
                    <a:pt x="88" y="54"/>
                  </a:lnTo>
                  <a:lnTo>
                    <a:pt x="70" y="70"/>
                  </a:lnTo>
                  <a:lnTo>
                    <a:pt x="54" y="86"/>
                  </a:lnTo>
                  <a:lnTo>
                    <a:pt x="41" y="105"/>
                  </a:lnTo>
                  <a:lnTo>
                    <a:pt x="29" y="124"/>
                  </a:lnTo>
                  <a:lnTo>
                    <a:pt x="19" y="146"/>
                  </a:lnTo>
                  <a:lnTo>
                    <a:pt x="11" y="168"/>
                  </a:lnTo>
                  <a:lnTo>
                    <a:pt x="5" y="190"/>
                  </a:lnTo>
                  <a:lnTo>
                    <a:pt x="1" y="214"/>
                  </a:lnTo>
                  <a:lnTo>
                    <a:pt x="0" y="238"/>
                  </a:lnTo>
                  <a:lnTo>
                    <a:pt x="1" y="263"/>
                  </a:lnTo>
                  <a:lnTo>
                    <a:pt x="5" y="286"/>
                  </a:lnTo>
                  <a:lnTo>
                    <a:pt x="11" y="309"/>
                  </a:lnTo>
                  <a:lnTo>
                    <a:pt x="19" y="331"/>
                  </a:lnTo>
                  <a:lnTo>
                    <a:pt x="29" y="351"/>
                  </a:lnTo>
                  <a:lnTo>
                    <a:pt x="41" y="371"/>
                  </a:lnTo>
                  <a:lnTo>
                    <a:pt x="54" y="390"/>
                  </a:lnTo>
                  <a:lnTo>
                    <a:pt x="70" y="408"/>
                  </a:lnTo>
                  <a:lnTo>
                    <a:pt x="88" y="424"/>
                  </a:lnTo>
                  <a:lnTo>
                    <a:pt x="107" y="438"/>
                  </a:lnTo>
                  <a:lnTo>
                    <a:pt x="127" y="449"/>
                  </a:lnTo>
                  <a:lnTo>
                    <a:pt x="148" y="460"/>
                  </a:lnTo>
                  <a:lnTo>
                    <a:pt x="170" y="468"/>
                  </a:lnTo>
                  <a:lnTo>
                    <a:pt x="193" y="473"/>
                  </a:lnTo>
                  <a:lnTo>
                    <a:pt x="216" y="477"/>
                  </a:lnTo>
                  <a:lnTo>
                    <a:pt x="240" y="4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Freeform 30"/>
            <p:cNvSpPr>
              <a:spLocks/>
            </p:cNvSpPr>
            <p:nvPr/>
          </p:nvSpPr>
          <p:spPr bwMode="auto">
            <a:xfrm>
              <a:off x="727" y="3519"/>
              <a:ext cx="115" cy="116"/>
            </a:xfrm>
            <a:custGeom>
              <a:avLst/>
              <a:gdLst>
                <a:gd name="T0" fmla="*/ 0 w 231"/>
                <a:gd name="T1" fmla="*/ 1 h 232"/>
                <a:gd name="T2" fmla="*/ 0 w 231"/>
                <a:gd name="T3" fmla="*/ 1 h 232"/>
                <a:gd name="T4" fmla="*/ 0 w 231"/>
                <a:gd name="T5" fmla="*/ 1 h 232"/>
                <a:gd name="T6" fmla="*/ 0 w 231"/>
                <a:gd name="T7" fmla="*/ 1 h 232"/>
                <a:gd name="T8" fmla="*/ 0 w 231"/>
                <a:gd name="T9" fmla="*/ 1 h 232"/>
                <a:gd name="T10" fmla="*/ 0 w 231"/>
                <a:gd name="T11" fmla="*/ 1 h 232"/>
                <a:gd name="T12" fmla="*/ 0 w 231"/>
                <a:gd name="T13" fmla="*/ 1 h 232"/>
                <a:gd name="T14" fmla="*/ 0 w 231"/>
                <a:gd name="T15" fmla="*/ 1 h 232"/>
                <a:gd name="T16" fmla="*/ 0 w 231"/>
                <a:gd name="T17" fmla="*/ 1 h 232"/>
                <a:gd name="T18" fmla="*/ 0 w 231"/>
                <a:gd name="T19" fmla="*/ 1 h 232"/>
                <a:gd name="T20" fmla="*/ 0 w 231"/>
                <a:gd name="T21" fmla="*/ 1 h 232"/>
                <a:gd name="T22" fmla="*/ 0 w 231"/>
                <a:gd name="T23" fmla="*/ 1 h 232"/>
                <a:gd name="T24" fmla="*/ 0 w 231"/>
                <a:gd name="T25" fmla="*/ 1 h 232"/>
                <a:gd name="T26" fmla="*/ 0 w 231"/>
                <a:gd name="T27" fmla="*/ 1 h 232"/>
                <a:gd name="T28" fmla="*/ 0 w 231"/>
                <a:gd name="T29" fmla="*/ 1 h 232"/>
                <a:gd name="T30" fmla="*/ 0 w 231"/>
                <a:gd name="T31" fmla="*/ 0 h 232"/>
                <a:gd name="T32" fmla="*/ 0 w 231"/>
                <a:gd name="T33" fmla="*/ 0 h 232"/>
                <a:gd name="T34" fmla="*/ 0 w 231"/>
                <a:gd name="T35" fmla="*/ 0 h 232"/>
                <a:gd name="T36" fmla="*/ 0 w 231"/>
                <a:gd name="T37" fmla="*/ 1 h 232"/>
                <a:gd name="T38" fmla="*/ 0 w 231"/>
                <a:gd name="T39" fmla="*/ 1 h 232"/>
                <a:gd name="T40" fmla="*/ 0 w 231"/>
                <a:gd name="T41" fmla="*/ 1 h 232"/>
                <a:gd name="T42" fmla="*/ 0 w 231"/>
                <a:gd name="T43" fmla="*/ 1 h 232"/>
                <a:gd name="T44" fmla="*/ 0 w 231"/>
                <a:gd name="T45" fmla="*/ 1 h 232"/>
                <a:gd name="T46" fmla="*/ 0 w 231"/>
                <a:gd name="T47" fmla="*/ 1 h 232"/>
                <a:gd name="T48" fmla="*/ 0 w 231"/>
                <a:gd name="T49" fmla="*/ 1 h 232"/>
                <a:gd name="T50" fmla="*/ 0 w 231"/>
                <a:gd name="T51" fmla="*/ 1 h 232"/>
                <a:gd name="T52" fmla="*/ 0 w 231"/>
                <a:gd name="T53" fmla="*/ 1 h 232"/>
                <a:gd name="T54" fmla="*/ 0 w 231"/>
                <a:gd name="T55" fmla="*/ 1 h 232"/>
                <a:gd name="T56" fmla="*/ 0 w 231"/>
                <a:gd name="T57" fmla="*/ 1 h 232"/>
                <a:gd name="T58" fmla="*/ 0 w 231"/>
                <a:gd name="T59" fmla="*/ 1 h 232"/>
                <a:gd name="T60" fmla="*/ 0 w 231"/>
                <a:gd name="T61" fmla="*/ 1 h 232"/>
                <a:gd name="T62" fmla="*/ 0 w 231"/>
                <a:gd name="T63" fmla="*/ 1 h 232"/>
                <a:gd name="T64" fmla="*/ 0 w 231"/>
                <a:gd name="T65" fmla="*/ 1 h 232"/>
                <a:gd name="T66" fmla="*/ 0 w 231"/>
                <a:gd name="T67" fmla="*/ 1 h 232"/>
                <a:gd name="T68" fmla="*/ 0 w 231"/>
                <a:gd name="T69" fmla="*/ 1 h 232"/>
                <a:gd name="T70" fmla="*/ 0 w 231"/>
                <a:gd name="T71" fmla="*/ 1 h 232"/>
                <a:gd name="T72" fmla="*/ 0 w 231"/>
                <a:gd name="T73" fmla="*/ 1 h 232"/>
                <a:gd name="T74" fmla="*/ 0 w 231"/>
                <a:gd name="T75" fmla="*/ 1 h 232"/>
                <a:gd name="T76" fmla="*/ 0 w 231"/>
                <a:gd name="T77" fmla="*/ 1 h 232"/>
                <a:gd name="T78" fmla="*/ 0 w 231"/>
                <a:gd name="T79" fmla="*/ 1 h 232"/>
                <a:gd name="T80" fmla="*/ 0 w 231"/>
                <a:gd name="T81" fmla="*/ 1 h 232"/>
                <a:gd name="T82" fmla="*/ 0 w 231"/>
                <a:gd name="T83" fmla="*/ 1 h 232"/>
                <a:gd name="T84" fmla="*/ 0 w 231"/>
                <a:gd name="T85" fmla="*/ 1 h 232"/>
                <a:gd name="T86" fmla="*/ 0 w 231"/>
                <a:gd name="T87" fmla="*/ 1 h 232"/>
                <a:gd name="T88" fmla="*/ 0 w 231"/>
                <a:gd name="T89" fmla="*/ 1 h 232"/>
                <a:gd name="T90" fmla="*/ 0 w 231"/>
                <a:gd name="T91" fmla="*/ 1 h 232"/>
                <a:gd name="T92" fmla="*/ 0 w 231"/>
                <a:gd name="T93" fmla="*/ 1 h 232"/>
                <a:gd name="T94" fmla="*/ 0 w 231"/>
                <a:gd name="T95" fmla="*/ 1 h 232"/>
                <a:gd name="T96" fmla="*/ 0 w 231"/>
                <a:gd name="T97" fmla="*/ 1 h 232"/>
                <a:gd name="T98" fmla="*/ 0 w 231"/>
                <a:gd name="T99" fmla="*/ 1 h 232"/>
                <a:gd name="T100" fmla="*/ 0 w 231"/>
                <a:gd name="T101" fmla="*/ 1 h 232"/>
                <a:gd name="T102" fmla="*/ 0 w 231"/>
                <a:gd name="T103" fmla="*/ 1 h 232"/>
                <a:gd name="T104" fmla="*/ 0 w 231"/>
                <a:gd name="T105" fmla="*/ 1 h 2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1"/>
                <a:gd name="T160" fmla="*/ 0 h 232"/>
                <a:gd name="T161" fmla="*/ 231 w 231"/>
                <a:gd name="T162" fmla="*/ 232 h 2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1" h="232">
                  <a:moveTo>
                    <a:pt x="0" y="115"/>
                  </a:moveTo>
                  <a:lnTo>
                    <a:pt x="2" y="104"/>
                  </a:lnTo>
                  <a:lnTo>
                    <a:pt x="3" y="94"/>
                  </a:lnTo>
                  <a:lnTo>
                    <a:pt x="5" y="82"/>
                  </a:lnTo>
                  <a:lnTo>
                    <a:pt x="10" y="72"/>
                  </a:lnTo>
                  <a:lnTo>
                    <a:pt x="14" y="61"/>
                  </a:lnTo>
                  <a:lnTo>
                    <a:pt x="20" y="51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3" y="26"/>
                  </a:lnTo>
                  <a:lnTo>
                    <a:pt x="52" y="19"/>
                  </a:lnTo>
                  <a:lnTo>
                    <a:pt x="63" y="13"/>
                  </a:lnTo>
                  <a:lnTo>
                    <a:pt x="73" y="8"/>
                  </a:lnTo>
                  <a:lnTo>
                    <a:pt x="83" y="5"/>
                  </a:lnTo>
                  <a:lnTo>
                    <a:pt x="94" y="3"/>
                  </a:lnTo>
                  <a:lnTo>
                    <a:pt x="105" y="0"/>
                  </a:lnTo>
                  <a:lnTo>
                    <a:pt x="117" y="0"/>
                  </a:lnTo>
                  <a:lnTo>
                    <a:pt x="128" y="0"/>
                  </a:lnTo>
                  <a:lnTo>
                    <a:pt x="140" y="3"/>
                  </a:lnTo>
                  <a:lnTo>
                    <a:pt x="150" y="5"/>
                  </a:lnTo>
                  <a:lnTo>
                    <a:pt x="161" y="8"/>
                  </a:lnTo>
                  <a:lnTo>
                    <a:pt x="171" y="13"/>
                  </a:lnTo>
                  <a:lnTo>
                    <a:pt x="180" y="19"/>
                  </a:lnTo>
                  <a:lnTo>
                    <a:pt x="189" y="26"/>
                  </a:lnTo>
                  <a:lnTo>
                    <a:pt x="197" y="34"/>
                  </a:lnTo>
                  <a:lnTo>
                    <a:pt x="212" y="51"/>
                  </a:lnTo>
                  <a:lnTo>
                    <a:pt x="223" y="72"/>
                  </a:lnTo>
                  <a:lnTo>
                    <a:pt x="229" y="94"/>
                  </a:lnTo>
                  <a:lnTo>
                    <a:pt x="231" y="115"/>
                  </a:lnTo>
                  <a:lnTo>
                    <a:pt x="229" y="138"/>
                  </a:lnTo>
                  <a:lnTo>
                    <a:pt x="222" y="160"/>
                  </a:lnTo>
                  <a:lnTo>
                    <a:pt x="211" y="181"/>
                  </a:lnTo>
                  <a:lnTo>
                    <a:pt x="197" y="197"/>
                  </a:lnTo>
                  <a:lnTo>
                    <a:pt x="180" y="212"/>
                  </a:lnTo>
                  <a:lnTo>
                    <a:pt x="161" y="223"/>
                  </a:lnTo>
                  <a:lnTo>
                    <a:pt x="140" y="229"/>
                  </a:lnTo>
                  <a:lnTo>
                    <a:pt x="117" y="232"/>
                  </a:lnTo>
                  <a:lnTo>
                    <a:pt x="105" y="232"/>
                  </a:lnTo>
                  <a:lnTo>
                    <a:pt x="94" y="229"/>
                  </a:lnTo>
                  <a:lnTo>
                    <a:pt x="83" y="227"/>
                  </a:lnTo>
                  <a:lnTo>
                    <a:pt x="73" y="224"/>
                  </a:lnTo>
                  <a:lnTo>
                    <a:pt x="63" y="219"/>
                  </a:lnTo>
                  <a:lnTo>
                    <a:pt x="52" y="213"/>
                  </a:lnTo>
                  <a:lnTo>
                    <a:pt x="43" y="206"/>
                  </a:lnTo>
                  <a:lnTo>
                    <a:pt x="35" y="198"/>
                  </a:lnTo>
                  <a:lnTo>
                    <a:pt x="27" y="190"/>
                  </a:lnTo>
                  <a:lnTo>
                    <a:pt x="20" y="181"/>
                  </a:lnTo>
                  <a:lnTo>
                    <a:pt x="14" y="171"/>
                  </a:lnTo>
                  <a:lnTo>
                    <a:pt x="10" y="160"/>
                  </a:lnTo>
                  <a:lnTo>
                    <a:pt x="5" y="150"/>
                  </a:lnTo>
                  <a:lnTo>
                    <a:pt x="3" y="138"/>
                  </a:lnTo>
                  <a:lnTo>
                    <a:pt x="2" y="127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Freeform 31"/>
            <p:cNvSpPr>
              <a:spLocks/>
            </p:cNvSpPr>
            <p:nvPr/>
          </p:nvSpPr>
          <p:spPr bwMode="auto">
            <a:xfrm>
              <a:off x="476" y="3458"/>
              <a:ext cx="239" cy="238"/>
            </a:xfrm>
            <a:custGeom>
              <a:avLst/>
              <a:gdLst>
                <a:gd name="T0" fmla="*/ 1 w 478"/>
                <a:gd name="T1" fmla="*/ 0 h 478"/>
                <a:gd name="T2" fmla="*/ 1 w 478"/>
                <a:gd name="T3" fmla="*/ 0 h 478"/>
                <a:gd name="T4" fmla="*/ 1 w 478"/>
                <a:gd name="T5" fmla="*/ 0 h 478"/>
                <a:gd name="T6" fmla="*/ 1 w 478"/>
                <a:gd name="T7" fmla="*/ 0 h 478"/>
                <a:gd name="T8" fmla="*/ 1 w 478"/>
                <a:gd name="T9" fmla="*/ 0 h 478"/>
                <a:gd name="T10" fmla="*/ 1 w 478"/>
                <a:gd name="T11" fmla="*/ 0 h 478"/>
                <a:gd name="T12" fmla="*/ 1 w 478"/>
                <a:gd name="T13" fmla="*/ 0 h 478"/>
                <a:gd name="T14" fmla="*/ 1 w 478"/>
                <a:gd name="T15" fmla="*/ 0 h 478"/>
                <a:gd name="T16" fmla="*/ 1 w 478"/>
                <a:gd name="T17" fmla="*/ 0 h 478"/>
                <a:gd name="T18" fmla="*/ 1 w 478"/>
                <a:gd name="T19" fmla="*/ 0 h 478"/>
                <a:gd name="T20" fmla="*/ 1 w 478"/>
                <a:gd name="T21" fmla="*/ 0 h 478"/>
                <a:gd name="T22" fmla="*/ 1 w 478"/>
                <a:gd name="T23" fmla="*/ 0 h 478"/>
                <a:gd name="T24" fmla="*/ 1 w 478"/>
                <a:gd name="T25" fmla="*/ 0 h 478"/>
                <a:gd name="T26" fmla="*/ 1 w 478"/>
                <a:gd name="T27" fmla="*/ 0 h 478"/>
                <a:gd name="T28" fmla="*/ 1 w 478"/>
                <a:gd name="T29" fmla="*/ 0 h 478"/>
                <a:gd name="T30" fmla="*/ 1 w 478"/>
                <a:gd name="T31" fmla="*/ 0 h 478"/>
                <a:gd name="T32" fmla="*/ 1 w 478"/>
                <a:gd name="T33" fmla="*/ 0 h 478"/>
                <a:gd name="T34" fmla="*/ 1 w 478"/>
                <a:gd name="T35" fmla="*/ 0 h 478"/>
                <a:gd name="T36" fmla="*/ 1 w 478"/>
                <a:gd name="T37" fmla="*/ 0 h 478"/>
                <a:gd name="T38" fmla="*/ 1 w 478"/>
                <a:gd name="T39" fmla="*/ 0 h 478"/>
                <a:gd name="T40" fmla="*/ 1 w 478"/>
                <a:gd name="T41" fmla="*/ 0 h 478"/>
                <a:gd name="T42" fmla="*/ 1 w 478"/>
                <a:gd name="T43" fmla="*/ 0 h 478"/>
                <a:gd name="T44" fmla="*/ 1 w 478"/>
                <a:gd name="T45" fmla="*/ 0 h 478"/>
                <a:gd name="T46" fmla="*/ 1 w 478"/>
                <a:gd name="T47" fmla="*/ 0 h 478"/>
                <a:gd name="T48" fmla="*/ 1 w 478"/>
                <a:gd name="T49" fmla="*/ 0 h 478"/>
                <a:gd name="T50" fmla="*/ 1 w 478"/>
                <a:gd name="T51" fmla="*/ 0 h 478"/>
                <a:gd name="T52" fmla="*/ 1 w 478"/>
                <a:gd name="T53" fmla="*/ 0 h 478"/>
                <a:gd name="T54" fmla="*/ 1 w 478"/>
                <a:gd name="T55" fmla="*/ 0 h 478"/>
                <a:gd name="T56" fmla="*/ 1 w 478"/>
                <a:gd name="T57" fmla="*/ 0 h 478"/>
                <a:gd name="T58" fmla="*/ 1 w 478"/>
                <a:gd name="T59" fmla="*/ 0 h 478"/>
                <a:gd name="T60" fmla="*/ 1 w 478"/>
                <a:gd name="T61" fmla="*/ 0 h 478"/>
                <a:gd name="T62" fmla="*/ 1 w 478"/>
                <a:gd name="T63" fmla="*/ 0 h 4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78"/>
                <a:gd name="T97" fmla="*/ 0 h 478"/>
                <a:gd name="T98" fmla="*/ 478 w 478"/>
                <a:gd name="T99" fmla="*/ 478 h 4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78" h="478">
                  <a:moveTo>
                    <a:pt x="239" y="478"/>
                  </a:moveTo>
                  <a:lnTo>
                    <a:pt x="263" y="477"/>
                  </a:lnTo>
                  <a:lnTo>
                    <a:pt x="286" y="473"/>
                  </a:lnTo>
                  <a:lnTo>
                    <a:pt x="308" y="468"/>
                  </a:lnTo>
                  <a:lnTo>
                    <a:pt x="331" y="460"/>
                  </a:lnTo>
                  <a:lnTo>
                    <a:pt x="352" y="449"/>
                  </a:lnTo>
                  <a:lnTo>
                    <a:pt x="371" y="438"/>
                  </a:lnTo>
                  <a:lnTo>
                    <a:pt x="391" y="424"/>
                  </a:lnTo>
                  <a:lnTo>
                    <a:pt x="408" y="408"/>
                  </a:lnTo>
                  <a:lnTo>
                    <a:pt x="424" y="390"/>
                  </a:lnTo>
                  <a:lnTo>
                    <a:pt x="438" y="371"/>
                  </a:lnTo>
                  <a:lnTo>
                    <a:pt x="450" y="351"/>
                  </a:lnTo>
                  <a:lnTo>
                    <a:pt x="460" y="331"/>
                  </a:lnTo>
                  <a:lnTo>
                    <a:pt x="468" y="309"/>
                  </a:lnTo>
                  <a:lnTo>
                    <a:pt x="474" y="286"/>
                  </a:lnTo>
                  <a:lnTo>
                    <a:pt x="477" y="263"/>
                  </a:lnTo>
                  <a:lnTo>
                    <a:pt x="478" y="238"/>
                  </a:lnTo>
                  <a:lnTo>
                    <a:pt x="477" y="215"/>
                  </a:lnTo>
                  <a:lnTo>
                    <a:pt x="474" y="191"/>
                  </a:lnTo>
                  <a:lnTo>
                    <a:pt x="468" y="169"/>
                  </a:lnTo>
                  <a:lnTo>
                    <a:pt x="460" y="147"/>
                  </a:lnTo>
                  <a:lnTo>
                    <a:pt x="450" y="127"/>
                  </a:lnTo>
                  <a:lnTo>
                    <a:pt x="438" y="107"/>
                  </a:lnTo>
                  <a:lnTo>
                    <a:pt x="424" y="88"/>
                  </a:lnTo>
                  <a:lnTo>
                    <a:pt x="408" y="70"/>
                  </a:lnTo>
                  <a:lnTo>
                    <a:pt x="391" y="54"/>
                  </a:lnTo>
                  <a:lnTo>
                    <a:pt x="371" y="40"/>
                  </a:lnTo>
                  <a:lnTo>
                    <a:pt x="352" y="29"/>
                  </a:lnTo>
                  <a:lnTo>
                    <a:pt x="331" y="18"/>
                  </a:lnTo>
                  <a:lnTo>
                    <a:pt x="308" y="10"/>
                  </a:lnTo>
                  <a:lnTo>
                    <a:pt x="286" y="5"/>
                  </a:lnTo>
                  <a:lnTo>
                    <a:pt x="263" y="1"/>
                  </a:lnTo>
                  <a:lnTo>
                    <a:pt x="239" y="0"/>
                  </a:lnTo>
                  <a:lnTo>
                    <a:pt x="215" y="1"/>
                  </a:lnTo>
                  <a:lnTo>
                    <a:pt x="190" y="5"/>
                  </a:lnTo>
                  <a:lnTo>
                    <a:pt x="169" y="10"/>
                  </a:lnTo>
                  <a:lnTo>
                    <a:pt x="147" y="18"/>
                  </a:lnTo>
                  <a:lnTo>
                    <a:pt x="125" y="29"/>
                  </a:lnTo>
                  <a:lnTo>
                    <a:pt x="105" y="40"/>
                  </a:lnTo>
                  <a:lnTo>
                    <a:pt x="87" y="54"/>
                  </a:lnTo>
                  <a:lnTo>
                    <a:pt x="71" y="70"/>
                  </a:lnTo>
                  <a:lnTo>
                    <a:pt x="54" y="86"/>
                  </a:lnTo>
                  <a:lnTo>
                    <a:pt x="41" y="105"/>
                  </a:lnTo>
                  <a:lnTo>
                    <a:pt x="29" y="124"/>
                  </a:lnTo>
                  <a:lnTo>
                    <a:pt x="19" y="146"/>
                  </a:lnTo>
                  <a:lnTo>
                    <a:pt x="11" y="168"/>
                  </a:lnTo>
                  <a:lnTo>
                    <a:pt x="5" y="190"/>
                  </a:lnTo>
                  <a:lnTo>
                    <a:pt x="1" y="214"/>
                  </a:lnTo>
                  <a:lnTo>
                    <a:pt x="0" y="238"/>
                  </a:lnTo>
                  <a:lnTo>
                    <a:pt x="1" y="263"/>
                  </a:lnTo>
                  <a:lnTo>
                    <a:pt x="5" y="286"/>
                  </a:lnTo>
                  <a:lnTo>
                    <a:pt x="11" y="309"/>
                  </a:lnTo>
                  <a:lnTo>
                    <a:pt x="18" y="331"/>
                  </a:lnTo>
                  <a:lnTo>
                    <a:pt x="28" y="351"/>
                  </a:lnTo>
                  <a:lnTo>
                    <a:pt x="39" y="371"/>
                  </a:lnTo>
                  <a:lnTo>
                    <a:pt x="53" y="390"/>
                  </a:lnTo>
                  <a:lnTo>
                    <a:pt x="69" y="408"/>
                  </a:lnTo>
                  <a:lnTo>
                    <a:pt x="87" y="424"/>
                  </a:lnTo>
                  <a:lnTo>
                    <a:pt x="106" y="438"/>
                  </a:lnTo>
                  <a:lnTo>
                    <a:pt x="126" y="449"/>
                  </a:lnTo>
                  <a:lnTo>
                    <a:pt x="148" y="460"/>
                  </a:lnTo>
                  <a:lnTo>
                    <a:pt x="170" y="468"/>
                  </a:lnTo>
                  <a:lnTo>
                    <a:pt x="192" y="473"/>
                  </a:lnTo>
                  <a:lnTo>
                    <a:pt x="215" y="477"/>
                  </a:lnTo>
                  <a:lnTo>
                    <a:pt x="239" y="4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Freeform 32"/>
            <p:cNvSpPr>
              <a:spLocks/>
            </p:cNvSpPr>
            <p:nvPr/>
          </p:nvSpPr>
          <p:spPr bwMode="auto">
            <a:xfrm>
              <a:off x="537" y="3519"/>
              <a:ext cx="117" cy="116"/>
            </a:xfrm>
            <a:custGeom>
              <a:avLst/>
              <a:gdLst>
                <a:gd name="T0" fmla="*/ 0 w 233"/>
                <a:gd name="T1" fmla="*/ 1 h 232"/>
                <a:gd name="T2" fmla="*/ 1 w 233"/>
                <a:gd name="T3" fmla="*/ 1 h 232"/>
                <a:gd name="T4" fmla="*/ 1 w 233"/>
                <a:gd name="T5" fmla="*/ 1 h 232"/>
                <a:gd name="T6" fmla="*/ 1 w 233"/>
                <a:gd name="T7" fmla="*/ 1 h 232"/>
                <a:gd name="T8" fmla="*/ 1 w 233"/>
                <a:gd name="T9" fmla="*/ 1 h 232"/>
                <a:gd name="T10" fmla="*/ 1 w 233"/>
                <a:gd name="T11" fmla="*/ 1 h 232"/>
                <a:gd name="T12" fmla="*/ 1 w 233"/>
                <a:gd name="T13" fmla="*/ 1 h 232"/>
                <a:gd name="T14" fmla="*/ 1 w 233"/>
                <a:gd name="T15" fmla="*/ 1 h 232"/>
                <a:gd name="T16" fmla="*/ 1 w 233"/>
                <a:gd name="T17" fmla="*/ 1 h 232"/>
                <a:gd name="T18" fmla="*/ 1 w 233"/>
                <a:gd name="T19" fmla="*/ 1 h 232"/>
                <a:gd name="T20" fmla="*/ 1 w 233"/>
                <a:gd name="T21" fmla="*/ 1 h 232"/>
                <a:gd name="T22" fmla="*/ 1 w 233"/>
                <a:gd name="T23" fmla="*/ 1 h 232"/>
                <a:gd name="T24" fmla="*/ 1 w 233"/>
                <a:gd name="T25" fmla="*/ 1 h 232"/>
                <a:gd name="T26" fmla="*/ 1 w 233"/>
                <a:gd name="T27" fmla="*/ 1 h 232"/>
                <a:gd name="T28" fmla="*/ 1 w 233"/>
                <a:gd name="T29" fmla="*/ 1 h 232"/>
                <a:gd name="T30" fmla="*/ 1 w 233"/>
                <a:gd name="T31" fmla="*/ 0 h 232"/>
                <a:gd name="T32" fmla="*/ 1 w 233"/>
                <a:gd name="T33" fmla="*/ 0 h 232"/>
                <a:gd name="T34" fmla="*/ 1 w 233"/>
                <a:gd name="T35" fmla="*/ 0 h 232"/>
                <a:gd name="T36" fmla="*/ 1 w 233"/>
                <a:gd name="T37" fmla="*/ 1 h 232"/>
                <a:gd name="T38" fmla="*/ 1 w 233"/>
                <a:gd name="T39" fmla="*/ 1 h 232"/>
                <a:gd name="T40" fmla="*/ 1 w 233"/>
                <a:gd name="T41" fmla="*/ 1 h 232"/>
                <a:gd name="T42" fmla="*/ 1 w 233"/>
                <a:gd name="T43" fmla="*/ 1 h 232"/>
                <a:gd name="T44" fmla="*/ 1 w 233"/>
                <a:gd name="T45" fmla="*/ 1 h 232"/>
                <a:gd name="T46" fmla="*/ 1 w 233"/>
                <a:gd name="T47" fmla="*/ 1 h 232"/>
                <a:gd name="T48" fmla="*/ 1 w 233"/>
                <a:gd name="T49" fmla="*/ 1 h 232"/>
                <a:gd name="T50" fmla="*/ 1 w 233"/>
                <a:gd name="T51" fmla="*/ 1 h 232"/>
                <a:gd name="T52" fmla="*/ 1 w 233"/>
                <a:gd name="T53" fmla="*/ 1 h 232"/>
                <a:gd name="T54" fmla="*/ 1 w 233"/>
                <a:gd name="T55" fmla="*/ 1 h 232"/>
                <a:gd name="T56" fmla="*/ 1 w 233"/>
                <a:gd name="T57" fmla="*/ 1 h 232"/>
                <a:gd name="T58" fmla="*/ 1 w 233"/>
                <a:gd name="T59" fmla="*/ 1 h 232"/>
                <a:gd name="T60" fmla="*/ 1 w 233"/>
                <a:gd name="T61" fmla="*/ 1 h 232"/>
                <a:gd name="T62" fmla="*/ 1 w 233"/>
                <a:gd name="T63" fmla="*/ 1 h 232"/>
                <a:gd name="T64" fmla="*/ 1 w 233"/>
                <a:gd name="T65" fmla="*/ 1 h 232"/>
                <a:gd name="T66" fmla="*/ 1 w 233"/>
                <a:gd name="T67" fmla="*/ 1 h 232"/>
                <a:gd name="T68" fmla="*/ 1 w 233"/>
                <a:gd name="T69" fmla="*/ 1 h 232"/>
                <a:gd name="T70" fmla="*/ 1 w 233"/>
                <a:gd name="T71" fmla="*/ 1 h 232"/>
                <a:gd name="T72" fmla="*/ 1 w 233"/>
                <a:gd name="T73" fmla="*/ 1 h 232"/>
                <a:gd name="T74" fmla="*/ 1 w 233"/>
                <a:gd name="T75" fmla="*/ 1 h 232"/>
                <a:gd name="T76" fmla="*/ 1 w 233"/>
                <a:gd name="T77" fmla="*/ 1 h 232"/>
                <a:gd name="T78" fmla="*/ 1 w 233"/>
                <a:gd name="T79" fmla="*/ 1 h 232"/>
                <a:gd name="T80" fmla="*/ 1 w 233"/>
                <a:gd name="T81" fmla="*/ 1 h 232"/>
                <a:gd name="T82" fmla="*/ 1 w 233"/>
                <a:gd name="T83" fmla="*/ 1 h 232"/>
                <a:gd name="T84" fmla="*/ 1 w 233"/>
                <a:gd name="T85" fmla="*/ 1 h 232"/>
                <a:gd name="T86" fmla="*/ 1 w 233"/>
                <a:gd name="T87" fmla="*/ 1 h 232"/>
                <a:gd name="T88" fmla="*/ 1 w 233"/>
                <a:gd name="T89" fmla="*/ 1 h 232"/>
                <a:gd name="T90" fmla="*/ 1 w 233"/>
                <a:gd name="T91" fmla="*/ 1 h 232"/>
                <a:gd name="T92" fmla="*/ 1 w 233"/>
                <a:gd name="T93" fmla="*/ 1 h 232"/>
                <a:gd name="T94" fmla="*/ 1 w 233"/>
                <a:gd name="T95" fmla="*/ 1 h 232"/>
                <a:gd name="T96" fmla="*/ 1 w 233"/>
                <a:gd name="T97" fmla="*/ 1 h 232"/>
                <a:gd name="T98" fmla="*/ 1 w 233"/>
                <a:gd name="T99" fmla="*/ 1 h 232"/>
                <a:gd name="T100" fmla="*/ 1 w 233"/>
                <a:gd name="T101" fmla="*/ 1 h 232"/>
                <a:gd name="T102" fmla="*/ 1 w 233"/>
                <a:gd name="T103" fmla="*/ 1 h 232"/>
                <a:gd name="T104" fmla="*/ 1 w 233"/>
                <a:gd name="T105" fmla="*/ 1 h 232"/>
                <a:gd name="T106" fmla="*/ 1 w 233"/>
                <a:gd name="T107" fmla="*/ 1 h 232"/>
                <a:gd name="T108" fmla="*/ 1 w 233"/>
                <a:gd name="T109" fmla="*/ 1 h 232"/>
                <a:gd name="T110" fmla="*/ 1 w 233"/>
                <a:gd name="T111" fmla="*/ 1 h 232"/>
                <a:gd name="T112" fmla="*/ 0 w 233"/>
                <a:gd name="T113" fmla="*/ 1 h 2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33"/>
                <a:gd name="T172" fmla="*/ 0 h 232"/>
                <a:gd name="T173" fmla="*/ 233 w 233"/>
                <a:gd name="T174" fmla="*/ 232 h 2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33" h="232">
                  <a:moveTo>
                    <a:pt x="0" y="115"/>
                  </a:moveTo>
                  <a:lnTo>
                    <a:pt x="2" y="104"/>
                  </a:lnTo>
                  <a:lnTo>
                    <a:pt x="3" y="94"/>
                  </a:lnTo>
                  <a:lnTo>
                    <a:pt x="5" y="82"/>
                  </a:lnTo>
                  <a:lnTo>
                    <a:pt x="10" y="72"/>
                  </a:lnTo>
                  <a:lnTo>
                    <a:pt x="14" y="61"/>
                  </a:lnTo>
                  <a:lnTo>
                    <a:pt x="20" y="51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3" y="26"/>
                  </a:lnTo>
                  <a:lnTo>
                    <a:pt x="52" y="19"/>
                  </a:lnTo>
                  <a:lnTo>
                    <a:pt x="63" y="13"/>
                  </a:lnTo>
                  <a:lnTo>
                    <a:pt x="73" y="8"/>
                  </a:lnTo>
                  <a:lnTo>
                    <a:pt x="83" y="5"/>
                  </a:lnTo>
                  <a:lnTo>
                    <a:pt x="94" y="3"/>
                  </a:lnTo>
                  <a:lnTo>
                    <a:pt x="105" y="0"/>
                  </a:lnTo>
                  <a:lnTo>
                    <a:pt x="117" y="0"/>
                  </a:lnTo>
                  <a:lnTo>
                    <a:pt x="128" y="0"/>
                  </a:lnTo>
                  <a:lnTo>
                    <a:pt x="140" y="3"/>
                  </a:lnTo>
                  <a:lnTo>
                    <a:pt x="150" y="5"/>
                  </a:lnTo>
                  <a:lnTo>
                    <a:pt x="162" y="8"/>
                  </a:lnTo>
                  <a:lnTo>
                    <a:pt x="171" y="13"/>
                  </a:lnTo>
                  <a:lnTo>
                    <a:pt x="181" y="19"/>
                  </a:lnTo>
                  <a:lnTo>
                    <a:pt x="191" y="26"/>
                  </a:lnTo>
                  <a:lnTo>
                    <a:pt x="199" y="34"/>
                  </a:lnTo>
                  <a:lnTo>
                    <a:pt x="207" y="42"/>
                  </a:lnTo>
                  <a:lnTo>
                    <a:pt x="214" y="51"/>
                  </a:lnTo>
                  <a:lnTo>
                    <a:pt x="219" y="61"/>
                  </a:lnTo>
                  <a:lnTo>
                    <a:pt x="224" y="72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2" y="104"/>
                  </a:lnTo>
                  <a:lnTo>
                    <a:pt x="233" y="115"/>
                  </a:lnTo>
                  <a:lnTo>
                    <a:pt x="231" y="138"/>
                  </a:lnTo>
                  <a:lnTo>
                    <a:pt x="224" y="160"/>
                  </a:lnTo>
                  <a:lnTo>
                    <a:pt x="214" y="181"/>
                  </a:lnTo>
                  <a:lnTo>
                    <a:pt x="200" y="197"/>
                  </a:lnTo>
                  <a:lnTo>
                    <a:pt x="182" y="212"/>
                  </a:lnTo>
                  <a:lnTo>
                    <a:pt x="162" y="223"/>
                  </a:lnTo>
                  <a:lnTo>
                    <a:pt x="140" y="229"/>
                  </a:lnTo>
                  <a:lnTo>
                    <a:pt x="117" y="232"/>
                  </a:lnTo>
                  <a:lnTo>
                    <a:pt x="105" y="232"/>
                  </a:lnTo>
                  <a:lnTo>
                    <a:pt x="94" y="229"/>
                  </a:lnTo>
                  <a:lnTo>
                    <a:pt x="83" y="227"/>
                  </a:lnTo>
                  <a:lnTo>
                    <a:pt x="73" y="224"/>
                  </a:lnTo>
                  <a:lnTo>
                    <a:pt x="63" y="219"/>
                  </a:lnTo>
                  <a:lnTo>
                    <a:pt x="52" y="213"/>
                  </a:lnTo>
                  <a:lnTo>
                    <a:pt x="43" y="206"/>
                  </a:lnTo>
                  <a:lnTo>
                    <a:pt x="35" y="198"/>
                  </a:lnTo>
                  <a:lnTo>
                    <a:pt x="27" y="190"/>
                  </a:lnTo>
                  <a:lnTo>
                    <a:pt x="20" y="181"/>
                  </a:lnTo>
                  <a:lnTo>
                    <a:pt x="14" y="171"/>
                  </a:lnTo>
                  <a:lnTo>
                    <a:pt x="10" y="160"/>
                  </a:lnTo>
                  <a:lnTo>
                    <a:pt x="5" y="150"/>
                  </a:lnTo>
                  <a:lnTo>
                    <a:pt x="3" y="138"/>
                  </a:lnTo>
                  <a:lnTo>
                    <a:pt x="2" y="127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Freeform 33"/>
            <p:cNvSpPr>
              <a:spLocks/>
            </p:cNvSpPr>
            <p:nvPr/>
          </p:nvSpPr>
          <p:spPr bwMode="auto">
            <a:xfrm>
              <a:off x="769" y="3561"/>
              <a:ext cx="31" cy="32"/>
            </a:xfrm>
            <a:custGeom>
              <a:avLst/>
              <a:gdLst>
                <a:gd name="T0" fmla="*/ 0 w 63"/>
                <a:gd name="T1" fmla="*/ 1 h 64"/>
                <a:gd name="T2" fmla="*/ 0 w 63"/>
                <a:gd name="T3" fmla="*/ 1 h 64"/>
                <a:gd name="T4" fmla="*/ 0 w 63"/>
                <a:gd name="T5" fmla="*/ 1 h 64"/>
                <a:gd name="T6" fmla="*/ 0 w 63"/>
                <a:gd name="T7" fmla="*/ 1 h 64"/>
                <a:gd name="T8" fmla="*/ 0 w 63"/>
                <a:gd name="T9" fmla="*/ 1 h 64"/>
                <a:gd name="T10" fmla="*/ 0 w 63"/>
                <a:gd name="T11" fmla="*/ 1 h 64"/>
                <a:gd name="T12" fmla="*/ 0 w 63"/>
                <a:gd name="T13" fmla="*/ 1 h 64"/>
                <a:gd name="T14" fmla="*/ 0 w 63"/>
                <a:gd name="T15" fmla="*/ 1 h 64"/>
                <a:gd name="T16" fmla="*/ 0 w 63"/>
                <a:gd name="T17" fmla="*/ 0 h 64"/>
                <a:gd name="T18" fmla="*/ 0 w 63"/>
                <a:gd name="T19" fmla="*/ 1 h 64"/>
                <a:gd name="T20" fmla="*/ 0 w 63"/>
                <a:gd name="T21" fmla="*/ 1 h 64"/>
                <a:gd name="T22" fmla="*/ 0 w 63"/>
                <a:gd name="T23" fmla="*/ 1 h 64"/>
                <a:gd name="T24" fmla="*/ 0 w 63"/>
                <a:gd name="T25" fmla="*/ 1 h 64"/>
                <a:gd name="T26" fmla="*/ 0 w 63"/>
                <a:gd name="T27" fmla="*/ 1 h 64"/>
                <a:gd name="T28" fmla="*/ 0 w 63"/>
                <a:gd name="T29" fmla="*/ 1 h 64"/>
                <a:gd name="T30" fmla="*/ 0 w 63"/>
                <a:gd name="T31" fmla="*/ 1 h 64"/>
                <a:gd name="T32" fmla="*/ 0 w 63"/>
                <a:gd name="T33" fmla="*/ 1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"/>
                <a:gd name="T52" fmla="*/ 0 h 64"/>
                <a:gd name="T53" fmla="*/ 63 w 63"/>
                <a:gd name="T54" fmla="*/ 64 h 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" h="64">
                  <a:moveTo>
                    <a:pt x="32" y="64"/>
                  </a:moveTo>
                  <a:lnTo>
                    <a:pt x="44" y="61"/>
                  </a:lnTo>
                  <a:lnTo>
                    <a:pt x="54" y="54"/>
                  </a:lnTo>
                  <a:lnTo>
                    <a:pt x="61" y="44"/>
                  </a:lnTo>
                  <a:lnTo>
                    <a:pt x="63" y="31"/>
                  </a:lnTo>
                  <a:lnTo>
                    <a:pt x="61" y="19"/>
                  </a:lnTo>
                  <a:lnTo>
                    <a:pt x="54" y="10"/>
                  </a:lnTo>
                  <a:lnTo>
                    <a:pt x="44" y="3"/>
                  </a:lnTo>
                  <a:lnTo>
                    <a:pt x="32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1"/>
                  </a:lnTo>
                  <a:lnTo>
                    <a:pt x="2" y="44"/>
                  </a:lnTo>
                  <a:lnTo>
                    <a:pt x="9" y="54"/>
                  </a:lnTo>
                  <a:lnTo>
                    <a:pt x="19" y="61"/>
                  </a:lnTo>
                  <a:lnTo>
                    <a:pt x="32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Freeform 34"/>
            <p:cNvSpPr>
              <a:spLocks/>
            </p:cNvSpPr>
            <p:nvPr/>
          </p:nvSpPr>
          <p:spPr bwMode="auto">
            <a:xfrm>
              <a:off x="580" y="3561"/>
              <a:ext cx="32" cy="32"/>
            </a:xfrm>
            <a:custGeom>
              <a:avLst/>
              <a:gdLst>
                <a:gd name="T0" fmla="*/ 1 w 63"/>
                <a:gd name="T1" fmla="*/ 1 h 64"/>
                <a:gd name="T2" fmla="*/ 1 w 63"/>
                <a:gd name="T3" fmla="*/ 1 h 64"/>
                <a:gd name="T4" fmla="*/ 1 w 63"/>
                <a:gd name="T5" fmla="*/ 1 h 64"/>
                <a:gd name="T6" fmla="*/ 1 w 63"/>
                <a:gd name="T7" fmla="*/ 1 h 64"/>
                <a:gd name="T8" fmla="*/ 1 w 63"/>
                <a:gd name="T9" fmla="*/ 1 h 64"/>
                <a:gd name="T10" fmla="*/ 1 w 63"/>
                <a:gd name="T11" fmla="*/ 1 h 64"/>
                <a:gd name="T12" fmla="*/ 1 w 63"/>
                <a:gd name="T13" fmla="*/ 1 h 64"/>
                <a:gd name="T14" fmla="*/ 1 w 63"/>
                <a:gd name="T15" fmla="*/ 1 h 64"/>
                <a:gd name="T16" fmla="*/ 1 w 63"/>
                <a:gd name="T17" fmla="*/ 0 h 64"/>
                <a:gd name="T18" fmla="*/ 1 w 63"/>
                <a:gd name="T19" fmla="*/ 1 h 64"/>
                <a:gd name="T20" fmla="*/ 1 w 63"/>
                <a:gd name="T21" fmla="*/ 1 h 64"/>
                <a:gd name="T22" fmla="*/ 1 w 63"/>
                <a:gd name="T23" fmla="*/ 1 h 64"/>
                <a:gd name="T24" fmla="*/ 0 w 63"/>
                <a:gd name="T25" fmla="*/ 1 h 64"/>
                <a:gd name="T26" fmla="*/ 1 w 63"/>
                <a:gd name="T27" fmla="*/ 1 h 64"/>
                <a:gd name="T28" fmla="*/ 1 w 63"/>
                <a:gd name="T29" fmla="*/ 1 h 64"/>
                <a:gd name="T30" fmla="*/ 1 w 63"/>
                <a:gd name="T31" fmla="*/ 1 h 64"/>
                <a:gd name="T32" fmla="*/ 1 w 63"/>
                <a:gd name="T33" fmla="*/ 1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"/>
                <a:gd name="T52" fmla="*/ 0 h 64"/>
                <a:gd name="T53" fmla="*/ 63 w 63"/>
                <a:gd name="T54" fmla="*/ 64 h 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" h="64">
                  <a:moveTo>
                    <a:pt x="31" y="64"/>
                  </a:moveTo>
                  <a:lnTo>
                    <a:pt x="43" y="61"/>
                  </a:lnTo>
                  <a:lnTo>
                    <a:pt x="54" y="54"/>
                  </a:lnTo>
                  <a:lnTo>
                    <a:pt x="61" y="44"/>
                  </a:lnTo>
                  <a:lnTo>
                    <a:pt x="63" y="31"/>
                  </a:lnTo>
                  <a:lnTo>
                    <a:pt x="61" y="19"/>
                  </a:lnTo>
                  <a:lnTo>
                    <a:pt x="54" y="10"/>
                  </a:lnTo>
                  <a:lnTo>
                    <a:pt x="43" y="3"/>
                  </a:lnTo>
                  <a:lnTo>
                    <a:pt x="31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1"/>
                  </a:lnTo>
                  <a:lnTo>
                    <a:pt x="2" y="44"/>
                  </a:lnTo>
                  <a:lnTo>
                    <a:pt x="9" y="54"/>
                  </a:lnTo>
                  <a:lnTo>
                    <a:pt x="18" y="61"/>
                  </a:lnTo>
                  <a:lnTo>
                    <a:pt x="31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8" name="Group 37"/>
          <p:cNvGrpSpPr>
            <a:grpSpLocks noChangeAspect="1"/>
          </p:cNvGrpSpPr>
          <p:nvPr/>
        </p:nvGrpSpPr>
        <p:grpSpPr bwMode="auto">
          <a:xfrm flipH="1">
            <a:off x="3595688" y="2525713"/>
            <a:ext cx="1128712" cy="1208087"/>
            <a:chOff x="1536" y="3259"/>
            <a:chExt cx="711" cy="761"/>
          </a:xfrm>
        </p:grpSpPr>
        <p:sp>
          <p:nvSpPr>
            <p:cNvPr id="21583" name="Freeform 38"/>
            <p:cNvSpPr>
              <a:spLocks/>
            </p:cNvSpPr>
            <p:nvPr/>
          </p:nvSpPr>
          <p:spPr bwMode="auto">
            <a:xfrm>
              <a:off x="1536" y="3259"/>
              <a:ext cx="617" cy="615"/>
            </a:xfrm>
            <a:custGeom>
              <a:avLst/>
              <a:gdLst>
                <a:gd name="T0" fmla="*/ 340 w 617"/>
                <a:gd name="T1" fmla="*/ 1 h 615"/>
                <a:gd name="T2" fmla="*/ 400 w 617"/>
                <a:gd name="T3" fmla="*/ 14 h 615"/>
                <a:gd name="T4" fmla="*/ 456 w 617"/>
                <a:gd name="T5" fmla="*/ 37 h 615"/>
                <a:gd name="T6" fmla="*/ 504 w 617"/>
                <a:gd name="T7" fmla="*/ 70 h 615"/>
                <a:gd name="T8" fmla="*/ 546 w 617"/>
                <a:gd name="T9" fmla="*/ 112 h 615"/>
                <a:gd name="T10" fmla="*/ 580 w 617"/>
                <a:gd name="T11" fmla="*/ 161 h 615"/>
                <a:gd name="T12" fmla="*/ 603 w 617"/>
                <a:gd name="T13" fmla="*/ 216 h 615"/>
                <a:gd name="T14" fmla="*/ 615 w 617"/>
                <a:gd name="T15" fmla="*/ 276 h 615"/>
                <a:gd name="T16" fmla="*/ 615 w 617"/>
                <a:gd name="T17" fmla="*/ 339 h 615"/>
                <a:gd name="T18" fmla="*/ 603 w 617"/>
                <a:gd name="T19" fmla="*/ 399 h 615"/>
                <a:gd name="T20" fmla="*/ 580 w 617"/>
                <a:gd name="T21" fmla="*/ 454 h 615"/>
                <a:gd name="T22" fmla="*/ 546 w 617"/>
                <a:gd name="T23" fmla="*/ 503 h 615"/>
                <a:gd name="T24" fmla="*/ 504 w 617"/>
                <a:gd name="T25" fmla="*/ 545 h 615"/>
                <a:gd name="T26" fmla="*/ 456 w 617"/>
                <a:gd name="T27" fmla="*/ 578 h 615"/>
                <a:gd name="T28" fmla="*/ 400 w 617"/>
                <a:gd name="T29" fmla="*/ 601 h 615"/>
                <a:gd name="T30" fmla="*/ 340 w 617"/>
                <a:gd name="T31" fmla="*/ 614 h 615"/>
                <a:gd name="T32" fmla="*/ 277 w 617"/>
                <a:gd name="T33" fmla="*/ 614 h 615"/>
                <a:gd name="T34" fmla="*/ 217 w 617"/>
                <a:gd name="T35" fmla="*/ 601 h 615"/>
                <a:gd name="T36" fmla="*/ 162 w 617"/>
                <a:gd name="T37" fmla="*/ 578 h 615"/>
                <a:gd name="T38" fmla="*/ 112 w 617"/>
                <a:gd name="T39" fmla="*/ 545 h 615"/>
                <a:gd name="T40" fmla="*/ 70 w 617"/>
                <a:gd name="T41" fmla="*/ 503 h 615"/>
                <a:gd name="T42" fmla="*/ 37 w 617"/>
                <a:gd name="T43" fmla="*/ 454 h 615"/>
                <a:gd name="T44" fmla="*/ 14 w 617"/>
                <a:gd name="T45" fmla="*/ 399 h 615"/>
                <a:gd name="T46" fmla="*/ 2 w 617"/>
                <a:gd name="T47" fmla="*/ 339 h 615"/>
                <a:gd name="T48" fmla="*/ 2 w 617"/>
                <a:gd name="T49" fmla="*/ 276 h 615"/>
                <a:gd name="T50" fmla="*/ 14 w 617"/>
                <a:gd name="T51" fmla="*/ 216 h 615"/>
                <a:gd name="T52" fmla="*/ 37 w 617"/>
                <a:gd name="T53" fmla="*/ 161 h 615"/>
                <a:gd name="T54" fmla="*/ 70 w 617"/>
                <a:gd name="T55" fmla="*/ 112 h 615"/>
                <a:gd name="T56" fmla="*/ 112 w 617"/>
                <a:gd name="T57" fmla="*/ 70 h 615"/>
                <a:gd name="T58" fmla="*/ 162 w 617"/>
                <a:gd name="T59" fmla="*/ 37 h 615"/>
                <a:gd name="T60" fmla="*/ 217 w 617"/>
                <a:gd name="T61" fmla="*/ 14 h 615"/>
                <a:gd name="T62" fmla="*/ 277 w 617"/>
                <a:gd name="T63" fmla="*/ 1 h 6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17"/>
                <a:gd name="T97" fmla="*/ 0 h 615"/>
                <a:gd name="T98" fmla="*/ 617 w 617"/>
                <a:gd name="T99" fmla="*/ 615 h 6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17" h="615">
                  <a:moveTo>
                    <a:pt x="308" y="0"/>
                  </a:moveTo>
                  <a:lnTo>
                    <a:pt x="340" y="1"/>
                  </a:lnTo>
                  <a:lnTo>
                    <a:pt x="370" y="6"/>
                  </a:lnTo>
                  <a:lnTo>
                    <a:pt x="400" y="14"/>
                  </a:lnTo>
                  <a:lnTo>
                    <a:pt x="429" y="24"/>
                  </a:lnTo>
                  <a:lnTo>
                    <a:pt x="456" y="37"/>
                  </a:lnTo>
                  <a:lnTo>
                    <a:pt x="481" y="52"/>
                  </a:lnTo>
                  <a:lnTo>
                    <a:pt x="504" y="70"/>
                  </a:lnTo>
                  <a:lnTo>
                    <a:pt x="526" y="90"/>
                  </a:lnTo>
                  <a:lnTo>
                    <a:pt x="546" y="112"/>
                  </a:lnTo>
                  <a:lnTo>
                    <a:pt x="564" y="135"/>
                  </a:lnTo>
                  <a:lnTo>
                    <a:pt x="580" y="161"/>
                  </a:lnTo>
                  <a:lnTo>
                    <a:pt x="592" y="188"/>
                  </a:lnTo>
                  <a:lnTo>
                    <a:pt x="603" y="216"/>
                  </a:lnTo>
                  <a:lnTo>
                    <a:pt x="610" y="245"/>
                  </a:lnTo>
                  <a:lnTo>
                    <a:pt x="615" y="276"/>
                  </a:lnTo>
                  <a:lnTo>
                    <a:pt x="617" y="307"/>
                  </a:lnTo>
                  <a:lnTo>
                    <a:pt x="615" y="339"/>
                  </a:lnTo>
                  <a:lnTo>
                    <a:pt x="610" y="369"/>
                  </a:lnTo>
                  <a:lnTo>
                    <a:pt x="603" y="399"/>
                  </a:lnTo>
                  <a:lnTo>
                    <a:pt x="592" y="427"/>
                  </a:lnTo>
                  <a:lnTo>
                    <a:pt x="580" y="454"/>
                  </a:lnTo>
                  <a:lnTo>
                    <a:pt x="564" y="480"/>
                  </a:lnTo>
                  <a:lnTo>
                    <a:pt x="546" y="503"/>
                  </a:lnTo>
                  <a:lnTo>
                    <a:pt x="526" y="525"/>
                  </a:lnTo>
                  <a:lnTo>
                    <a:pt x="504" y="545"/>
                  </a:lnTo>
                  <a:lnTo>
                    <a:pt x="481" y="562"/>
                  </a:lnTo>
                  <a:lnTo>
                    <a:pt x="456" y="578"/>
                  </a:lnTo>
                  <a:lnTo>
                    <a:pt x="429" y="591"/>
                  </a:lnTo>
                  <a:lnTo>
                    <a:pt x="400" y="601"/>
                  </a:lnTo>
                  <a:lnTo>
                    <a:pt x="370" y="609"/>
                  </a:lnTo>
                  <a:lnTo>
                    <a:pt x="340" y="614"/>
                  </a:lnTo>
                  <a:lnTo>
                    <a:pt x="308" y="615"/>
                  </a:lnTo>
                  <a:lnTo>
                    <a:pt x="277" y="614"/>
                  </a:lnTo>
                  <a:lnTo>
                    <a:pt x="246" y="609"/>
                  </a:lnTo>
                  <a:lnTo>
                    <a:pt x="217" y="601"/>
                  </a:lnTo>
                  <a:lnTo>
                    <a:pt x="188" y="591"/>
                  </a:lnTo>
                  <a:lnTo>
                    <a:pt x="162" y="578"/>
                  </a:lnTo>
                  <a:lnTo>
                    <a:pt x="136" y="562"/>
                  </a:lnTo>
                  <a:lnTo>
                    <a:pt x="112" y="545"/>
                  </a:lnTo>
                  <a:lnTo>
                    <a:pt x="90" y="525"/>
                  </a:lnTo>
                  <a:lnTo>
                    <a:pt x="70" y="503"/>
                  </a:lnTo>
                  <a:lnTo>
                    <a:pt x="53" y="480"/>
                  </a:lnTo>
                  <a:lnTo>
                    <a:pt x="37" y="454"/>
                  </a:lnTo>
                  <a:lnTo>
                    <a:pt x="24" y="427"/>
                  </a:lnTo>
                  <a:lnTo>
                    <a:pt x="14" y="399"/>
                  </a:lnTo>
                  <a:lnTo>
                    <a:pt x="6" y="369"/>
                  </a:lnTo>
                  <a:lnTo>
                    <a:pt x="2" y="339"/>
                  </a:lnTo>
                  <a:lnTo>
                    <a:pt x="0" y="307"/>
                  </a:lnTo>
                  <a:lnTo>
                    <a:pt x="2" y="276"/>
                  </a:lnTo>
                  <a:lnTo>
                    <a:pt x="6" y="245"/>
                  </a:lnTo>
                  <a:lnTo>
                    <a:pt x="14" y="216"/>
                  </a:lnTo>
                  <a:lnTo>
                    <a:pt x="24" y="188"/>
                  </a:lnTo>
                  <a:lnTo>
                    <a:pt x="37" y="161"/>
                  </a:lnTo>
                  <a:lnTo>
                    <a:pt x="53" y="135"/>
                  </a:lnTo>
                  <a:lnTo>
                    <a:pt x="70" y="112"/>
                  </a:lnTo>
                  <a:lnTo>
                    <a:pt x="90" y="90"/>
                  </a:lnTo>
                  <a:lnTo>
                    <a:pt x="112" y="70"/>
                  </a:lnTo>
                  <a:lnTo>
                    <a:pt x="136" y="52"/>
                  </a:lnTo>
                  <a:lnTo>
                    <a:pt x="162" y="37"/>
                  </a:lnTo>
                  <a:lnTo>
                    <a:pt x="188" y="24"/>
                  </a:lnTo>
                  <a:lnTo>
                    <a:pt x="217" y="14"/>
                  </a:lnTo>
                  <a:lnTo>
                    <a:pt x="246" y="6"/>
                  </a:lnTo>
                  <a:lnTo>
                    <a:pt x="277" y="1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DDB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Freeform 39"/>
            <p:cNvSpPr>
              <a:spLocks/>
            </p:cNvSpPr>
            <p:nvPr/>
          </p:nvSpPr>
          <p:spPr bwMode="auto">
            <a:xfrm>
              <a:off x="1888" y="3558"/>
              <a:ext cx="201" cy="200"/>
            </a:xfrm>
            <a:custGeom>
              <a:avLst/>
              <a:gdLst>
                <a:gd name="T0" fmla="*/ 37 w 201"/>
                <a:gd name="T1" fmla="*/ 177 h 200"/>
                <a:gd name="T2" fmla="*/ 53 w 201"/>
                <a:gd name="T3" fmla="*/ 188 h 200"/>
                <a:gd name="T4" fmla="*/ 71 w 201"/>
                <a:gd name="T5" fmla="*/ 196 h 200"/>
                <a:gd name="T6" fmla="*/ 91 w 201"/>
                <a:gd name="T7" fmla="*/ 199 h 200"/>
                <a:gd name="T8" fmla="*/ 110 w 201"/>
                <a:gd name="T9" fmla="*/ 199 h 200"/>
                <a:gd name="T10" fmla="*/ 129 w 201"/>
                <a:gd name="T11" fmla="*/ 196 h 200"/>
                <a:gd name="T12" fmla="*/ 148 w 201"/>
                <a:gd name="T13" fmla="*/ 188 h 200"/>
                <a:gd name="T14" fmla="*/ 164 w 201"/>
                <a:gd name="T15" fmla="*/ 177 h 200"/>
                <a:gd name="T16" fmla="*/ 178 w 201"/>
                <a:gd name="T17" fmla="*/ 163 h 200"/>
                <a:gd name="T18" fmla="*/ 189 w 201"/>
                <a:gd name="T19" fmla="*/ 147 h 200"/>
                <a:gd name="T20" fmla="*/ 197 w 201"/>
                <a:gd name="T21" fmla="*/ 129 h 200"/>
                <a:gd name="T22" fmla="*/ 200 w 201"/>
                <a:gd name="T23" fmla="*/ 109 h 200"/>
                <a:gd name="T24" fmla="*/ 200 w 201"/>
                <a:gd name="T25" fmla="*/ 89 h 200"/>
                <a:gd name="T26" fmla="*/ 196 w 201"/>
                <a:gd name="T27" fmla="*/ 70 h 200"/>
                <a:gd name="T28" fmla="*/ 189 w 201"/>
                <a:gd name="T29" fmla="*/ 52 h 200"/>
                <a:gd name="T30" fmla="*/ 178 w 201"/>
                <a:gd name="T31" fmla="*/ 36 h 200"/>
                <a:gd name="T32" fmla="*/ 165 w 201"/>
                <a:gd name="T33" fmla="*/ 23 h 200"/>
                <a:gd name="T34" fmla="*/ 148 w 201"/>
                <a:gd name="T35" fmla="*/ 12 h 200"/>
                <a:gd name="T36" fmla="*/ 131 w 201"/>
                <a:gd name="T37" fmla="*/ 4 h 200"/>
                <a:gd name="T38" fmla="*/ 111 w 201"/>
                <a:gd name="T39" fmla="*/ 0 h 200"/>
                <a:gd name="T40" fmla="*/ 91 w 201"/>
                <a:gd name="T41" fmla="*/ 0 h 200"/>
                <a:gd name="T42" fmla="*/ 71 w 201"/>
                <a:gd name="T43" fmla="*/ 4 h 200"/>
                <a:gd name="T44" fmla="*/ 53 w 201"/>
                <a:gd name="T45" fmla="*/ 11 h 200"/>
                <a:gd name="T46" fmla="*/ 37 w 201"/>
                <a:gd name="T47" fmla="*/ 22 h 200"/>
                <a:gd name="T48" fmla="*/ 22 w 201"/>
                <a:gd name="T49" fmla="*/ 36 h 200"/>
                <a:gd name="T50" fmla="*/ 12 w 201"/>
                <a:gd name="T51" fmla="*/ 52 h 200"/>
                <a:gd name="T52" fmla="*/ 4 w 201"/>
                <a:gd name="T53" fmla="*/ 71 h 200"/>
                <a:gd name="T54" fmla="*/ 1 w 201"/>
                <a:gd name="T55" fmla="*/ 90 h 200"/>
                <a:gd name="T56" fmla="*/ 1 w 201"/>
                <a:gd name="T57" fmla="*/ 109 h 200"/>
                <a:gd name="T58" fmla="*/ 4 w 201"/>
                <a:gd name="T59" fmla="*/ 129 h 200"/>
                <a:gd name="T60" fmla="*/ 12 w 201"/>
                <a:gd name="T61" fmla="*/ 147 h 200"/>
                <a:gd name="T62" fmla="*/ 22 w 201"/>
                <a:gd name="T63" fmla="*/ 163 h 2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1"/>
                <a:gd name="T97" fmla="*/ 0 h 200"/>
                <a:gd name="T98" fmla="*/ 201 w 201"/>
                <a:gd name="T99" fmla="*/ 200 h 2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1" h="200">
                  <a:moveTo>
                    <a:pt x="29" y="170"/>
                  </a:moveTo>
                  <a:lnTo>
                    <a:pt x="37" y="177"/>
                  </a:lnTo>
                  <a:lnTo>
                    <a:pt x="45" y="183"/>
                  </a:lnTo>
                  <a:lnTo>
                    <a:pt x="53" y="188"/>
                  </a:lnTo>
                  <a:lnTo>
                    <a:pt x="62" y="192"/>
                  </a:lnTo>
                  <a:lnTo>
                    <a:pt x="71" y="196"/>
                  </a:lnTo>
                  <a:lnTo>
                    <a:pt x="81" y="198"/>
                  </a:lnTo>
                  <a:lnTo>
                    <a:pt x="91" y="199"/>
                  </a:lnTo>
                  <a:lnTo>
                    <a:pt x="101" y="200"/>
                  </a:lnTo>
                  <a:lnTo>
                    <a:pt x="110" y="199"/>
                  </a:lnTo>
                  <a:lnTo>
                    <a:pt x="120" y="198"/>
                  </a:lnTo>
                  <a:lnTo>
                    <a:pt x="129" y="196"/>
                  </a:lnTo>
                  <a:lnTo>
                    <a:pt x="139" y="192"/>
                  </a:lnTo>
                  <a:lnTo>
                    <a:pt x="148" y="188"/>
                  </a:lnTo>
                  <a:lnTo>
                    <a:pt x="156" y="183"/>
                  </a:lnTo>
                  <a:lnTo>
                    <a:pt x="164" y="177"/>
                  </a:lnTo>
                  <a:lnTo>
                    <a:pt x="171" y="170"/>
                  </a:lnTo>
                  <a:lnTo>
                    <a:pt x="178" y="163"/>
                  </a:lnTo>
                  <a:lnTo>
                    <a:pt x="184" y="155"/>
                  </a:lnTo>
                  <a:lnTo>
                    <a:pt x="189" y="147"/>
                  </a:lnTo>
                  <a:lnTo>
                    <a:pt x="193" y="138"/>
                  </a:lnTo>
                  <a:lnTo>
                    <a:pt x="197" y="129"/>
                  </a:lnTo>
                  <a:lnTo>
                    <a:pt x="199" y="120"/>
                  </a:lnTo>
                  <a:lnTo>
                    <a:pt x="200" y="109"/>
                  </a:lnTo>
                  <a:lnTo>
                    <a:pt x="201" y="100"/>
                  </a:lnTo>
                  <a:lnTo>
                    <a:pt x="200" y="89"/>
                  </a:lnTo>
                  <a:lnTo>
                    <a:pt x="198" y="79"/>
                  </a:lnTo>
                  <a:lnTo>
                    <a:pt x="196" y="70"/>
                  </a:lnTo>
                  <a:lnTo>
                    <a:pt x="193" y="61"/>
                  </a:lnTo>
                  <a:lnTo>
                    <a:pt x="189" y="52"/>
                  </a:lnTo>
                  <a:lnTo>
                    <a:pt x="184" y="44"/>
                  </a:lnTo>
                  <a:lnTo>
                    <a:pt x="178" y="36"/>
                  </a:lnTo>
                  <a:lnTo>
                    <a:pt x="171" y="29"/>
                  </a:lnTo>
                  <a:lnTo>
                    <a:pt x="165" y="23"/>
                  </a:lnTo>
                  <a:lnTo>
                    <a:pt x="156" y="17"/>
                  </a:lnTo>
                  <a:lnTo>
                    <a:pt x="148" y="12"/>
                  </a:lnTo>
                  <a:lnTo>
                    <a:pt x="140" y="8"/>
                  </a:lnTo>
                  <a:lnTo>
                    <a:pt x="131" y="4"/>
                  </a:lnTo>
                  <a:lnTo>
                    <a:pt x="121" y="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91" y="0"/>
                  </a:lnTo>
                  <a:lnTo>
                    <a:pt x="81" y="1"/>
                  </a:lnTo>
                  <a:lnTo>
                    <a:pt x="71" y="4"/>
                  </a:lnTo>
                  <a:lnTo>
                    <a:pt x="62" y="7"/>
                  </a:lnTo>
                  <a:lnTo>
                    <a:pt x="53" y="11"/>
                  </a:lnTo>
                  <a:lnTo>
                    <a:pt x="45" y="16"/>
                  </a:lnTo>
                  <a:lnTo>
                    <a:pt x="37" y="22"/>
                  </a:lnTo>
                  <a:lnTo>
                    <a:pt x="29" y="29"/>
                  </a:lnTo>
                  <a:lnTo>
                    <a:pt x="22" y="36"/>
                  </a:lnTo>
                  <a:lnTo>
                    <a:pt x="17" y="44"/>
                  </a:lnTo>
                  <a:lnTo>
                    <a:pt x="12" y="52"/>
                  </a:lnTo>
                  <a:lnTo>
                    <a:pt x="8" y="62"/>
                  </a:lnTo>
                  <a:lnTo>
                    <a:pt x="4" y="71"/>
                  </a:lnTo>
                  <a:lnTo>
                    <a:pt x="2" y="80"/>
                  </a:lnTo>
                  <a:lnTo>
                    <a:pt x="1" y="90"/>
                  </a:lnTo>
                  <a:lnTo>
                    <a:pt x="0" y="100"/>
                  </a:lnTo>
                  <a:lnTo>
                    <a:pt x="1" y="109"/>
                  </a:lnTo>
                  <a:lnTo>
                    <a:pt x="2" y="120"/>
                  </a:lnTo>
                  <a:lnTo>
                    <a:pt x="4" y="129"/>
                  </a:lnTo>
                  <a:lnTo>
                    <a:pt x="8" y="138"/>
                  </a:lnTo>
                  <a:lnTo>
                    <a:pt x="12" y="147"/>
                  </a:lnTo>
                  <a:lnTo>
                    <a:pt x="17" y="155"/>
                  </a:lnTo>
                  <a:lnTo>
                    <a:pt x="22" y="163"/>
                  </a:lnTo>
                  <a:lnTo>
                    <a:pt x="29" y="1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Freeform 40"/>
            <p:cNvSpPr>
              <a:spLocks/>
            </p:cNvSpPr>
            <p:nvPr/>
          </p:nvSpPr>
          <p:spPr bwMode="auto">
            <a:xfrm>
              <a:off x="1940" y="3609"/>
              <a:ext cx="97" cy="97"/>
            </a:xfrm>
            <a:custGeom>
              <a:avLst/>
              <a:gdLst>
                <a:gd name="T0" fmla="*/ 0 w 97"/>
                <a:gd name="T1" fmla="*/ 49 h 97"/>
                <a:gd name="T2" fmla="*/ 1 w 97"/>
                <a:gd name="T3" fmla="*/ 39 h 97"/>
                <a:gd name="T4" fmla="*/ 4 w 97"/>
                <a:gd name="T5" fmla="*/ 30 h 97"/>
                <a:gd name="T6" fmla="*/ 8 w 97"/>
                <a:gd name="T7" fmla="*/ 22 h 97"/>
                <a:gd name="T8" fmla="*/ 14 w 97"/>
                <a:gd name="T9" fmla="*/ 15 h 97"/>
                <a:gd name="T10" fmla="*/ 18 w 97"/>
                <a:gd name="T11" fmla="*/ 11 h 97"/>
                <a:gd name="T12" fmla="*/ 22 w 97"/>
                <a:gd name="T13" fmla="*/ 8 h 97"/>
                <a:gd name="T14" fmla="*/ 26 w 97"/>
                <a:gd name="T15" fmla="*/ 6 h 97"/>
                <a:gd name="T16" fmla="*/ 30 w 97"/>
                <a:gd name="T17" fmla="*/ 4 h 97"/>
                <a:gd name="T18" fmla="*/ 34 w 97"/>
                <a:gd name="T19" fmla="*/ 3 h 97"/>
                <a:gd name="T20" fmla="*/ 39 w 97"/>
                <a:gd name="T21" fmla="*/ 1 h 97"/>
                <a:gd name="T22" fmla="*/ 44 w 97"/>
                <a:gd name="T23" fmla="*/ 0 h 97"/>
                <a:gd name="T24" fmla="*/ 49 w 97"/>
                <a:gd name="T25" fmla="*/ 0 h 97"/>
                <a:gd name="T26" fmla="*/ 53 w 97"/>
                <a:gd name="T27" fmla="*/ 0 h 97"/>
                <a:gd name="T28" fmla="*/ 58 w 97"/>
                <a:gd name="T29" fmla="*/ 1 h 97"/>
                <a:gd name="T30" fmla="*/ 63 w 97"/>
                <a:gd name="T31" fmla="*/ 3 h 97"/>
                <a:gd name="T32" fmla="*/ 67 w 97"/>
                <a:gd name="T33" fmla="*/ 4 h 97"/>
                <a:gd name="T34" fmla="*/ 71 w 97"/>
                <a:gd name="T35" fmla="*/ 6 h 97"/>
                <a:gd name="T36" fmla="*/ 75 w 97"/>
                <a:gd name="T37" fmla="*/ 8 h 97"/>
                <a:gd name="T38" fmla="*/ 79 w 97"/>
                <a:gd name="T39" fmla="*/ 11 h 97"/>
                <a:gd name="T40" fmla="*/ 83 w 97"/>
                <a:gd name="T41" fmla="*/ 15 h 97"/>
                <a:gd name="T42" fmla="*/ 89 w 97"/>
                <a:gd name="T43" fmla="*/ 22 h 97"/>
                <a:gd name="T44" fmla="*/ 94 w 97"/>
                <a:gd name="T45" fmla="*/ 30 h 97"/>
                <a:gd name="T46" fmla="*/ 96 w 97"/>
                <a:gd name="T47" fmla="*/ 39 h 97"/>
                <a:gd name="T48" fmla="*/ 97 w 97"/>
                <a:gd name="T49" fmla="*/ 49 h 97"/>
                <a:gd name="T50" fmla="*/ 96 w 97"/>
                <a:gd name="T51" fmla="*/ 58 h 97"/>
                <a:gd name="T52" fmla="*/ 94 w 97"/>
                <a:gd name="T53" fmla="*/ 68 h 97"/>
                <a:gd name="T54" fmla="*/ 89 w 97"/>
                <a:gd name="T55" fmla="*/ 76 h 97"/>
                <a:gd name="T56" fmla="*/ 83 w 97"/>
                <a:gd name="T57" fmla="*/ 83 h 97"/>
                <a:gd name="T58" fmla="*/ 79 w 97"/>
                <a:gd name="T59" fmla="*/ 87 h 97"/>
                <a:gd name="T60" fmla="*/ 75 w 97"/>
                <a:gd name="T61" fmla="*/ 89 h 97"/>
                <a:gd name="T62" fmla="*/ 71 w 97"/>
                <a:gd name="T63" fmla="*/ 92 h 97"/>
                <a:gd name="T64" fmla="*/ 67 w 97"/>
                <a:gd name="T65" fmla="*/ 93 h 97"/>
                <a:gd name="T66" fmla="*/ 63 w 97"/>
                <a:gd name="T67" fmla="*/ 95 h 97"/>
                <a:gd name="T68" fmla="*/ 58 w 97"/>
                <a:gd name="T69" fmla="*/ 96 h 97"/>
                <a:gd name="T70" fmla="*/ 53 w 97"/>
                <a:gd name="T71" fmla="*/ 97 h 97"/>
                <a:gd name="T72" fmla="*/ 49 w 97"/>
                <a:gd name="T73" fmla="*/ 97 h 97"/>
                <a:gd name="T74" fmla="*/ 39 w 97"/>
                <a:gd name="T75" fmla="*/ 96 h 97"/>
                <a:gd name="T76" fmla="*/ 30 w 97"/>
                <a:gd name="T77" fmla="*/ 93 h 97"/>
                <a:gd name="T78" fmla="*/ 21 w 97"/>
                <a:gd name="T79" fmla="*/ 89 h 97"/>
                <a:gd name="T80" fmla="*/ 14 w 97"/>
                <a:gd name="T81" fmla="*/ 83 h 97"/>
                <a:gd name="T82" fmla="*/ 8 w 97"/>
                <a:gd name="T83" fmla="*/ 76 h 97"/>
                <a:gd name="T84" fmla="*/ 4 w 97"/>
                <a:gd name="T85" fmla="*/ 68 h 97"/>
                <a:gd name="T86" fmla="*/ 1 w 97"/>
                <a:gd name="T87" fmla="*/ 58 h 97"/>
                <a:gd name="T88" fmla="*/ 0 w 97"/>
                <a:gd name="T89" fmla="*/ 49 h 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7"/>
                <a:gd name="T136" fmla="*/ 0 h 97"/>
                <a:gd name="T137" fmla="*/ 97 w 97"/>
                <a:gd name="T138" fmla="*/ 97 h 9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7" h="97">
                  <a:moveTo>
                    <a:pt x="0" y="49"/>
                  </a:moveTo>
                  <a:lnTo>
                    <a:pt x="1" y="39"/>
                  </a:lnTo>
                  <a:lnTo>
                    <a:pt x="4" y="30"/>
                  </a:lnTo>
                  <a:lnTo>
                    <a:pt x="8" y="22"/>
                  </a:lnTo>
                  <a:lnTo>
                    <a:pt x="14" y="15"/>
                  </a:lnTo>
                  <a:lnTo>
                    <a:pt x="18" y="11"/>
                  </a:lnTo>
                  <a:lnTo>
                    <a:pt x="22" y="8"/>
                  </a:lnTo>
                  <a:lnTo>
                    <a:pt x="26" y="6"/>
                  </a:lnTo>
                  <a:lnTo>
                    <a:pt x="30" y="4"/>
                  </a:lnTo>
                  <a:lnTo>
                    <a:pt x="34" y="3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8" y="1"/>
                  </a:lnTo>
                  <a:lnTo>
                    <a:pt x="63" y="3"/>
                  </a:lnTo>
                  <a:lnTo>
                    <a:pt x="67" y="4"/>
                  </a:lnTo>
                  <a:lnTo>
                    <a:pt x="71" y="6"/>
                  </a:lnTo>
                  <a:lnTo>
                    <a:pt x="75" y="8"/>
                  </a:lnTo>
                  <a:lnTo>
                    <a:pt x="79" y="11"/>
                  </a:lnTo>
                  <a:lnTo>
                    <a:pt x="83" y="15"/>
                  </a:lnTo>
                  <a:lnTo>
                    <a:pt x="89" y="22"/>
                  </a:lnTo>
                  <a:lnTo>
                    <a:pt x="94" y="30"/>
                  </a:lnTo>
                  <a:lnTo>
                    <a:pt x="96" y="39"/>
                  </a:lnTo>
                  <a:lnTo>
                    <a:pt x="97" y="49"/>
                  </a:lnTo>
                  <a:lnTo>
                    <a:pt x="96" y="58"/>
                  </a:lnTo>
                  <a:lnTo>
                    <a:pt x="94" y="68"/>
                  </a:lnTo>
                  <a:lnTo>
                    <a:pt x="89" y="76"/>
                  </a:lnTo>
                  <a:lnTo>
                    <a:pt x="83" y="83"/>
                  </a:lnTo>
                  <a:lnTo>
                    <a:pt x="79" y="87"/>
                  </a:lnTo>
                  <a:lnTo>
                    <a:pt x="75" y="89"/>
                  </a:lnTo>
                  <a:lnTo>
                    <a:pt x="71" y="92"/>
                  </a:lnTo>
                  <a:lnTo>
                    <a:pt x="67" y="93"/>
                  </a:lnTo>
                  <a:lnTo>
                    <a:pt x="63" y="95"/>
                  </a:lnTo>
                  <a:lnTo>
                    <a:pt x="58" y="96"/>
                  </a:lnTo>
                  <a:lnTo>
                    <a:pt x="53" y="97"/>
                  </a:lnTo>
                  <a:lnTo>
                    <a:pt x="49" y="97"/>
                  </a:lnTo>
                  <a:lnTo>
                    <a:pt x="39" y="96"/>
                  </a:lnTo>
                  <a:lnTo>
                    <a:pt x="30" y="93"/>
                  </a:lnTo>
                  <a:lnTo>
                    <a:pt x="21" y="89"/>
                  </a:lnTo>
                  <a:lnTo>
                    <a:pt x="14" y="83"/>
                  </a:lnTo>
                  <a:lnTo>
                    <a:pt x="8" y="76"/>
                  </a:lnTo>
                  <a:lnTo>
                    <a:pt x="4" y="68"/>
                  </a:lnTo>
                  <a:lnTo>
                    <a:pt x="1" y="5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Freeform 41"/>
            <p:cNvSpPr>
              <a:spLocks/>
            </p:cNvSpPr>
            <p:nvPr/>
          </p:nvSpPr>
          <p:spPr bwMode="auto">
            <a:xfrm>
              <a:off x="1604" y="3412"/>
              <a:ext cx="566" cy="608"/>
            </a:xfrm>
            <a:custGeom>
              <a:avLst/>
              <a:gdLst>
                <a:gd name="T0" fmla="*/ 15 w 566"/>
                <a:gd name="T1" fmla="*/ 395 h 608"/>
                <a:gd name="T2" fmla="*/ 65 w 566"/>
                <a:gd name="T3" fmla="*/ 377 h 608"/>
                <a:gd name="T4" fmla="*/ 95 w 566"/>
                <a:gd name="T5" fmla="*/ 305 h 608"/>
                <a:gd name="T6" fmla="*/ 82 w 566"/>
                <a:gd name="T7" fmla="*/ 273 h 608"/>
                <a:gd name="T8" fmla="*/ 52 w 566"/>
                <a:gd name="T9" fmla="*/ 211 h 608"/>
                <a:gd name="T10" fmla="*/ 53 w 566"/>
                <a:gd name="T11" fmla="*/ 124 h 608"/>
                <a:gd name="T12" fmla="*/ 100 w 566"/>
                <a:gd name="T13" fmla="*/ 51 h 608"/>
                <a:gd name="T14" fmla="*/ 140 w 566"/>
                <a:gd name="T15" fmla="*/ 24 h 608"/>
                <a:gd name="T16" fmla="*/ 186 w 566"/>
                <a:gd name="T17" fmla="*/ 10 h 608"/>
                <a:gd name="T18" fmla="*/ 236 w 566"/>
                <a:gd name="T19" fmla="*/ 11 h 608"/>
                <a:gd name="T20" fmla="*/ 289 w 566"/>
                <a:gd name="T21" fmla="*/ 17 h 608"/>
                <a:gd name="T22" fmla="*/ 355 w 566"/>
                <a:gd name="T23" fmla="*/ 0 h 608"/>
                <a:gd name="T24" fmla="*/ 447 w 566"/>
                <a:gd name="T25" fmla="*/ 20 h 608"/>
                <a:gd name="T26" fmla="*/ 514 w 566"/>
                <a:gd name="T27" fmla="*/ 88 h 608"/>
                <a:gd name="T28" fmla="*/ 534 w 566"/>
                <a:gd name="T29" fmla="*/ 173 h 608"/>
                <a:gd name="T30" fmla="*/ 512 w 566"/>
                <a:gd name="T31" fmla="*/ 194 h 608"/>
                <a:gd name="T32" fmla="*/ 484 w 566"/>
                <a:gd name="T33" fmla="*/ 182 h 608"/>
                <a:gd name="T34" fmla="*/ 475 w 566"/>
                <a:gd name="T35" fmla="*/ 135 h 608"/>
                <a:gd name="T36" fmla="*/ 439 w 566"/>
                <a:gd name="T37" fmla="*/ 80 h 608"/>
                <a:gd name="T38" fmla="*/ 378 w 566"/>
                <a:gd name="T39" fmla="*/ 55 h 608"/>
                <a:gd name="T40" fmla="*/ 320 w 566"/>
                <a:gd name="T41" fmla="*/ 63 h 608"/>
                <a:gd name="T42" fmla="*/ 286 w 566"/>
                <a:gd name="T43" fmla="*/ 81 h 608"/>
                <a:gd name="T44" fmla="*/ 260 w 566"/>
                <a:gd name="T45" fmla="*/ 75 h 608"/>
                <a:gd name="T46" fmla="*/ 218 w 566"/>
                <a:gd name="T47" fmla="*/ 63 h 608"/>
                <a:gd name="T48" fmla="*/ 159 w 566"/>
                <a:gd name="T49" fmla="*/ 76 h 608"/>
                <a:gd name="T50" fmla="*/ 114 w 566"/>
                <a:gd name="T51" fmla="*/ 121 h 608"/>
                <a:gd name="T52" fmla="*/ 102 w 566"/>
                <a:gd name="T53" fmla="*/ 180 h 608"/>
                <a:gd name="T54" fmla="*/ 120 w 566"/>
                <a:gd name="T55" fmla="*/ 232 h 608"/>
                <a:gd name="T56" fmla="*/ 133 w 566"/>
                <a:gd name="T57" fmla="*/ 249 h 608"/>
                <a:gd name="T58" fmla="*/ 151 w 566"/>
                <a:gd name="T59" fmla="*/ 307 h 608"/>
                <a:gd name="T60" fmla="*/ 122 w 566"/>
                <a:gd name="T61" fmla="*/ 399 h 608"/>
                <a:gd name="T62" fmla="*/ 102 w 566"/>
                <a:gd name="T63" fmla="*/ 442 h 608"/>
                <a:gd name="T64" fmla="*/ 140 w 566"/>
                <a:gd name="T65" fmla="*/ 448 h 608"/>
                <a:gd name="T66" fmla="*/ 162 w 566"/>
                <a:gd name="T67" fmla="*/ 446 h 608"/>
                <a:gd name="T68" fmla="*/ 210 w 566"/>
                <a:gd name="T69" fmla="*/ 423 h 608"/>
                <a:gd name="T70" fmla="*/ 245 w 566"/>
                <a:gd name="T71" fmla="*/ 368 h 608"/>
                <a:gd name="T72" fmla="*/ 247 w 566"/>
                <a:gd name="T73" fmla="*/ 307 h 608"/>
                <a:gd name="T74" fmla="*/ 227 w 566"/>
                <a:gd name="T75" fmla="*/ 264 h 608"/>
                <a:gd name="T76" fmla="*/ 222 w 566"/>
                <a:gd name="T77" fmla="*/ 256 h 608"/>
                <a:gd name="T78" fmla="*/ 205 w 566"/>
                <a:gd name="T79" fmla="*/ 236 h 608"/>
                <a:gd name="T80" fmla="*/ 216 w 566"/>
                <a:gd name="T81" fmla="*/ 208 h 608"/>
                <a:gd name="T82" fmla="*/ 249 w 566"/>
                <a:gd name="T83" fmla="*/ 207 h 608"/>
                <a:gd name="T84" fmla="*/ 292 w 566"/>
                <a:gd name="T85" fmla="*/ 219 h 608"/>
                <a:gd name="T86" fmla="*/ 320 w 566"/>
                <a:gd name="T87" fmla="*/ 235 h 608"/>
                <a:gd name="T88" fmla="*/ 316 w 566"/>
                <a:gd name="T89" fmla="*/ 265 h 608"/>
                <a:gd name="T90" fmla="*/ 299 w 566"/>
                <a:gd name="T91" fmla="*/ 289 h 608"/>
                <a:gd name="T92" fmla="*/ 298 w 566"/>
                <a:gd name="T93" fmla="*/ 384 h 608"/>
                <a:gd name="T94" fmla="*/ 249 w 566"/>
                <a:gd name="T95" fmla="*/ 461 h 608"/>
                <a:gd name="T96" fmla="*/ 207 w 566"/>
                <a:gd name="T97" fmla="*/ 489 h 608"/>
                <a:gd name="T98" fmla="*/ 355 w 566"/>
                <a:gd name="T99" fmla="*/ 530 h 608"/>
                <a:gd name="T100" fmla="*/ 309 w 566"/>
                <a:gd name="T101" fmla="*/ 436 h 608"/>
                <a:gd name="T102" fmla="*/ 469 w 566"/>
                <a:gd name="T103" fmla="*/ 350 h 608"/>
                <a:gd name="T104" fmla="*/ 446 w 566"/>
                <a:gd name="T105" fmla="*/ 262 h 608"/>
                <a:gd name="T106" fmla="*/ 499 w 566"/>
                <a:gd name="T107" fmla="*/ 240 h 608"/>
                <a:gd name="T108" fmla="*/ 526 w 566"/>
                <a:gd name="T109" fmla="*/ 344 h 608"/>
                <a:gd name="T110" fmla="*/ 566 w 566"/>
                <a:gd name="T111" fmla="*/ 440 h 608"/>
                <a:gd name="T112" fmla="*/ 416 w 566"/>
                <a:gd name="T113" fmla="*/ 505 h 608"/>
                <a:gd name="T114" fmla="*/ 482 w 566"/>
                <a:gd name="T115" fmla="*/ 518 h 608"/>
                <a:gd name="T116" fmla="*/ 140 w 566"/>
                <a:gd name="T117" fmla="*/ 504 h 608"/>
                <a:gd name="T118" fmla="*/ 91 w 566"/>
                <a:gd name="T119" fmla="*/ 497 h 608"/>
                <a:gd name="T120" fmla="*/ 40 w 566"/>
                <a:gd name="T121" fmla="*/ 471 h 608"/>
                <a:gd name="T122" fmla="*/ 2 w 566"/>
                <a:gd name="T123" fmla="*/ 429 h 60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66"/>
                <a:gd name="T187" fmla="*/ 0 h 608"/>
                <a:gd name="T188" fmla="*/ 566 w 566"/>
                <a:gd name="T189" fmla="*/ 608 h 60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66" h="608">
                  <a:moveTo>
                    <a:pt x="3" y="408"/>
                  </a:moveTo>
                  <a:lnTo>
                    <a:pt x="4" y="404"/>
                  </a:lnTo>
                  <a:lnTo>
                    <a:pt x="7" y="401"/>
                  </a:lnTo>
                  <a:lnTo>
                    <a:pt x="10" y="399"/>
                  </a:lnTo>
                  <a:lnTo>
                    <a:pt x="13" y="397"/>
                  </a:lnTo>
                  <a:lnTo>
                    <a:pt x="15" y="395"/>
                  </a:lnTo>
                  <a:lnTo>
                    <a:pt x="19" y="393"/>
                  </a:lnTo>
                  <a:lnTo>
                    <a:pt x="22" y="393"/>
                  </a:lnTo>
                  <a:lnTo>
                    <a:pt x="26" y="392"/>
                  </a:lnTo>
                  <a:lnTo>
                    <a:pt x="40" y="390"/>
                  </a:lnTo>
                  <a:lnTo>
                    <a:pt x="53" y="385"/>
                  </a:lnTo>
                  <a:lnTo>
                    <a:pt x="65" y="377"/>
                  </a:lnTo>
                  <a:lnTo>
                    <a:pt x="76" y="368"/>
                  </a:lnTo>
                  <a:lnTo>
                    <a:pt x="84" y="357"/>
                  </a:lnTo>
                  <a:lnTo>
                    <a:pt x="91" y="344"/>
                  </a:lnTo>
                  <a:lnTo>
                    <a:pt x="95" y="331"/>
                  </a:lnTo>
                  <a:lnTo>
                    <a:pt x="97" y="316"/>
                  </a:lnTo>
                  <a:lnTo>
                    <a:pt x="95" y="305"/>
                  </a:lnTo>
                  <a:lnTo>
                    <a:pt x="92" y="294"/>
                  </a:lnTo>
                  <a:lnTo>
                    <a:pt x="88" y="282"/>
                  </a:lnTo>
                  <a:lnTo>
                    <a:pt x="82" y="272"/>
                  </a:lnTo>
                  <a:lnTo>
                    <a:pt x="82" y="273"/>
                  </a:lnTo>
                  <a:lnTo>
                    <a:pt x="83" y="273"/>
                  </a:lnTo>
                  <a:lnTo>
                    <a:pt x="75" y="262"/>
                  </a:lnTo>
                  <a:lnTo>
                    <a:pt x="67" y="250"/>
                  </a:lnTo>
                  <a:lnTo>
                    <a:pt x="61" y="238"/>
                  </a:lnTo>
                  <a:lnTo>
                    <a:pt x="56" y="224"/>
                  </a:lnTo>
                  <a:lnTo>
                    <a:pt x="52" y="211"/>
                  </a:lnTo>
                  <a:lnTo>
                    <a:pt x="49" y="198"/>
                  </a:lnTo>
                  <a:lnTo>
                    <a:pt x="47" y="184"/>
                  </a:lnTo>
                  <a:lnTo>
                    <a:pt x="46" y="171"/>
                  </a:lnTo>
                  <a:lnTo>
                    <a:pt x="47" y="155"/>
                  </a:lnTo>
                  <a:lnTo>
                    <a:pt x="50" y="139"/>
                  </a:lnTo>
                  <a:lnTo>
                    <a:pt x="53" y="124"/>
                  </a:lnTo>
                  <a:lnTo>
                    <a:pt x="59" y="109"/>
                  </a:lnTo>
                  <a:lnTo>
                    <a:pt x="65" y="95"/>
                  </a:lnTo>
                  <a:lnTo>
                    <a:pt x="74" y="81"/>
                  </a:lnTo>
                  <a:lnTo>
                    <a:pt x="83" y="69"/>
                  </a:lnTo>
                  <a:lnTo>
                    <a:pt x="94" y="57"/>
                  </a:lnTo>
                  <a:lnTo>
                    <a:pt x="100" y="51"/>
                  </a:lnTo>
                  <a:lnTo>
                    <a:pt x="106" y="46"/>
                  </a:lnTo>
                  <a:lnTo>
                    <a:pt x="113" y="40"/>
                  </a:lnTo>
                  <a:lnTo>
                    <a:pt x="120" y="36"/>
                  </a:lnTo>
                  <a:lnTo>
                    <a:pt x="126" y="32"/>
                  </a:lnTo>
                  <a:lnTo>
                    <a:pt x="133" y="28"/>
                  </a:lnTo>
                  <a:lnTo>
                    <a:pt x="140" y="24"/>
                  </a:lnTo>
                  <a:lnTo>
                    <a:pt x="148" y="21"/>
                  </a:lnTo>
                  <a:lnTo>
                    <a:pt x="155" y="18"/>
                  </a:lnTo>
                  <a:lnTo>
                    <a:pt x="163" y="15"/>
                  </a:lnTo>
                  <a:lnTo>
                    <a:pt x="170" y="13"/>
                  </a:lnTo>
                  <a:lnTo>
                    <a:pt x="178" y="12"/>
                  </a:lnTo>
                  <a:lnTo>
                    <a:pt x="186" y="10"/>
                  </a:lnTo>
                  <a:lnTo>
                    <a:pt x="194" y="9"/>
                  </a:lnTo>
                  <a:lnTo>
                    <a:pt x="202" y="8"/>
                  </a:lnTo>
                  <a:lnTo>
                    <a:pt x="210" y="8"/>
                  </a:lnTo>
                  <a:lnTo>
                    <a:pt x="219" y="8"/>
                  </a:lnTo>
                  <a:lnTo>
                    <a:pt x="228" y="9"/>
                  </a:lnTo>
                  <a:lnTo>
                    <a:pt x="236" y="11"/>
                  </a:lnTo>
                  <a:lnTo>
                    <a:pt x="245" y="12"/>
                  </a:lnTo>
                  <a:lnTo>
                    <a:pt x="254" y="14"/>
                  </a:lnTo>
                  <a:lnTo>
                    <a:pt x="262" y="16"/>
                  </a:lnTo>
                  <a:lnTo>
                    <a:pt x="271" y="19"/>
                  </a:lnTo>
                  <a:lnTo>
                    <a:pt x="279" y="23"/>
                  </a:lnTo>
                  <a:lnTo>
                    <a:pt x="289" y="17"/>
                  </a:lnTo>
                  <a:lnTo>
                    <a:pt x="299" y="13"/>
                  </a:lnTo>
                  <a:lnTo>
                    <a:pt x="310" y="9"/>
                  </a:lnTo>
                  <a:lnTo>
                    <a:pt x="321" y="6"/>
                  </a:lnTo>
                  <a:lnTo>
                    <a:pt x="332" y="3"/>
                  </a:lnTo>
                  <a:lnTo>
                    <a:pt x="344" y="1"/>
                  </a:lnTo>
                  <a:lnTo>
                    <a:pt x="355" y="0"/>
                  </a:lnTo>
                  <a:lnTo>
                    <a:pt x="367" y="0"/>
                  </a:lnTo>
                  <a:lnTo>
                    <a:pt x="384" y="1"/>
                  </a:lnTo>
                  <a:lnTo>
                    <a:pt x="401" y="3"/>
                  </a:lnTo>
                  <a:lnTo>
                    <a:pt x="417" y="7"/>
                  </a:lnTo>
                  <a:lnTo>
                    <a:pt x="432" y="13"/>
                  </a:lnTo>
                  <a:lnTo>
                    <a:pt x="447" y="20"/>
                  </a:lnTo>
                  <a:lnTo>
                    <a:pt x="461" y="28"/>
                  </a:lnTo>
                  <a:lnTo>
                    <a:pt x="473" y="38"/>
                  </a:lnTo>
                  <a:lnTo>
                    <a:pt x="485" y="48"/>
                  </a:lnTo>
                  <a:lnTo>
                    <a:pt x="496" y="61"/>
                  </a:lnTo>
                  <a:lnTo>
                    <a:pt x="505" y="74"/>
                  </a:lnTo>
                  <a:lnTo>
                    <a:pt x="514" y="88"/>
                  </a:lnTo>
                  <a:lnTo>
                    <a:pt x="521" y="102"/>
                  </a:lnTo>
                  <a:lnTo>
                    <a:pt x="527" y="117"/>
                  </a:lnTo>
                  <a:lnTo>
                    <a:pt x="531" y="134"/>
                  </a:lnTo>
                  <a:lnTo>
                    <a:pt x="534" y="150"/>
                  </a:lnTo>
                  <a:lnTo>
                    <a:pt x="534" y="167"/>
                  </a:lnTo>
                  <a:lnTo>
                    <a:pt x="534" y="173"/>
                  </a:lnTo>
                  <a:lnTo>
                    <a:pt x="532" y="178"/>
                  </a:lnTo>
                  <a:lnTo>
                    <a:pt x="530" y="182"/>
                  </a:lnTo>
                  <a:lnTo>
                    <a:pt x="526" y="186"/>
                  </a:lnTo>
                  <a:lnTo>
                    <a:pt x="522" y="190"/>
                  </a:lnTo>
                  <a:lnTo>
                    <a:pt x="518" y="192"/>
                  </a:lnTo>
                  <a:lnTo>
                    <a:pt x="512" y="194"/>
                  </a:lnTo>
                  <a:lnTo>
                    <a:pt x="507" y="194"/>
                  </a:lnTo>
                  <a:lnTo>
                    <a:pt x="501" y="194"/>
                  </a:lnTo>
                  <a:lnTo>
                    <a:pt x="497" y="192"/>
                  </a:lnTo>
                  <a:lnTo>
                    <a:pt x="492" y="190"/>
                  </a:lnTo>
                  <a:lnTo>
                    <a:pt x="488" y="186"/>
                  </a:lnTo>
                  <a:lnTo>
                    <a:pt x="484" y="182"/>
                  </a:lnTo>
                  <a:lnTo>
                    <a:pt x="482" y="178"/>
                  </a:lnTo>
                  <a:lnTo>
                    <a:pt x="480" y="173"/>
                  </a:lnTo>
                  <a:lnTo>
                    <a:pt x="480" y="167"/>
                  </a:lnTo>
                  <a:lnTo>
                    <a:pt x="479" y="156"/>
                  </a:lnTo>
                  <a:lnTo>
                    <a:pt x="477" y="145"/>
                  </a:lnTo>
                  <a:lnTo>
                    <a:pt x="475" y="135"/>
                  </a:lnTo>
                  <a:lnTo>
                    <a:pt x="471" y="124"/>
                  </a:lnTo>
                  <a:lnTo>
                    <a:pt x="466" y="115"/>
                  </a:lnTo>
                  <a:lnTo>
                    <a:pt x="461" y="105"/>
                  </a:lnTo>
                  <a:lnTo>
                    <a:pt x="454" y="96"/>
                  </a:lnTo>
                  <a:lnTo>
                    <a:pt x="447" y="88"/>
                  </a:lnTo>
                  <a:lnTo>
                    <a:pt x="439" y="80"/>
                  </a:lnTo>
                  <a:lnTo>
                    <a:pt x="430" y="73"/>
                  </a:lnTo>
                  <a:lnTo>
                    <a:pt x="420" y="68"/>
                  </a:lnTo>
                  <a:lnTo>
                    <a:pt x="410" y="63"/>
                  </a:lnTo>
                  <a:lnTo>
                    <a:pt x="400" y="59"/>
                  </a:lnTo>
                  <a:lnTo>
                    <a:pt x="389" y="57"/>
                  </a:lnTo>
                  <a:lnTo>
                    <a:pt x="378" y="55"/>
                  </a:lnTo>
                  <a:lnTo>
                    <a:pt x="367" y="55"/>
                  </a:lnTo>
                  <a:lnTo>
                    <a:pt x="357" y="55"/>
                  </a:lnTo>
                  <a:lnTo>
                    <a:pt x="348" y="57"/>
                  </a:lnTo>
                  <a:lnTo>
                    <a:pt x="338" y="58"/>
                  </a:lnTo>
                  <a:lnTo>
                    <a:pt x="329" y="61"/>
                  </a:lnTo>
                  <a:lnTo>
                    <a:pt x="320" y="63"/>
                  </a:lnTo>
                  <a:lnTo>
                    <a:pt x="312" y="67"/>
                  </a:lnTo>
                  <a:lnTo>
                    <a:pt x="304" y="71"/>
                  </a:lnTo>
                  <a:lnTo>
                    <a:pt x="297" y="76"/>
                  </a:lnTo>
                  <a:lnTo>
                    <a:pt x="293" y="78"/>
                  </a:lnTo>
                  <a:lnTo>
                    <a:pt x="290" y="80"/>
                  </a:lnTo>
                  <a:lnTo>
                    <a:pt x="286" y="81"/>
                  </a:lnTo>
                  <a:lnTo>
                    <a:pt x="282" y="82"/>
                  </a:lnTo>
                  <a:lnTo>
                    <a:pt x="278" y="82"/>
                  </a:lnTo>
                  <a:lnTo>
                    <a:pt x="274" y="81"/>
                  </a:lnTo>
                  <a:lnTo>
                    <a:pt x="271" y="80"/>
                  </a:lnTo>
                  <a:lnTo>
                    <a:pt x="267" y="78"/>
                  </a:lnTo>
                  <a:lnTo>
                    <a:pt x="260" y="75"/>
                  </a:lnTo>
                  <a:lnTo>
                    <a:pt x="254" y="72"/>
                  </a:lnTo>
                  <a:lnTo>
                    <a:pt x="247" y="69"/>
                  </a:lnTo>
                  <a:lnTo>
                    <a:pt x="240" y="67"/>
                  </a:lnTo>
                  <a:lnTo>
                    <a:pt x="232" y="66"/>
                  </a:lnTo>
                  <a:lnTo>
                    <a:pt x="225" y="65"/>
                  </a:lnTo>
                  <a:lnTo>
                    <a:pt x="218" y="63"/>
                  </a:lnTo>
                  <a:lnTo>
                    <a:pt x="210" y="63"/>
                  </a:lnTo>
                  <a:lnTo>
                    <a:pt x="199" y="64"/>
                  </a:lnTo>
                  <a:lnTo>
                    <a:pt x="189" y="66"/>
                  </a:lnTo>
                  <a:lnTo>
                    <a:pt x="179" y="68"/>
                  </a:lnTo>
                  <a:lnTo>
                    <a:pt x="168" y="71"/>
                  </a:lnTo>
                  <a:lnTo>
                    <a:pt x="159" y="76"/>
                  </a:lnTo>
                  <a:lnTo>
                    <a:pt x="150" y="82"/>
                  </a:lnTo>
                  <a:lnTo>
                    <a:pt x="141" y="88"/>
                  </a:lnTo>
                  <a:lnTo>
                    <a:pt x="133" y="96"/>
                  </a:lnTo>
                  <a:lnTo>
                    <a:pt x="126" y="104"/>
                  </a:lnTo>
                  <a:lnTo>
                    <a:pt x="120" y="112"/>
                  </a:lnTo>
                  <a:lnTo>
                    <a:pt x="114" y="121"/>
                  </a:lnTo>
                  <a:lnTo>
                    <a:pt x="110" y="130"/>
                  </a:lnTo>
                  <a:lnTo>
                    <a:pt x="106" y="140"/>
                  </a:lnTo>
                  <a:lnTo>
                    <a:pt x="104" y="150"/>
                  </a:lnTo>
                  <a:lnTo>
                    <a:pt x="102" y="160"/>
                  </a:lnTo>
                  <a:lnTo>
                    <a:pt x="102" y="171"/>
                  </a:lnTo>
                  <a:lnTo>
                    <a:pt x="102" y="180"/>
                  </a:lnTo>
                  <a:lnTo>
                    <a:pt x="103" y="189"/>
                  </a:lnTo>
                  <a:lnTo>
                    <a:pt x="105" y="198"/>
                  </a:lnTo>
                  <a:lnTo>
                    <a:pt x="108" y="207"/>
                  </a:lnTo>
                  <a:lnTo>
                    <a:pt x="111" y="215"/>
                  </a:lnTo>
                  <a:lnTo>
                    <a:pt x="115" y="224"/>
                  </a:lnTo>
                  <a:lnTo>
                    <a:pt x="120" y="232"/>
                  </a:lnTo>
                  <a:lnTo>
                    <a:pt x="126" y="239"/>
                  </a:lnTo>
                  <a:lnTo>
                    <a:pt x="126" y="240"/>
                  </a:lnTo>
                  <a:lnTo>
                    <a:pt x="127" y="240"/>
                  </a:lnTo>
                  <a:lnTo>
                    <a:pt x="133" y="249"/>
                  </a:lnTo>
                  <a:lnTo>
                    <a:pt x="137" y="258"/>
                  </a:lnTo>
                  <a:lnTo>
                    <a:pt x="141" y="267"/>
                  </a:lnTo>
                  <a:lnTo>
                    <a:pt x="145" y="277"/>
                  </a:lnTo>
                  <a:lnTo>
                    <a:pt x="148" y="287"/>
                  </a:lnTo>
                  <a:lnTo>
                    <a:pt x="150" y="297"/>
                  </a:lnTo>
                  <a:lnTo>
                    <a:pt x="151" y="307"/>
                  </a:lnTo>
                  <a:lnTo>
                    <a:pt x="152" y="316"/>
                  </a:lnTo>
                  <a:lnTo>
                    <a:pt x="151" y="335"/>
                  </a:lnTo>
                  <a:lnTo>
                    <a:pt x="147" y="352"/>
                  </a:lnTo>
                  <a:lnTo>
                    <a:pt x="140" y="369"/>
                  </a:lnTo>
                  <a:lnTo>
                    <a:pt x="132" y="385"/>
                  </a:lnTo>
                  <a:lnTo>
                    <a:pt x="122" y="399"/>
                  </a:lnTo>
                  <a:lnTo>
                    <a:pt x="110" y="412"/>
                  </a:lnTo>
                  <a:lnTo>
                    <a:pt x="97" y="423"/>
                  </a:lnTo>
                  <a:lnTo>
                    <a:pt x="82" y="432"/>
                  </a:lnTo>
                  <a:lnTo>
                    <a:pt x="88" y="436"/>
                  </a:lnTo>
                  <a:lnTo>
                    <a:pt x="95" y="439"/>
                  </a:lnTo>
                  <a:lnTo>
                    <a:pt x="102" y="442"/>
                  </a:lnTo>
                  <a:lnTo>
                    <a:pt x="109" y="444"/>
                  </a:lnTo>
                  <a:lnTo>
                    <a:pt x="116" y="446"/>
                  </a:lnTo>
                  <a:lnTo>
                    <a:pt x="124" y="447"/>
                  </a:lnTo>
                  <a:lnTo>
                    <a:pt x="132" y="448"/>
                  </a:lnTo>
                  <a:lnTo>
                    <a:pt x="139" y="448"/>
                  </a:lnTo>
                  <a:lnTo>
                    <a:pt x="140" y="448"/>
                  </a:lnTo>
                  <a:lnTo>
                    <a:pt x="142" y="448"/>
                  </a:lnTo>
                  <a:lnTo>
                    <a:pt x="143" y="448"/>
                  </a:lnTo>
                  <a:lnTo>
                    <a:pt x="144" y="448"/>
                  </a:lnTo>
                  <a:lnTo>
                    <a:pt x="152" y="448"/>
                  </a:lnTo>
                  <a:lnTo>
                    <a:pt x="162" y="446"/>
                  </a:lnTo>
                  <a:lnTo>
                    <a:pt x="170" y="444"/>
                  </a:lnTo>
                  <a:lnTo>
                    <a:pt x="179" y="442"/>
                  </a:lnTo>
                  <a:lnTo>
                    <a:pt x="187" y="438"/>
                  </a:lnTo>
                  <a:lnTo>
                    <a:pt x="195" y="434"/>
                  </a:lnTo>
                  <a:lnTo>
                    <a:pt x="202" y="428"/>
                  </a:lnTo>
                  <a:lnTo>
                    <a:pt x="210" y="423"/>
                  </a:lnTo>
                  <a:lnTo>
                    <a:pt x="217" y="416"/>
                  </a:lnTo>
                  <a:lnTo>
                    <a:pt x="224" y="408"/>
                  </a:lnTo>
                  <a:lnTo>
                    <a:pt x="231" y="398"/>
                  </a:lnTo>
                  <a:lnTo>
                    <a:pt x="237" y="389"/>
                  </a:lnTo>
                  <a:lnTo>
                    <a:pt x="241" y="379"/>
                  </a:lnTo>
                  <a:lnTo>
                    <a:pt x="245" y="368"/>
                  </a:lnTo>
                  <a:lnTo>
                    <a:pt x="248" y="357"/>
                  </a:lnTo>
                  <a:lnTo>
                    <a:pt x="250" y="346"/>
                  </a:lnTo>
                  <a:lnTo>
                    <a:pt x="250" y="334"/>
                  </a:lnTo>
                  <a:lnTo>
                    <a:pt x="250" y="325"/>
                  </a:lnTo>
                  <a:lnTo>
                    <a:pt x="249" y="316"/>
                  </a:lnTo>
                  <a:lnTo>
                    <a:pt x="247" y="307"/>
                  </a:lnTo>
                  <a:lnTo>
                    <a:pt x="245" y="298"/>
                  </a:lnTo>
                  <a:lnTo>
                    <a:pt x="241" y="290"/>
                  </a:lnTo>
                  <a:lnTo>
                    <a:pt x="238" y="282"/>
                  </a:lnTo>
                  <a:lnTo>
                    <a:pt x="233" y="274"/>
                  </a:lnTo>
                  <a:lnTo>
                    <a:pt x="229" y="267"/>
                  </a:lnTo>
                  <a:lnTo>
                    <a:pt x="227" y="264"/>
                  </a:lnTo>
                  <a:lnTo>
                    <a:pt x="226" y="262"/>
                  </a:lnTo>
                  <a:lnTo>
                    <a:pt x="225" y="259"/>
                  </a:lnTo>
                  <a:lnTo>
                    <a:pt x="224" y="257"/>
                  </a:lnTo>
                  <a:lnTo>
                    <a:pt x="224" y="256"/>
                  </a:lnTo>
                  <a:lnTo>
                    <a:pt x="223" y="256"/>
                  </a:lnTo>
                  <a:lnTo>
                    <a:pt x="222" y="256"/>
                  </a:lnTo>
                  <a:lnTo>
                    <a:pt x="222" y="255"/>
                  </a:lnTo>
                  <a:lnTo>
                    <a:pt x="217" y="253"/>
                  </a:lnTo>
                  <a:lnTo>
                    <a:pt x="213" y="250"/>
                  </a:lnTo>
                  <a:lnTo>
                    <a:pt x="209" y="246"/>
                  </a:lnTo>
                  <a:lnTo>
                    <a:pt x="207" y="241"/>
                  </a:lnTo>
                  <a:lnTo>
                    <a:pt x="205" y="236"/>
                  </a:lnTo>
                  <a:lnTo>
                    <a:pt x="205" y="231"/>
                  </a:lnTo>
                  <a:lnTo>
                    <a:pt x="205" y="225"/>
                  </a:lnTo>
                  <a:lnTo>
                    <a:pt x="206" y="220"/>
                  </a:lnTo>
                  <a:lnTo>
                    <a:pt x="209" y="215"/>
                  </a:lnTo>
                  <a:lnTo>
                    <a:pt x="212" y="211"/>
                  </a:lnTo>
                  <a:lnTo>
                    <a:pt x="216" y="208"/>
                  </a:lnTo>
                  <a:lnTo>
                    <a:pt x="221" y="205"/>
                  </a:lnTo>
                  <a:lnTo>
                    <a:pt x="226" y="203"/>
                  </a:lnTo>
                  <a:lnTo>
                    <a:pt x="231" y="202"/>
                  </a:lnTo>
                  <a:lnTo>
                    <a:pt x="237" y="203"/>
                  </a:lnTo>
                  <a:lnTo>
                    <a:pt x="242" y="204"/>
                  </a:lnTo>
                  <a:lnTo>
                    <a:pt x="249" y="207"/>
                  </a:lnTo>
                  <a:lnTo>
                    <a:pt x="256" y="209"/>
                  </a:lnTo>
                  <a:lnTo>
                    <a:pt x="263" y="212"/>
                  </a:lnTo>
                  <a:lnTo>
                    <a:pt x="270" y="213"/>
                  </a:lnTo>
                  <a:lnTo>
                    <a:pt x="277" y="216"/>
                  </a:lnTo>
                  <a:lnTo>
                    <a:pt x="285" y="217"/>
                  </a:lnTo>
                  <a:lnTo>
                    <a:pt x="292" y="219"/>
                  </a:lnTo>
                  <a:lnTo>
                    <a:pt x="299" y="220"/>
                  </a:lnTo>
                  <a:lnTo>
                    <a:pt x="305" y="221"/>
                  </a:lnTo>
                  <a:lnTo>
                    <a:pt x="309" y="224"/>
                  </a:lnTo>
                  <a:lnTo>
                    <a:pt x="314" y="227"/>
                  </a:lnTo>
                  <a:lnTo>
                    <a:pt x="317" y="231"/>
                  </a:lnTo>
                  <a:lnTo>
                    <a:pt x="320" y="235"/>
                  </a:lnTo>
                  <a:lnTo>
                    <a:pt x="321" y="240"/>
                  </a:lnTo>
                  <a:lnTo>
                    <a:pt x="323" y="246"/>
                  </a:lnTo>
                  <a:lnTo>
                    <a:pt x="322" y="251"/>
                  </a:lnTo>
                  <a:lnTo>
                    <a:pt x="321" y="257"/>
                  </a:lnTo>
                  <a:lnTo>
                    <a:pt x="319" y="261"/>
                  </a:lnTo>
                  <a:lnTo>
                    <a:pt x="316" y="265"/>
                  </a:lnTo>
                  <a:lnTo>
                    <a:pt x="312" y="268"/>
                  </a:lnTo>
                  <a:lnTo>
                    <a:pt x="308" y="271"/>
                  </a:lnTo>
                  <a:lnTo>
                    <a:pt x="304" y="273"/>
                  </a:lnTo>
                  <a:lnTo>
                    <a:pt x="300" y="274"/>
                  </a:lnTo>
                  <a:lnTo>
                    <a:pt x="294" y="274"/>
                  </a:lnTo>
                  <a:lnTo>
                    <a:pt x="299" y="289"/>
                  </a:lnTo>
                  <a:lnTo>
                    <a:pt x="302" y="304"/>
                  </a:lnTo>
                  <a:lnTo>
                    <a:pt x="305" y="319"/>
                  </a:lnTo>
                  <a:lnTo>
                    <a:pt x="305" y="334"/>
                  </a:lnTo>
                  <a:lnTo>
                    <a:pt x="305" y="351"/>
                  </a:lnTo>
                  <a:lnTo>
                    <a:pt x="302" y="368"/>
                  </a:lnTo>
                  <a:lnTo>
                    <a:pt x="298" y="384"/>
                  </a:lnTo>
                  <a:lnTo>
                    <a:pt x="293" y="400"/>
                  </a:lnTo>
                  <a:lnTo>
                    <a:pt x="285" y="415"/>
                  </a:lnTo>
                  <a:lnTo>
                    <a:pt x="277" y="429"/>
                  </a:lnTo>
                  <a:lnTo>
                    <a:pt x="267" y="443"/>
                  </a:lnTo>
                  <a:lnTo>
                    <a:pt x="255" y="455"/>
                  </a:lnTo>
                  <a:lnTo>
                    <a:pt x="249" y="461"/>
                  </a:lnTo>
                  <a:lnTo>
                    <a:pt x="243" y="467"/>
                  </a:lnTo>
                  <a:lnTo>
                    <a:pt x="236" y="472"/>
                  </a:lnTo>
                  <a:lnTo>
                    <a:pt x="229" y="477"/>
                  </a:lnTo>
                  <a:lnTo>
                    <a:pt x="222" y="481"/>
                  </a:lnTo>
                  <a:lnTo>
                    <a:pt x="214" y="485"/>
                  </a:lnTo>
                  <a:lnTo>
                    <a:pt x="207" y="489"/>
                  </a:lnTo>
                  <a:lnTo>
                    <a:pt x="199" y="492"/>
                  </a:lnTo>
                  <a:lnTo>
                    <a:pt x="199" y="553"/>
                  </a:lnTo>
                  <a:lnTo>
                    <a:pt x="389" y="553"/>
                  </a:lnTo>
                  <a:lnTo>
                    <a:pt x="377" y="547"/>
                  </a:lnTo>
                  <a:lnTo>
                    <a:pt x="365" y="539"/>
                  </a:lnTo>
                  <a:lnTo>
                    <a:pt x="355" y="530"/>
                  </a:lnTo>
                  <a:lnTo>
                    <a:pt x="345" y="520"/>
                  </a:lnTo>
                  <a:lnTo>
                    <a:pt x="336" y="510"/>
                  </a:lnTo>
                  <a:lnTo>
                    <a:pt x="328" y="498"/>
                  </a:lnTo>
                  <a:lnTo>
                    <a:pt x="323" y="485"/>
                  </a:lnTo>
                  <a:lnTo>
                    <a:pt x="318" y="471"/>
                  </a:lnTo>
                  <a:lnTo>
                    <a:pt x="309" y="436"/>
                  </a:lnTo>
                  <a:lnTo>
                    <a:pt x="427" y="436"/>
                  </a:lnTo>
                  <a:lnTo>
                    <a:pt x="427" y="385"/>
                  </a:lnTo>
                  <a:lnTo>
                    <a:pt x="485" y="385"/>
                  </a:lnTo>
                  <a:lnTo>
                    <a:pt x="479" y="374"/>
                  </a:lnTo>
                  <a:lnTo>
                    <a:pt x="474" y="362"/>
                  </a:lnTo>
                  <a:lnTo>
                    <a:pt x="469" y="350"/>
                  </a:lnTo>
                  <a:lnTo>
                    <a:pt x="464" y="337"/>
                  </a:lnTo>
                  <a:lnTo>
                    <a:pt x="460" y="323"/>
                  </a:lnTo>
                  <a:lnTo>
                    <a:pt x="456" y="309"/>
                  </a:lnTo>
                  <a:lnTo>
                    <a:pt x="453" y="294"/>
                  </a:lnTo>
                  <a:lnTo>
                    <a:pt x="449" y="279"/>
                  </a:lnTo>
                  <a:lnTo>
                    <a:pt x="446" y="262"/>
                  </a:lnTo>
                  <a:lnTo>
                    <a:pt x="444" y="245"/>
                  </a:lnTo>
                  <a:lnTo>
                    <a:pt x="443" y="228"/>
                  </a:lnTo>
                  <a:lnTo>
                    <a:pt x="442" y="212"/>
                  </a:lnTo>
                  <a:lnTo>
                    <a:pt x="497" y="211"/>
                  </a:lnTo>
                  <a:lnTo>
                    <a:pt x="498" y="225"/>
                  </a:lnTo>
                  <a:lnTo>
                    <a:pt x="499" y="240"/>
                  </a:lnTo>
                  <a:lnTo>
                    <a:pt x="501" y="254"/>
                  </a:lnTo>
                  <a:lnTo>
                    <a:pt x="503" y="269"/>
                  </a:lnTo>
                  <a:lnTo>
                    <a:pt x="508" y="289"/>
                  </a:lnTo>
                  <a:lnTo>
                    <a:pt x="513" y="309"/>
                  </a:lnTo>
                  <a:lnTo>
                    <a:pt x="519" y="327"/>
                  </a:lnTo>
                  <a:lnTo>
                    <a:pt x="526" y="344"/>
                  </a:lnTo>
                  <a:lnTo>
                    <a:pt x="533" y="359"/>
                  </a:lnTo>
                  <a:lnTo>
                    <a:pt x="540" y="372"/>
                  </a:lnTo>
                  <a:lnTo>
                    <a:pt x="548" y="383"/>
                  </a:lnTo>
                  <a:lnTo>
                    <a:pt x="557" y="392"/>
                  </a:lnTo>
                  <a:lnTo>
                    <a:pt x="566" y="400"/>
                  </a:lnTo>
                  <a:lnTo>
                    <a:pt x="566" y="440"/>
                  </a:lnTo>
                  <a:lnTo>
                    <a:pt x="482" y="440"/>
                  </a:lnTo>
                  <a:lnTo>
                    <a:pt x="482" y="492"/>
                  </a:lnTo>
                  <a:lnTo>
                    <a:pt x="394" y="492"/>
                  </a:lnTo>
                  <a:lnTo>
                    <a:pt x="401" y="497"/>
                  </a:lnTo>
                  <a:lnTo>
                    <a:pt x="408" y="501"/>
                  </a:lnTo>
                  <a:lnTo>
                    <a:pt x="416" y="505"/>
                  </a:lnTo>
                  <a:lnTo>
                    <a:pt x="424" y="508"/>
                  </a:lnTo>
                  <a:lnTo>
                    <a:pt x="432" y="511"/>
                  </a:lnTo>
                  <a:lnTo>
                    <a:pt x="440" y="513"/>
                  </a:lnTo>
                  <a:lnTo>
                    <a:pt x="449" y="515"/>
                  </a:lnTo>
                  <a:lnTo>
                    <a:pt x="457" y="516"/>
                  </a:lnTo>
                  <a:lnTo>
                    <a:pt x="482" y="518"/>
                  </a:lnTo>
                  <a:lnTo>
                    <a:pt x="482" y="608"/>
                  </a:lnTo>
                  <a:lnTo>
                    <a:pt x="144" y="608"/>
                  </a:lnTo>
                  <a:lnTo>
                    <a:pt x="144" y="503"/>
                  </a:lnTo>
                  <a:lnTo>
                    <a:pt x="143" y="504"/>
                  </a:lnTo>
                  <a:lnTo>
                    <a:pt x="142" y="504"/>
                  </a:lnTo>
                  <a:lnTo>
                    <a:pt x="140" y="504"/>
                  </a:lnTo>
                  <a:lnTo>
                    <a:pt x="139" y="504"/>
                  </a:lnTo>
                  <a:lnTo>
                    <a:pt x="129" y="503"/>
                  </a:lnTo>
                  <a:lnTo>
                    <a:pt x="120" y="502"/>
                  </a:lnTo>
                  <a:lnTo>
                    <a:pt x="110" y="501"/>
                  </a:lnTo>
                  <a:lnTo>
                    <a:pt x="101" y="499"/>
                  </a:lnTo>
                  <a:lnTo>
                    <a:pt x="91" y="497"/>
                  </a:lnTo>
                  <a:lnTo>
                    <a:pt x="82" y="493"/>
                  </a:lnTo>
                  <a:lnTo>
                    <a:pt x="73" y="490"/>
                  </a:lnTo>
                  <a:lnTo>
                    <a:pt x="64" y="486"/>
                  </a:lnTo>
                  <a:lnTo>
                    <a:pt x="56" y="481"/>
                  </a:lnTo>
                  <a:lnTo>
                    <a:pt x="48" y="476"/>
                  </a:lnTo>
                  <a:lnTo>
                    <a:pt x="40" y="471"/>
                  </a:lnTo>
                  <a:lnTo>
                    <a:pt x="33" y="465"/>
                  </a:lnTo>
                  <a:lnTo>
                    <a:pt x="25" y="458"/>
                  </a:lnTo>
                  <a:lnTo>
                    <a:pt x="18" y="451"/>
                  </a:lnTo>
                  <a:lnTo>
                    <a:pt x="12" y="444"/>
                  </a:lnTo>
                  <a:lnTo>
                    <a:pt x="6" y="436"/>
                  </a:lnTo>
                  <a:lnTo>
                    <a:pt x="2" y="429"/>
                  </a:lnTo>
                  <a:lnTo>
                    <a:pt x="0" y="422"/>
                  </a:lnTo>
                  <a:lnTo>
                    <a:pt x="0" y="415"/>
                  </a:lnTo>
                  <a:lnTo>
                    <a:pt x="3" y="4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Freeform 42"/>
            <p:cNvSpPr>
              <a:spLocks/>
            </p:cNvSpPr>
            <p:nvPr/>
          </p:nvSpPr>
          <p:spPr bwMode="auto">
            <a:xfrm>
              <a:off x="2047" y="3558"/>
              <a:ext cx="200" cy="200"/>
            </a:xfrm>
            <a:custGeom>
              <a:avLst/>
              <a:gdLst>
                <a:gd name="T0" fmla="*/ 37 w 200"/>
                <a:gd name="T1" fmla="*/ 177 h 200"/>
                <a:gd name="T2" fmla="*/ 53 w 200"/>
                <a:gd name="T3" fmla="*/ 188 h 200"/>
                <a:gd name="T4" fmla="*/ 71 w 200"/>
                <a:gd name="T5" fmla="*/ 196 h 200"/>
                <a:gd name="T6" fmla="*/ 90 w 200"/>
                <a:gd name="T7" fmla="*/ 199 h 200"/>
                <a:gd name="T8" fmla="*/ 110 w 200"/>
                <a:gd name="T9" fmla="*/ 199 h 200"/>
                <a:gd name="T10" fmla="*/ 129 w 200"/>
                <a:gd name="T11" fmla="*/ 196 h 200"/>
                <a:gd name="T12" fmla="*/ 147 w 200"/>
                <a:gd name="T13" fmla="*/ 188 h 200"/>
                <a:gd name="T14" fmla="*/ 163 w 200"/>
                <a:gd name="T15" fmla="*/ 177 h 200"/>
                <a:gd name="T16" fmla="*/ 178 w 200"/>
                <a:gd name="T17" fmla="*/ 163 h 200"/>
                <a:gd name="T18" fmla="*/ 188 w 200"/>
                <a:gd name="T19" fmla="*/ 147 h 200"/>
                <a:gd name="T20" fmla="*/ 196 w 200"/>
                <a:gd name="T21" fmla="*/ 129 h 200"/>
                <a:gd name="T22" fmla="*/ 199 w 200"/>
                <a:gd name="T23" fmla="*/ 109 h 200"/>
                <a:gd name="T24" fmla="*/ 199 w 200"/>
                <a:gd name="T25" fmla="*/ 89 h 200"/>
                <a:gd name="T26" fmla="*/ 195 w 200"/>
                <a:gd name="T27" fmla="*/ 70 h 200"/>
                <a:gd name="T28" fmla="*/ 188 w 200"/>
                <a:gd name="T29" fmla="*/ 52 h 200"/>
                <a:gd name="T30" fmla="*/ 177 w 200"/>
                <a:gd name="T31" fmla="*/ 36 h 200"/>
                <a:gd name="T32" fmla="*/ 164 w 200"/>
                <a:gd name="T33" fmla="*/ 23 h 200"/>
                <a:gd name="T34" fmla="*/ 148 w 200"/>
                <a:gd name="T35" fmla="*/ 12 h 200"/>
                <a:gd name="T36" fmla="*/ 130 w 200"/>
                <a:gd name="T37" fmla="*/ 4 h 200"/>
                <a:gd name="T38" fmla="*/ 110 w 200"/>
                <a:gd name="T39" fmla="*/ 0 h 200"/>
                <a:gd name="T40" fmla="*/ 90 w 200"/>
                <a:gd name="T41" fmla="*/ 0 h 200"/>
                <a:gd name="T42" fmla="*/ 71 w 200"/>
                <a:gd name="T43" fmla="*/ 4 h 200"/>
                <a:gd name="T44" fmla="*/ 53 w 200"/>
                <a:gd name="T45" fmla="*/ 11 h 200"/>
                <a:gd name="T46" fmla="*/ 37 w 200"/>
                <a:gd name="T47" fmla="*/ 22 h 200"/>
                <a:gd name="T48" fmla="*/ 23 w 200"/>
                <a:gd name="T49" fmla="*/ 36 h 200"/>
                <a:gd name="T50" fmla="*/ 12 w 200"/>
                <a:gd name="T51" fmla="*/ 52 h 200"/>
                <a:gd name="T52" fmla="*/ 4 w 200"/>
                <a:gd name="T53" fmla="*/ 71 h 200"/>
                <a:gd name="T54" fmla="*/ 0 w 200"/>
                <a:gd name="T55" fmla="*/ 90 h 200"/>
                <a:gd name="T56" fmla="*/ 0 w 200"/>
                <a:gd name="T57" fmla="*/ 109 h 200"/>
                <a:gd name="T58" fmla="*/ 4 w 200"/>
                <a:gd name="T59" fmla="*/ 129 h 200"/>
                <a:gd name="T60" fmla="*/ 12 w 200"/>
                <a:gd name="T61" fmla="*/ 147 h 200"/>
                <a:gd name="T62" fmla="*/ 23 w 200"/>
                <a:gd name="T63" fmla="*/ 163 h 2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0"/>
                <a:gd name="T97" fmla="*/ 0 h 200"/>
                <a:gd name="T98" fmla="*/ 200 w 200"/>
                <a:gd name="T99" fmla="*/ 200 h 2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0" h="200">
                  <a:moveTo>
                    <a:pt x="29" y="170"/>
                  </a:moveTo>
                  <a:lnTo>
                    <a:pt x="37" y="177"/>
                  </a:lnTo>
                  <a:lnTo>
                    <a:pt x="45" y="183"/>
                  </a:lnTo>
                  <a:lnTo>
                    <a:pt x="53" y="188"/>
                  </a:lnTo>
                  <a:lnTo>
                    <a:pt x="61" y="192"/>
                  </a:lnTo>
                  <a:lnTo>
                    <a:pt x="71" y="196"/>
                  </a:lnTo>
                  <a:lnTo>
                    <a:pt x="80" y="198"/>
                  </a:lnTo>
                  <a:lnTo>
                    <a:pt x="90" y="199"/>
                  </a:lnTo>
                  <a:lnTo>
                    <a:pt x="100" y="200"/>
                  </a:lnTo>
                  <a:lnTo>
                    <a:pt x="110" y="199"/>
                  </a:lnTo>
                  <a:lnTo>
                    <a:pt x="119" y="198"/>
                  </a:lnTo>
                  <a:lnTo>
                    <a:pt x="129" y="196"/>
                  </a:lnTo>
                  <a:lnTo>
                    <a:pt x="138" y="192"/>
                  </a:lnTo>
                  <a:lnTo>
                    <a:pt x="147" y="188"/>
                  </a:lnTo>
                  <a:lnTo>
                    <a:pt x="155" y="183"/>
                  </a:lnTo>
                  <a:lnTo>
                    <a:pt x="163" y="177"/>
                  </a:lnTo>
                  <a:lnTo>
                    <a:pt x="171" y="170"/>
                  </a:lnTo>
                  <a:lnTo>
                    <a:pt x="178" y="163"/>
                  </a:lnTo>
                  <a:lnTo>
                    <a:pt x="183" y="155"/>
                  </a:lnTo>
                  <a:lnTo>
                    <a:pt x="188" y="147"/>
                  </a:lnTo>
                  <a:lnTo>
                    <a:pt x="192" y="138"/>
                  </a:lnTo>
                  <a:lnTo>
                    <a:pt x="196" y="129"/>
                  </a:lnTo>
                  <a:lnTo>
                    <a:pt x="198" y="120"/>
                  </a:lnTo>
                  <a:lnTo>
                    <a:pt x="199" y="109"/>
                  </a:lnTo>
                  <a:lnTo>
                    <a:pt x="200" y="100"/>
                  </a:lnTo>
                  <a:lnTo>
                    <a:pt x="199" y="89"/>
                  </a:lnTo>
                  <a:lnTo>
                    <a:pt x="198" y="79"/>
                  </a:lnTo>
                  <a:lnTo>
                    <a:pt x="195" y="70"/>
                  </a:lnTo>
                  <a:lnTo>
                    <a:pt x="192" y="61"/>
                  </a:lnTo>
                  <a:lnTo>
                    <a:pt x="188" y="52"/>
                  </a:lnTo>
                  <a:lnTo>
                    <a:pt x="183" y="44"/>
                  </a:lnTo>
                  <a:lnTo>
                    <a:pt x="177" y="36"/>
                  </a:lnTo>
                  <a:lnTo>
                    <a:pt x="171" y="29"/>
                  </a:lnTo>
                  <a:lnTo>
                    <a:pt x="164" y="23"/>
                  </a:lnTo>
                  <a:lnTo>
                    <a:pt x="156" y="17"/>
                  </a:lnTo>
                  <a:lnTo>
                    <a:pt x="148" y="12"/>
                  </a:lnTo>
                  <a:lnTo>
                    <a:pt x="139" y="8"/>
                  </a:lnTo>
                  <a:lnTo>
                    <a:pt x="130" y="4"/>
                  </a:lnTo>
                  <a:lnTo>
                    <a:pt x="120" y="2"/>
                  </a:lnTo>
                  <a:lnTo>
                    <a:pt x="110" y="0"/>
                  </a:lnTo>
                  <a:lnTo>
                    <a:pt x="100" y="0"/>
                  </a:lnTo>
                  <a:lnTo>
                    <a:pt x="90" y="0"/>
                  </a:lnTo>
                  <a:lnTo>
                    <a:pt x="80" y="1"/>
                  </a:lnTo>
                  <a:lnTo>
                    <a:pt x="71" y="4"/>
                  </a:lnTo>
                  <a:lnTo>
                    <a:pt x="61" y="7"/>
                  </a:lnTo>
                  <a:lnTo>
                    <a:pt x="53" y="11"/>
                  </a:lnTo>
                  <a:lnTo>
                    <a:pt x="45" y="16"/>
                  </a:lnTo>
                  <a:lnTo>
                    <a:pt x="37" y="22"/>
                  </a:lnTo>
                  <a:lnTo>
                    <a:pt x="29" y="29"/>
                  </a:lnTo>
                  <a:lnTo>
                    <a:pt x="23" y="36"/>
                  </a:lnTo>
                  <a:lnTo>
                    <a:pt x="17" y="44"/>
                  </a:lnTo>
                  <a:lnTo>
                    <a:pt x="12" y="52"/>
                  </a:lnTo>
                  <a:lnTo>
                    <a:pt x="8" y="62"/>
                  </a:lnTo>
                  <a:lnTo>
                    <a:pt x="4" y="71"/>
                  </a:lnTo>
                  <a:lnTo>
                    <a:pt x="2" y="80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0" y="109"/>
                  </a:lnTo>
                  <a:lnTo>
                    <a:pt x="2" y="120"/>
                  </a:lnTo>
                  <a:lnTo>
                    <a:pt x="4" y="129"/>
                  </a:lnTo>
                  <a:lnTo>
                    <a:pt x="8" y="138"/>
                  </a:lnTo>
                  <a:lnTo>
                    <a:pt x="12" y="147"/>
                  </a:lnTo>
                  <a:lnTo>
                    <a:pt x="17" y="155"/>
                  </a:lnTo>
                  <a:lnTo>
                    <a:pt x="23" y="163"/>
                  </a:lnTo>
                  <a:lnTo>
                    <a:pt x="29" y="1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Freeform 43"/>
            <p:cNvSpPr>
              <a:spLocks/>
            </p:cNvSpPr>
            <p:nvPr/>
          </p:nvSpPr>
          <p:spPr bwMode="auto">
            <a:xfrm>
              <a:off x="2099" y="3609"/>
              <a:ext cx="96" cy="97"/>
            </a:xfrm>
            <a:custGeom>
              <a:avLst/>
              <a:gdLst>
                <a:gd name="T0" fmla="*/ 0 w 96"/>
                <a:gd name="T1" fmla="*/ 49 h 97"/>
                <a:gd name="T2" fmla="*/ 1 w 96"/>
                <a:gd name="T3" fmla="*/ 39 h 97"/>
                <a:gd name="T4" fmla="*/ 4 w 96"/>
                <a:gd name="T5" fmla="*/ 30 h 97"/>
                <a:gd name="T6" fmla="*/ 8 w 96"/>
                <a:gd name="T7" fmla="*/ 22 h 97"/>
                <a:gd name="T8" fmla="*/ 14 w 96"/>
                <a:gd name="T9" fmla="*/ 15 h 97"/>
                <a:gd name="T10" fmla="*/ 17 w 96"/>
                <a:gd name="T11" fmla="*/ 11 h 97"/>
                <a:gd name="T12" fmla="*/ 21 w 96"/>
                <a:gd name="T13" fmla="*/ 8 h 97"/>
                <a:gd name="T14" fmla="*/ 25 w 96"/>
                <a:gd name="T15" fmla="*/ 6 h 97"/>
                <a:gd name="T16" fmla="*/ 29 w 96"/>
                <a:gd name="T17" fmla="*/ 4 h 97"/>
                <a:gd name="T18" fmla="*/ 34 w 96"/>
                <a:gd name="T19" fmla="*/ 3 h 97"/>
                <a:gd name="T20" fmla="*/ 38 w 96"/>
                <a:gd name="T21" fmla="*/ 1 h 97"/>
                <a:gd name="T22" fmla="*/ 43 w 96"/>
                <a:gd name="T23" fmla="*/ 0 h 97"/>
                <a:gd name="T24" fmla="*/ 48 w 96"/>
                <a:gd name="T25" fmla="*/ 0 h 97"/>
                <a:gd name="T26" fmla="*/ 52 w 96"/>
                <a:gd name="T27" fmla="*/ 0 h 97"/>
                <a:gd name="T28" fmla="*/ 57 w 96"/>
                <a:gd name="T29" fmla="*/ 1 h 97"/>
                <a:gd name="T30" fmla="*/ 62 w 96"/>
                <a:gd name="T31" fmla="*/ 3 h 97"/>
                <a:gd name="T32" fmla="*/ 66 w 96"/>
                <a:gd name="T33" fmla="*/ 4 h 97"/>
                <a:gd name="T34" fmla="*/ 70 w 96"/>
                <a:gd name="T35" fmla="*/ 6 h 97"/>
                <a:gd name="T36" fmla="*/ 74 w 96"/>
                <a:gd name="T37" fmla="*/ 8 h 97"/>
                <a:gd name="T38" fmla="*/ 78 w 96"/>
                <a:gd name="T39" fmla="*/ 11 h 97"/>
                <a:gd name="T40" fmla="*/ 82 w 96"/>
                <a:gd name="T41" fmla="*/ 15 h 97"/>
                <a:gd name="T42" fmla="*/ 88 w 96"/>
                <a:gd name="T43" fmla="*/ 22 h 97"/>
                <a:gd name="T44" fmla="*/ 93 w 96"/>
                <a:gd name="T45" fmla="*/ 30 h 97"/>
                <a:gd name="T46" fmla="*/ 95 w 96"/>
                <a:gd name="T47" fmla="*/ 39 h 97"/>
                <a:gd name="T48" fmla="*/ 96 w 96"/>
                <a:gd name="T49" fmla="*/ 49 h 97"/>
                <a:gd name="T50" fmla="*/ 95 w 96"/>
                <a:gd name="T51" fmla="*/ 58 h 97"/>
                <a:gd name="T52" fmla="*/ 93 w 96"/>
                <a:gd name="T53" fmla="*/ 68 h 97"/>
                <a:gd name="T54" fmla="*/ 88 w 96"/>
                <a:gd name="T55" fmla="*/ 76 h 97"/>
                <a:gd name="T56" fmla="*/ 82 w 96"/>
                <a:gd name="T57" fmla="*/ 83 h 97"/>
                <a:gd name="T58" fmla="*/ 78 w 96"/>
                <a:gd name="T59" fmla="*/ 87 h 97"/>
                <a:gd name="T60" fmla="*/ 74 w 96"/>
                <a:gd name="T61" fmla="*/ 89 h 97"/>
                <a:gd name="T62" fmla="*/ 70 w 96"/>
                <a:gd name="T63" fmla="*/ 92 h 97"/>
                <a:gd name="T64" fmla="*/ 66 w 96"/>
                <a:gd name="T65" fmla="*/ 93 h 97"/>
                <a:gd name="T66" fmla="*/ 62 w 96"/>
                <a:gd name="T67" fmla="*/ 95 h 97"/>
                <a:gd name="T68" fmla="*/ 57 w 96"/>
                <a:gd name="T69" fmla="*/ 96 h 97"/>
                <a:gd name="T70" fmla="*/ 52 w 96"/>
                <a:gd name="T71" fmla="*/ 97 h 97"/>
                <a:gd name="T72" fmla="*/ 48 w 96"/>
                <a:gd name="T73" fmla="*/ 97 h 97"/>
                <a:gd name="T74" fmla="*/ 38 w 96"/>
                <a:gd name="T75" fmla="*/ 96 h 97"/>
                <a:gd name="T76" fmla="*/ 29 w 96"/>
                <a:gd name="T77" fmla="*/ 93 h 97"/>
                <a:gd name="T78" fmla="*/ 21 w 96"/>
                <a:gd name="T79" fmla="*/ 89 h 97"/>
                <a:gd name="T80" fmla="*/ 13 w 96"/>
                <a:gd name="T81" fmla="*/ 83 h 97"/>
                <a:gd name="T82" fmla="*/ 8 w 96"/>
                <a:gd name="T83" fmla="*/ 76 h 97"/>
                <a:gd name="T84" fmla="*/ 4 w 96"/>
                <a:gd name="T85" fmla="*/ 68 h 97"/>
                <a:gd name="T86" fmla="*/ 1 w 96"/>
                <a:gd name="T87" fmla="*/ 58 h 97"/>
                <a:gd name="T88" fmla="*/ 0 w 96"/>
                <a:gd name="T89" fmla="*/ 49 h 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6"/>
                <a:gd name="T136" fmla="*/ 0 h 97"/>
                <a:gd name="T137" fmla="*/ 96 w 96"/>
                <a:gd name="T138" fmla="*/ 97 h 9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6" h="97">
                  <a:moveTo>
                    <a:pt x="0" y="49"/>
                  </a:moveTo>
                  <a:lnTo>
                    <a:pt x="1" y="39"/>
                  </a:lnTo>
                  <a:lnTo>
                    <a:pt x="4" y="30"/>
                  </a:lnTo>
                  <a:lnTo>
                    <a:pt x="8" y="22"/>
                  </a:lnTo>
                  <a:lnTo>
                    <a:pt x="14" y="15"/>
                  </a:lnTo>
                  <a:lnTo>
                    <a:pt x="17" y="11"/>
                  </a:lnTo>
                  <a:lnTo>
                    <a:pt x="21" y="8"/>
                  </a:lnTo>
                  <a:lnTo>
                    <a:pt x="25" y="6"/>
                  </a:lnTo>
                  <a:lnTo>
                    <a:pt x="29" y="4"/>
                  </a:lnTo>
                  <a:lnTo>
                    <a:pt x="34" y="3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7" y="1"/>
                  </a:lnTo>
                  <a:lnTo>
                    <a:pt x="62" y="3"/>
                  </a:lnTo>
                  <a:lnTo>
                    <a:pt x="66" y="4"/>
                  </a:lnTo>
                  <a:lnTo>
                    <a:pt x="70" y="6"/>
                  </a:lnTo>
                  <a:lnTo>
                    <a:pt x="74" y="8"/>
                  </a:lnTo>
                  <a:lnTo>
                    <a:pt x="78" y="11"/>
                  </a:lnTo>
                  <a:lnTo>
                    <a:pt x="82" y="15"/>
                  </a:lnTo>
                  <a:lnTo>
                    <a:pt x="88" y="22"/>
                  </a:lnTo>
                  <a:lnTo>
                    <a:pt x="93" y="30"/>
                  </a:lnTo>
                  <a:lnTo>
                    <a:pt x="95" y="39"/>
                  </a:lnTo>
                  <a:lnTo>
                    <a:pt x="96" y="49"/>
                  </a:lnTo>
                  <a:lnTo>
                    <a:pt x="95" y="58"/>
                  </a:lnTo>
                  <a:lnTo>
                    <a:pt x="93" y="68"/>
                  </a:lnTo>
                  <a:lnTo>
                    <a:pt x="88" y="76"/>
                  </a:lnTo>
                  <a:lnTo>
                    <a:pt x="82" y="83"/>
                  </a:lnTo>
                  <a:lnTo>
                    <a:pt x="78" y="87"/>
                  </a:lnTo>
                  <a:lnTo>
                    <a:pt x="74" y="89"/>
                  </a:lnTo>
                  <a:lnTo>
                    <a:pt x="70" y="92"/>
                  </a:lnTo>
                  <a:lnTo>
                    <a:pt x="66" y="93"/>
                  </a:lnTo>
                  <a:lnTo>
                    <a:pt x="62" y="95"/>
                  </a:lnTo>
                  <a:lnTo>
                    <a:pt x="57" y="96"/>
                  </a:lnTo>
                  <a:lnTo>
                    <a:pt x="52" y="97"/>
                  </a:lnTo>
                  <a:lnTo>
                    <a:pt x="48" y="97"/>
                  </a:lnTo>
                  <a:lnTo>
                    <a:pt x="38" y="96"/>
                  </a:lnTo>
                  <a:lnTo>
                    <a:pt x="29" y="93"/>
                  </a:lnTo>
                  <a:lnTo>
                    <a:pt x="21" y="89"/>
                  </a:lnTo>
                  <a:lnTo>
                    <a:pt x="13" y="83"/>
                  </a:lnTo>
                  <a:lnTo>
                    <a:pt x="8" y="76"/>
                  </a:lnTo>
                  <a:lnTo>
                    <a:pt x="4" y="68"/>
                  </a:lnTo>
                  <a:lnTo>
                    <a:pt x="1" y="5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Freeform 44"/>
            <p:cNvSpPr>
              <a:spLocks/>
            </p:cNvSpPr>
            <p:nvPr/>
          </p:nvSpPr>
          <p:spPr bwMode="auto">
            <a:xfrm>
              <a:off x="1975" y="3644"/>
              <a:ext cx="27" cy="27"/>
            </a:xfrm>
            <a:custGeom>
              <a:avLst/>
              <a:gdLst>
                <a:gd name="T0" fmla="*/ 14 w 27"/>
                <a:gd name="T1" fmla="*/ 27 h 27"/>
                <a:gd name="T2" fmla="*/ 19 w 27"/>
                <a:gd name="T3" fmla="*/ 26 h 27"/>
                <a:gd name="T4" fmla="*/ 23 w 27"/>
                <a:gd name="T5" fmla="*/ 23 h 27"/>
                <a:gd name="T6" fmla="*/ 26 w 27"/>
                <a:gd name="T7" fmla="*/ 19 h 27"/>
                <a:gd name="T8" fmla="*/ 27 w 27"/>
                <a:gd name="T9" fmla="*/ 14 h 27"/>
                <a:gd name="T10" fmla="*/ 26 w 27"/>
                <a:gd name="T11" fmla="*/ 8 h 27"/>
                <a:gd name="T12" fmla="*/ 23 w 27"/>
                <a:gd name="T13" fmla="*/ 4 h 27"/>
                <a:gd name="T14" fmla="*/ 19 w 27"/>
                <a:gd name="T15" fmla="*/ 2 h 27"/>
                <a:gd name="T16" fmla="*/ 14 w 27"/>
                <a:gd name="T17" fmla="*/ 0 h 27"/>
                <a:gd name="T18" fmla="*/ 9 w 27"/>
                <a:gd name="T19" fmla="*/ 2 h 27"/>
                <a:gd name="T20" fmla="*/ 4 w 27"/>
                <a:gd name="T21" fmla="*/ 4 h 27"/>
                <a:gd name="T22" fmla="*/ 1 w 27"/>
                <a:gd name="T23" fmla="*/ 8 h 27"/>
                <a:gd name="T24" fmla="*/ 0 w 27"/>
                <a:gd name="T25" fmla="*/ 14 h 27"/>
                <a:gd name="T26" fmla="*/ 1 w 27"/>
                <a:gd name="T27" fmla="*/ 19 h 27"/>
                <a:gd name="T28" fmla="*/ 4 w 27"/>
                <a:gd name="T29" fmla="*/ 23 h 27"/>
                <a:gd name="T30" fmla="*/ 9 w 27"/>
                <a:gd name="T31" fmla="*/ 26 h 27"/>
                <a:gd name="T32" fmla="*/ 14 w 27"/>
                <a:gd name="T33" fmla="*/ 27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7"/>
                <a:gd name="T53" fmla="*/ 27 w 27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7">
                  <a:moveTo>
                    <a:pt x="14" y="27"/>
                  </a:moveTo>
                  <a:lnTo>
                    <a:pt x="19" y="26"/>
                  </a:lnTo>
                  <a:lnTo>
                    <a:pt x="23" y="23"/>
                  </a:lnTo>
                  <a:lnTo>
                    <a:pt x="26" y="19"/>
                  </a:lnTo>
                  <a:lnTo>
                    <a:pt x="27" y="14"/>
                  </a:lnTo>
                  <a:lnTo>
                    <a:pt x="26" y="8"/>
                  </a:lnTo>
                  <a:lnTo>
                    <a:pt x="23" y="4"/>
                  </a:lnTo>
                  <a:lnTo>
                    <a:pt x="19" y="2"/>
                  </a:lnTo>
                  <a:lnTo>
                    <a:pt x="14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3"/>
                  </a:lnTo>
                  <a:lnTo>
                    <a:pt x="9" y="26"/>
                  </a:lnTo>
                  <a:lnTo>
                    <a:pt x="1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Freeform 45"/>
            <p:cNvSpPr>
              <a:spLocks/>
            </p:cNvSpPr>
            <p:nvPr/>
          </p:nvSpPr>
          <p:spPr bwMode="auto">
            <a:xfrm>
              <a:off x="2134" y="3644"/>
              <a:ext cx="26" cy="27"/>
            </a:xfrm>
            <a:custGeom>
              <a:avLst/>
              <a:gdLst>
                <a:gd name="T0" fmla="*/ 13 w 26"/>
                <a:gd name="T1" fmla="*/ 27 h 27"/>
                <a:gd name="T2" fmla="*/ 18 w 26"/>
                <a:gd name="T3" fmla="*/ 26 h 27"/>
                <a:gd name="T4" fmla="*/ 22 w 26"/>
                <a:gd name="T5" fmla="*/ 23 h 27"/>
                <a:gd name="T6" fmla="*/ 25 w 26"/>
                <a:gd name="T7" fmla="*/ 19 h 27"/>
                <a:gd name="T8" fmla="*/ 26 w 26"/>
                <a:gd name="T9" fmla="*/ 14 h 27"/>
                <a:gd name="T10" fmla="*/ 25 w 26"/>
                <a:gd name="T11" fmla="*/ 8 h 27"/>
                <a:gd name="T12" fmla="*/ 22 w 26"/>
                <a:gd name="T13" fmla="*/ 4 h 27"/>
                <a:gd name="T14" fmla="*/ 18 w 26"/>
                <a:gd name="T15" fmla="*/ 2 h 27"/>
                <a:gd name="T16" fmla="*/ 13 w 26"/>
                <a:gd name="T17" fmla="*/ 0 h 27"/>
                <a:gd name="T18" fmla="*/ 8 w 26"/>
                <a:gd name="T19" fmla="*/ 2 h 27"/>
                <a:gd name="T20" fmla="*/ 4 w 26"/>
                <a:gd name="T21" fmla="*/ 4 h 27"/>
                <a:gd name="T22" fmla="*/ 1 w 26"/>
                <a:gd name="T23" fmla="*/ 8 h 27"/>
                <a:gd name="T24" fmla="*/ 0 w 26"/>
                <a:gd name="T25" fmla="*/ 14 h 27"/>
                <a:gd name="T26" fmla="*/ 1 w 26"/>
                <a:gd name="T27" fmla="*/ 19 h 27"/>
                <a:gd name="T28" fmla="*/ 4 w 26"/>
                <a:gd name="T29" fmla="*/ 23 h 27"/>
                <a:gd name="T30" fmla="*/ 8 w 26"/>
                <a:gd name="T31" fmla="*/ 26 h 27"/>
                <a:gd name="T32" fmla="*/ 13 w 26"/>
                <a:gd name="T33" fmla="*/ 27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27"/>
                <a:gd name="T53" fmla="*/ 26 w 26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27">
                  <a:moveTo>
                    <a:pt x="13" y="27"/>
                  </a:moveTo>
                  <a:lnTo>
                    <a:pt x="18" y="26"/>
                  </a:lnTo>
                  <a:lnTo>
                    <a:pt x="22" y="23"/>
                  </a:lnTo>
                  <a:lnTo>
                    <a:pt x="25" y="19"/>
                  </a:lnTo>
                  <a:lnTo>
                    <a:pt x="26" y="14"/>
                  </a:lnTo>
                  <a:lnTo>
                    <a:pt x="25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3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3"/>
                  </a:lnTo>
                  <a:lnTo>
                    <a:pt x="8" y="26"/>
                  </a:lnTo>
                  <a:lnTo>
                    <a:pt x="1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9" name="Group 72"/>
          <p:cNvGrpSpPr>
            <a:grpSpLocks/>
          </p:cNvGrpSpPr>
          <p:nvPr/>
        </p:nvGrpSpPr>
        <p:grpSpPr bwMode="auto">
          <a:xfrm flipH="1">
            <a:off x="2438400" y="1658938"/>
            <a:ext cx="1492250" cy="1076325"/>
            <a:chOff x="1552427" y="3997409"/>
            <a:chExt cx="2333773" cy="1885057"/>
          </a:xfrm>
        </p:grpSpPr>
        <p:sp>
          <p:nvSpPr>
            <p:cNvPr id="74" name="Oval Callout 73"/>
            <p:cNvSpPr/>
            <p:nvPr/>
          </p:nvSpPr>
          <p:spPr>
            <a:xfrm>
              <a:off x="1599598" y="4114182"/>
              <a:ext cx="2286602" cy="1754381"/>
            </a:xfrm>
            <a:prstGeom prst="wedgeEllipseCallout">
              <a:avLst>
                <a:gd name="adj1" fmla="val -39583"/>
                <a:gd name="adj2" fmla="val 6375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 rot="20734121">
              <a:off x="2240144" y="4514549"/>
              <a:ext cx="1117232" cy="7006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bg2">
                      <a:lumMod val="75000"/>
                    </a:schemeClr>
                  </a:solidFill>
                  <a:latin typeface="Rockwell Extra Bold" pitchFamily="18" charset="0"/>
                </a:rPr>
                <a:t>721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 rot="699748">
              <a:off x="1875183" y="5073392"/>
              <a:ext cx="767165" cy="7006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bg2">
                      <a:lumMod val="75000"/>
                    </a:schemeClr>
                  </a:solidFill>
                  <a:latin typeface="Agency FB" pitchFamily="34" charset="0"/>
                </a:rPr>
                <a:t>234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 rot="20495717">
              <a:off x="1552427" y="4661905"/>
              <a:ext cx="950888" cy="6450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75000"/>
                    </a:schemeClr>
                  </a:solidFill>
                  <a:latin typeface="Britannic Bold" pitchFamily="34" charset="0"/>
                </a:rPr>
                <a:t>534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 rot="20253086">
              <a:off x="1696426" y="4033552"/>
              <a:ext cx="849096" cy="9147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bg2">
                      <a:lumMod val="75000"/>
                    </a:schemeClr>
                  </a:solidFill>
                  <a:latin typeface="Times" pitchFamily="18" charset="0"/>
                </a:rPr>
                <a:t>63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 rot="900407">
              <a:off x="3156275" y="4481185"/>
              <a:ext cx="650477" cy="4837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  <a:latin typeface="Times" pitchFamily="18" charset="0"/>
                </a:rPr>
                <a:t>935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 rot="1928724">
              <a:off x="2930345" y="4161447"/>
              <a:ext cx="610753" cy="6450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 dirty="0">
                  <a:solidFill>
                    <a:schemeClr val="bg2">
                      <a:lumMod val="75000"/>
                    </a:schemeClr>
                  </a:solidFill>
                  <a:latin typeface="Albertus MT" pitchFamily="18" charset="0"/>
                </a:rPr>
                <a:t>23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 rot="20552445">
              <a:off x="2764003" y="5215189"/>
              <a:ext cx="928544" cy="5922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2">
                      <a:lumMod val="75000"/>
                    </a:schemeClr>
                  </a:solidFill>
                  <a:latin typeface="Arial Black" pitchFamily="34" charset="0"/>
                </a:rPr>
                <a:t>137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 rot="20664853">
              <a:off x="2480971" y="4928815"/>
              <a:ext cx="739856" cy="6450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75000"/>
                    </a:schemeClr>
                  </a:solidFill>
                  <a:latin typeface="Aharoni" pitchFamily="2" charset="-79"/>
                  <a:cs typeface="Aharoni" pitchFamily="2" charset="-79"/>
                </a:rPr>
                <a:t>275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 rot="978655">
              <a:off x="2359316" y="3997409"/>
              <a:ext cx="739856" cy="7006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75000"/>
                    </a:schemeClr>
                  </a:solidFill>
                  <a:latin typeface="Broadway" pitchFamily="82" charset="0"/>
                </a:rPr>
                <a:t>16</a:t>
              </a:r>
              <a:endParaRPr lang="en-US" sz="2000" dirty="0">
                <a:solidFill>
                  <a:schemeClr val="bg2">
                    <a:lumMod val="75000"/>
                  </a:schemeClr>
                </a:solidFill>
                <a:latin typeface="Broadway" pitchFamily="82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 rot="20462029">
              <a:off x="3161241" y="4878770"/>
              <a:ext cx="687717" cy="48655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</a:rPr>
                <a:t>935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 rot="900407">
              <a:off x="2394074" y="5398690"/>
              <a:ext cx="650477" cy="4837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  <a:latin typeface="Times" pitchFamily="18" charset="0"/>
                </a:rPr>
                <a:t>145</a:t>
              </a:r>
            </a:p>
          </p:txBody>
        </p:sp>
      </p:grpSp>
      <p:grpSp>
        <p:nvGrpSpPr>
          <p:cNvPr id="21510" name="Group 147"/>
          <p:cNvGrpSpPr>
            <a:grpSpLocks/>
          </p:cNvGrpSpPr>
          <p:nvPr/>
        </p:nvGrpSpPr>
        <p:grpSpPr bwMode="auto">
          <a:xfrm>
            <a:off x="4572000" y="3276600"/>
            <a:ext cx="4114800" cy="3429000"/>
            <a:chOff x="4572000" y="3276600"/>
            <a:chExt cx="4114800" cy="3429000"/>
          </a:xfrm>
        </p:grpSpPr>
        <p:grpSp>
          <p:nvGrpSpPr>
            <p:cNvPr id="21529" name="Group 123"/>
            <p:cNvGrpSpPr>
              <a:grpSpLocks/>
            </p:cNvGrpSpPr>
            <p:nvPr/>
          </p:nvGrpSpPr>
          <p:grpSpPr bwMode="auto">
            <a:xfrm>
              <a:off x="4572000" y="3276600"/>
              <a:ext cx="4114800" cy="3429000"/>
              <a:chOff x="457200" y="3429000"/>
              <a:chExt cx="4114800" cy="3429000"/>
            </a:xfrm>
          </p:grpSpPr>
          <p:sp>
            <p:nvSpPr>
              <p:cNvPr id="86" name="Cloud 85"/>
              <p:cNvSpPr/>
              <p:nvPr/>
            </p:nvSpPr>
            <p:spPr>
              <a:xfrm>
                <a:off x="457200" y="3429000"/>
                <a:ext cx="4114800" cy="3429000"/>
              </a:xfrm>
              <a:prstGeom prst="cloud">
                <a:avLst/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 rot="865879" flipH="1">
                <a:off x="954088" y="4491038"/>
                <a:ext cx="1243012" cy="4619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latin typeface="Rockwell Extra Bold" pitchFamily="18" charset="0"/>
                  </a:rPr>
                  <a:t>00100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 rot="20900252" flipH="1">
                <a:off x="1703388" y="5326063"/>
                <a:ext cx="833437" cy="4619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latin typeface="Agency FB" pitchFamily="34" charset="0"/>
                  </a:rPr>
                  <a:t>0101011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 rot="19293008" flipH="1">
                <a:off x="2305050" y="3684588"/>
                <a:ext cx="969963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  <a:latin typeface="Britannic Bold" pitchFamily="34" charset="0"/>
                  </a:rPr>
                  <a:t>10101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 rot="2531434" flipH="1">
                <a:off x="1851025" y="3565525"/>
                <a:ext cx="800100" cy="58420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dirty="0">
                    <a:solidFill>
                      <a:schemeClr val="bg1">
                        <a:lumMod val="65000"/>
                      </a:schemeClr>
                    </a:solidFill>
                    <a:latin typeface="Times" pitchFamily="18" charset="0"/>
                  </a:rPr>
                  <a:t>010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 rot="20699593" flipH="1">
                <a:off x="938213" y="3883025"/>
                <a:ext cx="633412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dirty="0">
                    <a:solidFill>
                      <a:schemeClr val="bg1">
                        <a:lumMod val="65000"/>
                      </a:schemeClr>
                    </a:solidFill>
                    <a:latin typeface="Times" pitchFamily="18" charset="0"/>
                  </a:rPr>
                  <a:t>10010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 rot="19671276" flipH="1">
                <a:off x="1296988" y="3771900"/>
                <a:ext cx="542925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i="1" dirty="0">
                    <a:solidFill>
                      <a:schemeClr val="bg1">
                        <a:lumMod val="65000"/>
                      </a:schemeClr>
                    </a:solidFill>
                    <a:latin typeface="Albertus MT" pitchFamily="18" charset="0"/>
                  </a:rPr>
                  <a:t>1101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 rot="1047555" flipH="1">
                <a:off x="587375" y="5186363"/>
                <a:ext cx="1108075" cy="369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  <a:latin typeface="Arial Black" pitchFamily="34" charset="0"/>
                  </a:rPr>
                  <a:t>011011</a:t>
                </a: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 rot="20396688" flipH="1">
                <a:off x="1227138" y="4935538"/>
                <a:ext cx="606425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  <a:latin typeface="Aharoni" pitchFamily="2" charset="-79"/>
                    <a:cs typeface="Aharoni" pitchFamily="2" charset="-79"/>
                  </a:rPr>
                  <a:t>1101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 rot="20621345" flipH="1">
                <a:off x="881063" y="4087813"/>
                <a:ext cx="654050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  <a:latin typeface="Broadway" pitchFamily="82" charset="0"/>
                  </a:rPr>
                  <a:t>010</a:t>
                </a:r>
                <a:endParaRPr lang="en-US" sz="2400" dirty="0">
                  <a:solidFill>
                    <a:schemeClr val="bg1">
                      <a:lumMod val="65000"/>
                    </a:schemeClr>
                  </a:solidFill>
                  <a:latin typeface="Broadway" pitchFamily="82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 rot="1137971" flipH="1">
                <a:off x="481013" y="4729163"/>
                <a:ext cx="966787" cy="3063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dirty="0">
                    <a:solidFill>
                      <a:schemeClr val="bg1">
                        <a:lumMod val="65000"/>
                      </a:schemeClr>
                    </a:solidFill>
                  </a:rPr>
                  <a:t>00101101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 rot="865879" flipH="1">
                <a:off x="3086100" y="3657600"/>
                <a:ext cx="1243013" cy="4619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latin typeface="Rockwell Extra Bold" pitchFamily="18" charset="0"/>
                  </a:rPr>
                  <a:t>00100</a:t>
                </a: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 rot="20900252" flipH="1">
                <a:off x="3543300" y="5337175"/>
                <a:ext cx="833438" cy="4619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latin typeface="Agency FB" pitchFamily="34" charset="0"/>
                  </a:rPr>
                  <a:t>0101011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 rot="1047555" flipH="1">
                <a:off x="2871788" y="4806950"/>
                <a:ext cx="1108075" cy="369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  <a:latin typeface="Arial Black" pitchFamily="34" charset="0"/>
                  </a:rPr>
                  <a:t>011011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 rot="20396688" flipH="1">
                <a:off x="3587750" y="4325938"/>
                <a:ext cx="608013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  <a:latin typeface="Aharoni" pitchFamily="2" charset="-79"/>
                    <a:cs typeface="Aharoni" pitchFamily="2" charset="-79"/>
                  </a:rPr>
                  <a:t>1101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 rot="1137971" flipH="1">
                <a:off x="2690813" y="4038600"/>
                <a:ext cx="966787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dirty="0">
                    <a:solidFill>
                      <a:schemeClr val="bg1">
                        <a:lumMod val="65000"/>
                      </a:schemeClr>
                    </a:solidFill>
                  </a:rPr>
                  <a:t>00101101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 rot="865879" flipH="1">
                <a:off x="2249488" y="5024438"/>
                <a:ext cx="1243012" cy="4619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latin typeface="Rockwell Extra Bold" pitchFamily="18" charset="0"/>
                  </a:rPr>
                  <a:t>00100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 rot="20900252" flipH="1">
                <a:off x="3028950" y="5859463"/>
                <a:ext cx="771525" cy="4619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latin typeface="Agency FB" pitchFamily="34" charset="0"/>
                  </a:rPr>
                  <a:t>001011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 rot="19293008" flipH="1">
                <a:off x="1009650" y="5821363"/>
                <a:ext cx="969963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  <a:latin typeface="Britannic Bold" pitchFamily="34" charset="0"/>
                  </a:rPr>
                  <a:t>10101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 rot="2531434" flipH="1">
                <a:off x="3140075" y="4308475"/>
                <a:ext cx="800100" cy="58420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200" dirty="0">
                    <a:solidFill>
                      <a:schemeClr val="bg1">
                        <a:lumMod val="65000"/>
                      </a:schemeClr>
                    </a:solidFill>
                    <a:latin typeface="Times" pitchFamily="18" charset="0"/>
                  </a:rPr>
                  <a:t>010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 rot="20699593" flipH="1">
                <a:off x="2157413" y="4340225"/>
                <a:ext cx="633412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dirty="0">
                    <a:solidFill>
                      <a:schemeClr val="bg1">
                        <a:lumMod val="65000"/>
                      </a:schemeClr>
                    </a:solidFill>
                    <a:latin typeface="Times" pitchFamily="18" charset="0"/>
                  </a:rPr>
                  <a:t>10010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 rot="19671276" flipH="1">
                <a:off x="2592388" y="4305300"/>
                <a:ext cx="542925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i="1" dirty="0">
                    <a:solidFill>
                      <a:schemeClr val="bg1">
                        <a:lumMod val="65000"/>
                      </a:schemeClr>
                    </a:solidFill>
                    <a:latin typeface="Albertus MT" pitchFamily="18" charset="0"/>
                  </a:rPr>
                  <a:t>1101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 rot="1047555" flipH="1">
                <a:off x="1882775" y="5873750"/>
                <a:ext cx="1108075" cy="369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  <a:latin typeface="Arial Black" pitchFamily="34" charset="0"/>
                  </a:rPr>
                  <a:t>011011</a:t>
                </a: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 rot="20396688" flipH="1">
                <a:off x="2522538" y="5468938"/>
                <a:ext cx="606425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  <a:latin typeface="Aharoni" pitchFamily="2" charset="-79"/>
                    <a:cs typeface="Aharoni" pitchFamily="2" charset="-79"/>
                  </a:rPr>
                  <a:t>1101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 rot="20621345" flipH="1">
                <a:off x="2176463" y="4579938"/>
                <a:ext cx="654050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  <a:latin typeface="Broadway" pitchFamily="82" charset="0"/>
                  </a:rPr>
                  <a:t>010</a:t>
                </a:r>
                <a:endParaRPr lang="en-US" sz="2400" dirty="0">
                  <a:solidFill>
                    <a:schemeClr val="bg1">
                      <a:lumMod val="65000"/>
                    </a:schemeClr>
                  </a:solidFill>
                  <a:latin typeface="Broadway" pitchFamily="82" charset="0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 rot="1137971" flipH="1">
                <a:off x="1776413" y="5178425"/>
                <a:ext cx="966787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dirty="0">
                    <a:solidFill>
                      <a:schemeClr val="bg1">
                        <a:lumMod val="65000"/>
                      </a:schemeClr>
                    </a:solidFill>
                  </a:rPr>
                  <a:t>00101101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 rot="865879" flipH="1">
                <a:off x="1766888" y="6167438"/>
                <a:ext cx="1243012" cy="4619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latin typeface="Rockwell Extra Bold" pitchFamily="18" charset="0"/>
                  </a:rPr>
                  <a:t>00100</a:t>
                </a: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 rot="2049386" flipH="1">
                <a:off x="3638550" y="4079875"/>
                <a:ext cx="835025" cy="4619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latin typeface="Agency FB" pitchFamily="34" charset="0"/>
                  </a:rPr>
                  <a:t>0101011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 rot="1047555" flipH="1">
                <a:off x="3954463" y="4957763"/>
                <a:ext cx="573087" cy="3698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  <a:latin typeface="Agency FB" pitchFamily="34" charset="0"/>
                  </a:rPr>
                  <a:t>011011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 rot="20396688" flipH="1">
                <a:off x="1574800" y="4130675"/>
                <a:ext cx="608013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  <a:latin typeface="Aharoni" pitchFamily="2" charset="-79"/>
                    <a:cs typeface="Aharoni" pitchFamily="2" charset="-79"/>
                  </a:rPr>
                  <a:t>1101</a:t>
                </a: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 rot="1137971" flipH="1">
                <a:off x="3841750" y="4652963"/>
                <a:ext cx="681038" cy="3063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dirty="0">
                    <a:solidFill>
                      <a:schemeClr val="bg1">
                        <a:lumMod val="65000"/>
                      </a:schemeClr>
                    </a:solidFill>
                  </a:rPr>
                  <a:t>00101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 rot="20699593" flipH="1">
                <a:off x="714375" y="5715000"/>
                <a:ext cx="633413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dirty="0">
                    <a:solidFill>
                      <a:schemeClr val="bg1">
                        <a:lumMod val="65000"/>
                      </a:schemeClr>
                    </a:solidFill>
                    <a:latin typeface="Times" pitchFamily="18" charset="0"/>
                  </a:rPr>
                  <a:t>10010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 rot="20699593" flipH="1">
                <a:off x="2828925" y="5592763"/>
                <a:ext cx="825500" cy="4000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  <a:latin typeface="Times" pitchFamily="18" charset="0"/>
                  </a:rPr>
                  <a:t>10010</a:t>
                </a: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 rot="19580996" flipH="1">
                <a:off x="1071563" y="6156325"/>
                <a:ext cx="965200" cy="3079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400" dirty="0">
                    <a:solidFill>
                      <a:schemeClr val="bg1">
                        <a:lumMod val="65000"/>
                      </a:schemeClr>
                    </a:solidFill>
                  </a:rPr>
                  <a:t>00101101</a:t>
                </a:r>
              </a:p>
            </p:txBody>
          </p:sp>
        </p:grpSp>
        <p:pic>
          <p:nvPicPr>
            <p:cNvPr id="21530" name="Picture 8" descr="C:\Users\ghzite.MAIN\AppData\Local\Microsoft\Windows\Temporary Internet Files\Content.IE5\PYENXLS3\MCj0424224000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2400" y="4191000"/>
              <a:ext cx="648359" cy="929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1" name="Picture 9" descr="C:\Users\ghzite.MAIN\AppData\Local\Microsoft\Windows\Temporary Internet Files\Content.IE5\W2MQ2YGS\MCj04326490000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5334000"/>
              <a:ext cx="1015555" cy="101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2" name="Picture 11" descr="C:\Users\ghzite.MAIN\AppData\Local\Microsoft\Windows\Temporary Internet Files\Content.IE5\G4VZ6G1N\MCj04316250000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3581400"/>
              <a:ext cx="1015555" cy="1015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3" name="Picture 13" descr="C:\Users\ghzite.MAIN\AppData\Local\Microsoft\Windows\Temporary Internet Files\Content.IE5\G4VZ6G1N\MCj03968720000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3581400"/>
              <a:ext cx="1073510" cy="979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4" name="Picture 2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11392">
              <a:off x="6891910" y="5139719"/>
              <a:ext cx="947852" cy="1252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5" name="Picture 48" descr="C:\Users\ghzite.MAIN\AppData\Local\Microsoft\Windows\Temporary Internet Files\Content.IE5\PYENXLS3\MCj04241920000[1]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4267200"/>
              <a:ext cx="1358900" cy="1116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36" name="Picture 49" descr="C:\Users\ghzite.MAIN\AppData\Local\Microsoft\Windows\Temporary Internet Files\Content.IE5\W2MQ2YGS\MCj04339230000[1]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4800600"/>
              <a:ext cx="1009650" cy="100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511" name="Group 126"/>
          <p:cNvGrpSpPr>
            <a:grpSpLocks/>
          </p:cNvGrpSpPr>
          <p:nvPr/>
        </p:nvGrpSpPr>
        <p:grpSpPr bwMode="auto">
          <a:xfrm>
            <a:off x="838200" y="1581150"/>
            <a:ext cx="1501775" cy="1077913"/>
            <a:chOff x="1537529" y="3995252"/>
            <a:chExt cx="2348671" cy="1887214"/>
          </a:xfrm>
        </p:grpSpPr>
        <p:sp>
          <p:nvSpPr>
            <p:cNvPr id="128" name="Oval Callout 127"/>
            <p:cNvSpPr/>
            <p:nvPr/>
          </p:nvSpPr>
          <p:spPr>
            <a:xfrm>
              <a:off x="1599598" y="4114767"/>
              <a:ext cx="2286602" cy="1753801"/>
            </a:xfrm>
            <a:prstGeom prst="wedgeEllipseCallout">
              <a:avLst>
                <a:gd name="adj1" fmla="val -39583"/>
                <a:gd name="adj2" fmla="val 6375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 rot="20734121">
              <a:off x="2240145" y="4515001"/>
              <a:ext cx="1117233" cy="7004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bg2">
                      <a:lumMod val="75000"/>
                    </a:schemeClr>
                  </a:solidFill>
                  <a:latin typeface="Rockwell Extra Bold" pitchFamily="18" charset="0"/>
                </a:rPr>
                <a:t>721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 rot="699748">
              <a:off x="1875181" y="5073659"/>
              <a:ext cx="767167" cy="7004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bg2">
                      <a:lumMod val="75000"/>
                    </a:schemeClr>
                  </a:solidFill>
                  <a:latin typeface="Agency FB" pitchFamily="34" charset="0"/>
                </a:rPr>
                <a:t>234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 rot="20495717">
              <a:off x="1537529" y="4712337"/>
              <a:ext cx="950890" cy="6448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75000"/>
                    </a:schemeClr>
                  </a:solidFill>
                  <a:latin typeface="Britannic Bold" pitchFamily="34" charset="0"/>
                </a:rPr>
                <a:t>534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 rot="19448663">
              <a:off x="1686493" y="4106428"/>
              <a:ext cx="849097" cy="9144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bg2">
                      <a:lumMod val="75000"/>
                    </a:schemeClr>
                  </a:solidFill>
                  <a:latin typeface="Times" pitchFamily="18" charset="0"/>
                </a:rPr>
                <a:t>63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 rot="900407">
              <a:off x="3156275" y="4481648"/>
              <a:ext cx="650478" cy="48361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  <a:latin typeface="Times" pitchFamily="18" charset="0"/>
                </a:rPr>
                <a:t>935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 rot="1928724">
              <a:off x="2754071" y="4109208"/>
              <a:ext cx="610754" cy="6448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 dirty="0">
                  <a:solidFill>
                    <a:schemeClr val="bg2">
                      <a:lumMod val="75000"/>
                    </a:schemeClr>
                  </a:solidFill>
                  <a:latin typeface="Albertus MT" pitchFamily="18" charset="0"/>
                </a:rPr>
                <a:t>23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 rot="20552445">
              <a:off x="2749106" y="5182057"/>
              <a:ext cx="928544" cy="5920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2">
                      <a:lumMod val="75000"/>
                    </a:schemeClr>
                  </a:solidFill>
                  <a:latin typeface="Arial Black" pitchFamily="34" charset="0"/>
                </a:rPr>
                <a:t>137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 rot="20664853">
              <a:off x="2480970" y="4929131"/>
              <a:ext cx="739856" cy="6448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75000"/>
                    </a:schemeClr>
                  </a:solidFill>
                  <a:latin typeface="Aharoni" pitchFamily="2" charset="-79"/>
                  <a:cs typeface="Aharoni" pitchFamily="2" charset="-79"/>
                </a:rPr>
                <a:t>275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 rot="978655">
              <a:off x="2240145" y="3995252"/>
              <a:ext cx="739856" cy="7004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75000"/>
                    </a:schemeClr>
                  </a:solidFill>
                  <a:latin typeface="Broadway" pitchFamily="82" charset="0"/>
                </a:rPr>
                <a:t>16</a:t>
              </a:r>
              <a:endParaRPr lang="en-US" sz="2000" dirty="0">
                <a:solidFill>
                  <a:schemeClr val="bg2">
                    <a:lumMod val="75000"/>
                  </a:schemeClr>
                </a:solidFill>
                <a:latin typeface="Broadway" pitchFamily="82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 rot="20462029">
              <a:off x="3161240" y="4879101"/>
              <a:ext cx="687719" cy="4863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</a:rPr>
                <a:t>935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 rot="900407">
              <a:off x="2394075" y="5398850"/>
              <a:ext cx="650478" cy="48361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  <a:latin typeface="Times" pitchFamily="18" charset="0"/>
                </a:rPr>
                <a:t>145</a:t>
              </a:r>
            </a:p>
          </p:txBody>
        </p:sp>
      </p:grpSp>
      <p:sp>
        <p:nvSpPr>
          <p:cNvPr id="144" name="Circular Arrow 143"/>
          <p:cNvSpPr/>
          <p:nvPr/>
        </p:nvSpPr>
        <p:spPr>
          <a:xfrm rot="10800000">
            <a:off x="1752600" y="2133600"/>
            <a:ext cx="4648200" cy="3505200"/>
          </a:xfrm>
          <a:prstGeom prst="circularArrow">
            <a:avLst>
              <a:gd name="adj1" fmla="val 11834"/>
              <a:gd name="adj2" fmla="val 1142319"/>
              <a:gd name="adj3" fmla="val 20477001"/>
              <a:gd name="adj4" fmla="val 16223613"/>
              <a:gd name="adj5" fmla="val 1608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5" name="Circular Arrow 144"/>
          <p:cNvSpPr/>
          <p:nvPr/>
        </p:nvSpPr>
        <p:spPr>
          <a:xfrm>
            <a:off x="2667000" y="1447800"/>
            <a:ext cx="4648200" cy="3505200"/>
          </a:xfrm>
          <a:prstGeom prst="circularArrow">
            <a:avLst>
              <a:gd name="adj1" fmla="val 11834"/>
              <a:gd name="adj2" fmla="val 1142319"/>
              <a:gd name="adj3" fmla="val 20477001"/>
              <a:gd name="adj4" fmla="val 16223613"/>
              <a:gd name="adj5" fmla="val 1608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14" name="TextBox 145"/>
          <p:cNvSpPr txBox="1">
            <a:spLocks noChangeArrowheads="1"/>
          </p:cNvSpPr>
          <p:nvPr/>
        </p:nvSpPr>
        <p:spPr bwMode="auto">
          <a:xfrm>
            <a:off x="457200" y="4764088"/>
            <a:ext cx="2017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Binary-to-Decimal</a:t>
            </a:r>
          </a:p>
          <a:p>
            <a:pPr algn="ctr" eaLnBrk="1" hangingPunct="1"/>
            <a:r>
              <a:rPr lang="en-US"/>
              <a:t>Conversion</a:t>
            </a:r>
          </a:p>
        </p:txBody>
      </p:sp>
      <p:sp>
        <p:nvSpPr>
          <p:cNvPr id="21515" name="Rectangle 146"/>
          <p:cNvSpPr>
            <a:spLocks noChangeArrowheads="1"/>
          </p:cNvSpPr>
          <p:nvPr/>
        </p:nvSpPr>
        <p:spPr bwMode="auto">
          <a:xfrm>
            <a:off x="6096000" y="16764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Decimal-to-Binary</a:t>
            </a:r>
          </a:p>
          <a:p>
            <a:pPr algn="ctr"/>
            <a:r>
              <a:rPr lang="en-US"/>
              <a:t>Conversion</a:t>
            </a:r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59290-49BF-4C11-82C3-664BA3E47D2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Decimal ‒to‒ Binary Conversion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10000"/>
          </a:xfrm>
        </p:spPr>
        <p:txBody>
          <a:bodyPr/>
          <a:lstStyle/>
          <a:p>
            <a:pPr marL="0" indent="-51435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smtClean="0"/>
              <a:t>The  Process : </a:t>
            </a:r>
            <a:r>
              <a:rPr lang="en-US" sz="2000" i="1" smtClean="0"/>
              <a:t>Successive Division</a:t>
            </a:r>
          </a:p>
          <a:p>
            <a:pPr marL="639763" lvl="1" indent="-365125">
              <a:spcBef>
                <a:spcPct val="0"/>
              </a:spcBef>
              <a:spcAft>
                <a:spcPts val="600"/>
              </a:spcAft>
              <a:buFontTx/>
              <a:buAutoNum type="alphaLcParenR"/>
            </a:pPr>
            <a:r>
              <a:rPr lang="en-US" sz="2000" smtClean="0"/>
              <a:t>Divide the </a:t>
            </a:r>
            <a:r>
              <a:rPr lang="en-US" sz="2000" i="1" smtClean="0"/>
              <a:t>Decimal Number </a:t>
            </a:r>
            <a:r>
              <a:rPr lang="en-US" sz="2000" smtClean="0"/>
              <a:t>by 2; the remainder is the LSB of </a:t>
            </a:r>
            <a:r>
              <a:rPr lang="en-US" sz="2000" i="1" smtClean="0"/>
              <a:t>Binary Number</a:t>
            </a:r>
            <a:r>
              <a:rPr lang="en-US" sz="2000" smtClean="0"/>
              <a:t> .</a:t>
            </a:r>
          </a:p>
          <a:p>
            <a:pPr marL="639763" lvl="1" indent="-365125">
              <a:spcBef>
                <a:spcPct val="0"/>
              </a:spcBef>
              <a:spcAft>
                <a:spcPts val="600"/>
              </a:spcAft>
              <a:buFontTx/>
              <a:buAutoNum type="alphaLcParenR"/>
            </a:pPr>
            <a:r>
              <a:rPr lang="en-US" sz="2000" smtClean="0"/>
              <a:t>If the quotient is zero, the conversion is complete; else repeat step (a) using the quotient as the Decimal Number.  The new remainder is the next most significant bit of the </a:t>
            </a:r>
            <a:r>
              <a:rPr lang="en-US" sz="2000" i="1" smtClean="0"/>
              <a:t>Binary Number.</a:t>
            </a:r>
          </a:p>
          <a:p>
            <a:pPr marL="0" indent="-514350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sz="2000" smtClean="0"/>
              <a:t>Example:</a:t>
            </a:r>
          </a:p>
          <a:p>
            <a:pPr marL="639763" lvl="1" indent="-365125">
              <a:spcBef>
                <a:spcPct val="0"/>
              </a:spcBef>
              <a:buFontTx/>
              <a:buNone/>
            </a:pPr>
            <a:r>
              <a:rPr lang="en-US" sz="2000" smtClean="0"/>
              <a:t>Convert the decimal number 6</a:t>
            </a:r>
            <a:r>
              <a:rPr lang="en-US" sz="2000" baseline="-25000" smtClean="0"/>
              <a:t>10</a:t>
            </a:r>
            <a:r>
              <a:rPr lang="en-US" sz="2000" smtClean="0"/>
              <a:t> into its binary equivalent.</a:t>
            </a:r>
          </a:p>
        </p:txBody>
      </p:sp>
      <p:graphicFrame>
        <p:nvGraphicFramePr>
          <p:cNvPr id="22532" name="Object 6"/>
          <p:cNvGraphicFramePr>
            <a:graphicFrameLocks noChangeAspect="1"/>
          </p:cNvGraphicFramePr>
          <p:nvPr/>
        </p:nvGraphicFramePr>
        <p:xfrm>
          <a:off x="1116013" y="4708525"/>
          <a:ext cx="3529012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4" imgW="3263900" imgH="1536700" progId="Equation.3">
                  <p:embed/>
                </p:oleObj>
              </mc:Choice>
              <mc:Fallback>
                <p:oleObj name="Equation" r:id="rId4" imgW="3263900" imgH="153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708525"/>
                        <a:ext cx="3529012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3" name="Group 65"/>
          <p:cNvGrpSpPr>
            <a:grpSpLocks/>
          </p:cNvGrpSpPr>
          <p:nvPr/>
        </p:nvGrpSpPr>
        <p:grpSpPr bwMode="auto">
          <a:xfrm>
            <a:off x="4973638" y="5257800"/>
            <a:ext cx="1981200" cy="609600"/>
            <a:chOff x="5181600" y="5181600"/>
            <a:chExt cx="1981200" cy="609600"/>
          </a:xfrm>
        </p:grpSpPr>
        <p:sp>
          <p:nvSpPr>
            <p:cNvPr id="22535" name="TextBox 68"/>
            <p:cNvSpPr txBox="1">
              <a:spLocks noChangeArrowheads="1"/>
            </p:cNvSpPr>
            <p:nvPr/>
          </p:nvSpPr>
          <p:spPr bwMode="auto">
            <a:xfrm>
              <a:off x="5345506" y="5286345"/>
              <a:ext cx="16724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sym typeface="Symbol" pitchFamily="18" charset="2"/>
                </a:rPr>
                <a:t>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6</a:t>
              </a:r>
              <a:r>
                <a:rPr lang="en-US" sz="2000" baseline="-25000">
                  <a:solidFill>
                    <a:srgbClr val="FF0000"/>
                  </a:solidFill>
                </a:rPr>
                <a:t>10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/>
                <a:t>=</a:t>
              </a:r>
              <a:r>
                <a:rPr lang="en-US" sz="2000">
                  <a:solidFill>
                    <a:srgbClr val="FF0000"/>
                  </a:solidFill>
                </a:rPr>
                <a:t> 110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65" name="Rounded Rectangle 64"/>
            <p:cNvSpPr/>
            <p:nvPr/>
          </p:nvSpPr>
          <p:spPr bwMode="auto">
            <a:xfrm>
              <a:off x="5181600" y="5181600"/>
              <a:ext cx="1981200" cy="6096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865EB-E3E4-4060-901B-90591A7838E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Dec → Binary : Example #1</a:t>
            </a:r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decimal number 26</a:t>
            </a:r>
            <a:r>
              <a:rPr lang="en-US" sz="2000" baseline="-25000"/>
              <a:t>10</a:t>
            </a:r>
            <a:r>
              <a:rPr lang="en-US" sz="2000"/>
              <a:t> into its binary equivalent.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F5E0F-80A9-4F97-BC8F-CDA4E00214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Dec → Binary : Example #1</a:t>
            </a:r>
          </a:p>
        </p:txBody>
      </p:sp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decimal number 26</a:t>
            </a:r>
            <a:r>
              <a:rPr lang="en-US" sz="2000" baseline="-25000"/>
              <a:t>10</a:t>
            </a:r>
            <a:r>
              <a:rPr lang="en-US" sz="2000"/>
              <a:t> into its binary equivalent.</a:t>
            </a:r>
            <a:endParaRPr lang="en-US"/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457200" y="23622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938213" y="2819400"/>
          <a:ext cx="21018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Equation" r:id="rId4" imgW="1943100" imgH="520700" progId="Equation.3">
                  <p:embed/>
                </p:oleObj>
              </mc:Choice>
              <mc:Fallback>
                <p:oleObj name="Equation" r:id="rId4" imgW="19431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2819400"/>
                        <a:ext cx="21018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1049338" y="5410200"/>
          <a:ext cx="20050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6" imgW="1854200" imgH="520700" progId="Equation.3">
                  <p:embed/>
                </p:oleObj>
              </mc:Choice>
              <mc:Fallback>
                <p:oleObj name="Equation" r:id="rId6" imgW="18542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5410200"/>
                        <a:ext cx="200501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5"/>
          <p:cNvGraphicFramePr>
            <a:graphicFrameLocks noChangeAspect="1"/>
          </p:cNvGraphicFramePr>
          <p:nvPr/>
        </p:nvGraphicFramePr>
        <p:xfrm>
          <a:off x="962025" y="3467100"/>
          <a:ext cx="12636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8" imgW="1168400" imgH="520700" progId="Equation.3">
                  <p:embed/>
                </p:oleObj>
              </mc:Choice>
              <mc:Fallback>
                <p:oleObj name="Equation" r:id="rId8" imgW="11684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3467100"/>
                        <a:ext cx="12636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5"/>
          <p:cNvGraphicFramePr>
            <a:graphicFrameLocks noChangeAspect="1"/>
          </p:cNvGraphicFramePr>
          <p:nvPr/>
        </p:nvGraphicFramePr>
        <p:xfrm>
          <a:off x="1066800" y="4114800"/>
          <a:ext cx="11953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10" imgW="1104900" imgH="520700" progId="Equation.3">
                  <p:embed/>
                </p:oleObj>
              </mc:Choice>
              <mc:Fallback>
                <p:oleObj name="Equation" r:id="rId10" imgW="11049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11953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7"/>
          <p:cNvGraphicFramePr>
            <a:graphicFrameLocks noChangeAspect="1"/>
          </p:cNvGraphicFramePr>
          <p:nvPr/>
        </p:nvGraphicFramePr>
        <p:xfrm>
          <a:off x="1066800" y="4762500"/>
          <a:ext cx="11541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12" imgW="1066800" imgH="520700" progId="Equation.3">
                  <p:embed/>
                </p:oleObj>
              </mc:Choice>
              <mc:Fallback>
                <p:oleObj name="Equation" r:id="rId12" imgW="10668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62500"/>
                        <a:ext cx="115411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6" name="Group 39"/>
          <p:cNvGrpSpPr>
            <a:grpSpLocks/>
          </p:cNvGrpSpPr>
          <p:nvPr/>
        </p:nvGrpSpPr>
        <p:grpSpPr bwMode="auto">
          <a:xfrm>
            <a:off x="4800600" y="4114800"/>
            <a:ext cx="2362200" cy="609600"/>
            <a:chOff x="4800600" y="4114800"/>
            <a:chExt cx="2362200" cy="609600"/>
          </a:xfrm>
        </p:grpSpPr>
        <p:sp>
          <p:nvSpPr>
            <p:cNvPr id="24588" name="TextBox 68"/>
            <p:cNvSpPr txBox="1">
              <a:spLocks noChangeArrowheads="1"/>
            </p:cNvSpPr>
            <p:nvPr/>
          </p:nvSpPr>
          <p:spPr bwMode="auto">
            <a:xfrm>
              <a:off x="4931479" y="4219545"/>
              <a:ext cx="21004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sym typeface="Symbol" pitchFamily="18" charset="2"/>
                </a:rPr>
                <a:t>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26</a:t>
              </a:r>
              <a:r>
                <a:rPr lang="en-US" sz="2000" baseline="-25000">
                  <a:solidFill>
                    <a:srgbClr val="FF0000"/>
                  </a:solidFill>
                </a:rPr>
                <a:t>10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/>
                <a:t>=</a:t>
              </a:r>
              <a:r>
                <a:rPr lang="en-US" sz="2000">
                  <a:solidFill>
                    <a:srgbClr val="FF0000"/>
                  </a:solidFill>
                </a:rPr>
                <a:t> 11010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4800600" y="4114800"/>
              <a:ext cx="2362200" cy="6096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B4905-CF4F-4C6F-AE5E-464E5B5A8E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Dec → Binary : Example #2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decimal number 41</a:t>
            </a:r>
            <a:r>
              <a:rPr lang="en-US" sz="2000" baseline="-25000"/>
              <a:t>10</a:t>
            </a:r>
            <a:r>
              <a:rPr lang="en-US" sz="2000"/>
              <a:t> into its binary equivalent.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0A207-4FB1-4415-B2D5-549AF916EB1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Dec → Binary : Example #2</a:t>
            </a: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7696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Convert the decimal number 41</a:t>
            </a:r>
            <a:r>
              <a:rPr lang="en-US" sz="2000" baseline="-25000"/>
              <a:t>10</a:t>
            </a:r>
            <a:r>
              <a:rPr lang="en-US" sz="2000"/>
              <a:t> into its binary equivalent.</a:t>
            </a:r>
            <a:endParaRPr lang="en-US"/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457200" y="23622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Solution</a:t>
            </a:r>
            <a:r>
              <a:rPr lang="en-US" sz="2000"/>
              <a:t>:</a:t>
            </a:r>
            <a:endParaRPr lang="en-US"/>
          </a:p>
        </p:txBody>
      </p:sp>
      <p:graphicFrame>
        <p:nvGraphicFramePr>
          <p:cNvPr id="26629" name="Object 6"/>
          <p:cNvGraphicFramePr>
            <a:graphicFrameLocks noChangeAspect="1"/>
          </p:cNvGraphicFramePr>
          <p:nvPr/>
        </p:nvGraphicFramePr>
        <p:xfrm>
          <a:off x="973138" y="2819400"/>
          <a:ext cx="20320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Equation" r:id="rId4" imgW="1879600" imgH="520700" progId="Equation.3">
                  <p:embed/>
                </p:oleObj>
              </mc:Choice>
              <mc:Fallback>
                <p:oleObj name="Equation" r:id="rId4" imgW="18796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2819400"/>
                        <a:ext cx="20320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5"/>
          <p:cNvGraphicFramePr>
            <a:graphicFrameLocks noChangeAspect="1"/>
          </p:cNvGraphicFramePr>
          <p:nvPr/>
        </p:nvGraphicFramePr>
        <p:xfrm>
          <a:off x="935038" y="3467100"/>
          <a:ext cx="13192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6" imgW="1218671" imgH="520474" progId="Equation.3">
                  <p:embed/>
                </p:oleObj>
              </mc:Choice>
              <mc:Fallback>
                <p:oleObj name="Equation" r:id="rId6" imgW="1218671" imgH="52047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467100"/>
                        <a:ext cx="131921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4"/>
          <p:cNvGraphicFramePr>
            <a:graphicFrameLocks noChangeAspect="1"/>
          </p:cNvGraphicFramePr>
          <p:nvPr/>
        </p:nvGraphicFramePr>
        <p:xfrm>
          <a:off x="962025" y="4114800"/>
          <a:ext cx="13049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tion" r:id="rId8" imgW="1206500" imgH="520700" progId="Equation.3">
                  <p:embed/>
                </p:oleObj>
              </mc:Choice>
              <mc:Fallback>
                <p:oleObj name="Equation" r:id="rId8" imgW="12065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4114800"/>
                        <a:ext cx="13049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7"/>
          <p:cNvGraphicFramePr>
            <a:graphicFrameLocks noChangeAspect="1"/>
          </p:cNvGraphicFramePr>
          <p:nvPr/>
        </p:nvGraphicFramePr>
        <p:xfrm>
          <a:off x="1066800" y="4762500"/>
          <a:ext cx="11541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Equation" r:id="rId10" imgW="1066800" imgH="520700" progId="Equation.3">
                  <p:embed/>
                </p:oleObj>
              </mc:Choice>
              <mc:Fallback>
                <p:oleObj name="Equation" r:id="rId10" imgW="10668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62500"/>
                        <a:ext cx="115411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33" name="Group 15"/>
          <p:cNvGrpSpPr>
            <a:grpSpLocks/>
          </p:cNvGrpSpPr>
          <p:nvPr/>
        </p:nvGrpSpPr>
        <p:grpSpPr bwMode="auto">
          <a:xfrm>
            <a:off x="4759325" y="4114800"/>
            <a:ext cx="2362200" cy="609600"/>
            <a:chOff x="4759040" y="4114800"/>
            <a:chExt cx="2362200" cy="609600"/>
          </a:xfrm>
        </p:grpSpPr>
        <p:sp>
          <p:nvSpPr>
            <p:cNvPr id="26637" name="TextBox 68"/>
            <p:cNvSpPr txBox="1">
              <a:spLocks noChangeArrowheads="1"/>
            </p:cNvSpPr>
            <p:nvPr/>
          </p:nvSpPr>
          <p:spPr bwMode="auto">
            <a:xfrm>
              <a:off x="4818583" y="4219545"/>
              <a:ext cx="224311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sym typeface="Symbol" pitchFamily="18" charset="2"/>
                </a:rPr>
                <a:t>  </a:t>
              </a:r>
              <a:r>
                <a:rPr lang="en-US" sz="2000">
                  <a:solidFill>
                    <a:srgbClr val="FF0000"/>
                  </a:solidFill>
                  <a:sym typeface="Symbol" pitchFamily="18" charset="2"/>
                </a:rPr>
                <a:t>41</a:t>
              </a:r>
              <a:r>
                <a:rPr lang="en-US" sz="2000" baseline="-25000">
                  <a:solidFill>
                    <a:srgbClr val="FF0000"/>
                  </a:solidFill>
                </a:rPr>
                <a:t>10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/>
                <a:t>=</a:t>
              </a:r>
              <a:r>
                <a:rPr lang="en-US" sz="2000">
                  <a:solidFill>
                    <a:srgbClr val="FF0000"/>
                  </a:solidFill>
                </a:rPr>
                <a:t> 101001</a:t>
              </a:r>
              <a:r>
                <a:rPr lang="en-US" sz="2000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4759040" y="4114800"/>
              <a:ext cx="2362200" cy="6096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aphicFrame>
        <p:nvGraphicFramePr>
          <p:cNvPr id="26634" name="Object 4"/>
          <p:cNvGraphicFramePr>
            <a:graphicFrameLocks noChangeAspect="1"/>
          </p:cNvGraphicFramePr>
          <p:nvPr/>
        </p:nvGraphicFramePr>
        <p:xfrm>
          <a:off x="1050925" y="6057900"/>
          <a:ext cx="20050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Equation" r:id="rId12" imgW="1854200" imgH="520700" progId="Equation.3">
                  <p:embed/>
                </p:oleObj>
              </mc:Choice>
              <mc:Fallback>
                <p:oleObj name="Equation" r:id="rId12" imgW="18542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6057900"/>
                        <a:ext cx="200501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8"/>
          <p:cNvGraphicFramePr>
            <a:graphicFrameLocks noChangeAspect="1"/>
          </p:cNvGraphicFramePr>
          <p:nvPr/>
        </p:nvGraphicFramePr>
        <p:xfrm>
          <a:off x="1071563" y="5410200"/>
          <a:ext cx="11953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Equation" r:id="rId14" imgW="1104900" imgH="520700" progId="Equation.3">
                  <p:embed/>
                </p:oleObj>
              </mc:Choice>
              <mc:Fallback>
                <p:oleObj name="Equation" r:id="rId14" imgW="1104900" imgH="520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410200"/>
                        <a:ext cx="119538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9CD33-26B2-4D94-87C4-D2AB656E37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Dec → Binary : More Examples</a:t>
            </a: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7696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AutoNum type="alphaLcParenR"/>
            </a:pPr>
            <a:endParaRPr lang="en-US" sz="3200"/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13</a:t>
            </a:r>
            <a:r>
              <a:rPr lang="en-US" sz="3200" baseline="-25000"/>
              <a:t>10</a:t>
            </a:r>
            <a:r>
              <a:rPr lang="en-US" sz="3200"/>
              <a:t> = ?</a:t>
            </a:r>
            <a:endParaRPr lang="en-US" sz="3200" baseline="-25000"/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22</a:t>
            </a:r>
            <a:r>
              <a:rPr lang="en-US" sz="3200" baseline="-25000"/>
              <a:t>10</a:t>
            </a:r>
            <a:r>
              <a:rPr lang="en-US" sz="3200"/>
              <a:t> = ? </a:t>
            </a:r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43</a:t>
            </a:r>
            <a:r>
              <a:rPr lang="en-US" sz="3200" baseline="-25000"/>
              <a:t>10</a:t>
            </a:r>
            <a:r>
              <a:rPr lang="en-US" sz="3200"/>
              <a:t> = ? </a:t>
            </a:r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158</a:t>
            </a:r>
            <a:r>
              <a:rPr lang="en-US" sz="3200" baseline="-25000"/>
              <a:t>10</a:t>
            </a:r>
            <a:r>
              <a:rPr lang="en-US" sz="3200"/>
              <a:t> =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612FB-E6EB-4945-A5C6-B1FAF853EDD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Dec → Binary : More Examples</a:t>
            </a:r>
          </a:p>
        </p:txBody>
      </p:sp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7696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AutoNum type="alphaLcParenR"/>
            </a:pPr>
            <a:endParaRPr lang="en-US" sz="3200"/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13</a:t>
            </a:r>
            <a:r>
              <a:rPr lang="en-US" sz="3200" baseline="-25000"/>
              <a:t>10</a:t>
            </a:r>
            <a:r>
              <a:rPr lang="en-US" sz="3200"/>
              <a:t> = ? </a:t>
            </a:r>
            <a:endParaRPr lang="en-US" sz="3200" baseline="-25000"/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22</a:t>
            </a:r>
            <a:r>
              <a:rPr lang="en-US" sz="3200" baseline="-25000"/>
              <a:t>10</a:t>
            </a:r>
            <a:r>
              <a:rPr lang="en-US" sz="3200"/>
              <a:t> = ?  </a:t>
            </a:r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43</a:t>
            </a:r>
            <a:r>
              <a:rPr lang="en-US" sz="3200" baseline="-25000"/>
              <a:t>10</a:t>
            </a:r>
            <a:r>
              <a:rPr lang="en-US" sz="3200"/>
              <a:t> = ?  </a:t>
            </a:r>
          </a:p>
          <a:p>
            <a:pPr eaLnBrk="1" hangingPunct="1">
              <a:spcAft>
                <a:spcPts val="4800"/>
              </a:spcAft>
              <a:buFont typeface="Arial" charset="0"/>
              <a:buAutoNum type="alphaLcParenR"/>
            </a:pPr>
            <a:r>
              <a:rPr lang="en-US" sz="3200"/>
              <a:t>158</a:t>
            </a:r>
            <a:r>
              <a:rPr lang="en-US" sz="3200" baseline="-25000"/>
              <a:t>10</a:t>
            </a:r>
            <a:r>
              <a:rPr lang="en-US" sz="3200"/>
              <a:t> = ? 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2743200" y="1789113"/>
            <a:ext cx="1703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1 1 0 1 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2755900" y="2887663"/>
            <a:ext cx="2044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1 0 1 1 0 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2743200" y="3983038"/>
            <a:ext cx="2386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1 0 1 0 1 1 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2974975" y="5080000"/>
            <a:ext cx="3068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1 0 0 1 1 1 1 0 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0CE0F-6D97-4526-807A-3206B46E884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 PLTW - White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 PLTW - White</Template>
  <TotalTime>1726</TotalTime>
  <Words>1605</Words>
  <Application>Microsoft Office PowerPoint</Application>
  <PresentationFormat>On-screen Show (4:3)</PresentationFormat>
  <Paragraphs>395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DE PLTW - White</vt:lpstr>
      <vt:lpstr>1_Custom Design</vt:lpstr>
      <vt:lpstr>2_Custom Design</vt:lpstr>
      <vt:lpstr>Theme1</vt:lpstr>
      <vt:lpstr>PLTW - GHZ</vt:lpstr>
      <vt:lpstr>1_Theme1</vt:lpstr>
      <vt:lpstr>2_Theme1</vt:lpstr>
      <vt:lpstr>1_PLTW - GHZ</vt:lpstr>
      <vt:lpstr>3_Theme1</vt:lpstr>
      <vt:lpstr>Equation</vt:lpstr>
      <vt:lpstr>PowerPoint Presentation</vt:lpstr>
      <vt:lpstr>Bridging the Digital Divide</vt:lpstr>
      <vt:lpstr>Decimal ‒to‒ Binary Conversion</vt:lpstr>
      <vt:lpstr>Dec → Binary : Example #1</vt:lpstr>
      <vt:lpstr>Dec → Binary : Example #1</vt:lpstr>
      <vt:lpstr>Dec → Binary : Example #2</vt:lpstr>
      <vt:lpstr>Dec → Binary : Example #2</vt:lpstr>
      <vt:lpstr>Dec → Binary : More Examples</vt:lpstr>
      <vt:lpstr>Dec → Binary : More Examples</vt:lpstr>
      <vt:lpstr>Binary ‒to‒ Decimal Process</vt:lpstr>
      <vt:lpstr>Binary → Dec : Example #1</vt:lpstr>
      <vt:lpstr>Binary → Dec : Example #1</vt:lpstr>
      <vt:lpstr>Binary → Dec : Example #2</vt:lpstr>
      <vt:lpstr>Binary → Dec : Example #2</vt:lpstr>
      <vt:lpstr>Binary → Dec : More Examples</vt:lpstr>
      <vt:lpstr>Binary → Dec : More Examples</vt:lpstr>
      <vt:lpstr>Summary &amp; Review</vt:lpstr>
      <vt:lpstr>Image Resources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 System &amp; Conversion</dc:title>
  <dc:subject>Digital Electronics - PLTW</dc:subject>
  <dc:creator>DE Revision Team</dc:creator>
  <cp:keywords>Presentation</cp:keywords>
  <cp:lastModifiedBy>Kristen Champion-Terrell</cp:lastModifiedBy>
  <cp:revision>126</cp:revision>
  <dcterms:created xsi:type="dcterms:W3CDTF">2008-01-16T13:36:47Z</dcterms:created>
  <dcterms:modified xsi:type="dcterms:W3CDTF">2014-02-13T04:43:38Z</dcterms:modified>
</cp:coreProperties>
</file>