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4128" r:id="rId2"/>
  </p:sldMasterIdLst>
  <p:notesMasterIdLst>
    <p:notesMasterId r:id="rId28"/>
  </p:notesMasterIdLst>
  <p:handoutMasterIdLst>
    <p:handoutMasterId r:id="rId29"/>
  </p:handoutMasterIdLst>
  <p:sldIdLst>
    <p:sldId id="256" r:id="rId3"/>
    <p:sldId id="270" r:id="rId4"/>
    <p:sldId id="398" r:id="rId5"/>
    <p:sldId id="400" r:id="rId6"/>
    <p:sldId id="401" r:id="rId7"/>
    <p:sldId id="407" r:id="rId8"/>
    <p:sldId id="399" r:id="rId9"/>
    <p:sldId id="402" r:id="rId10"/>
    <p:sldId id="406" r:id="rId11"/>
    <p:sldId id="388" r:id="rId12"/>
    <p:sldId id="390" r:id="rId13"/>
    <p:sldId id="391" r:id="rId14"/>
    <p:sldId id="395" r:id="rId15"/>
    <p:sldId id="397" r:id="rId16"/>
    <p:sldId id="396" r:id="rId17"/>
    <p:sldId id="385" r:id="rId18"/>
    <p:sldId id="392" r:id="rId19"/>
    <p:sldId id="393" r:id="rId20"/>
    <p:sldId id="379" r:id="rId21"/>
    <p:sldId id="381" r:id="rId22"/>
    <p:sldId id="382" r:id="rId23"/>
    <p:sldId id="377" r:id="rId24"/>
    <p:sldId id="383" r:id="rId25"/>
    <p:sldId id="384" r:id="rId26"/>
    <p:sldId id="3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00"/>
    <a:srgbClr val="00B050"/>
    <a:srgbClr val="663300"/>
    <a:srgbClr val="FF6600"/>
    <a:srgbClr val="CC00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7" autoAdjust="0"/>
    <p:restoredTop sz="89408" autoAdjust="0"/>
  </p:normalViewPr>
  <p:slideViewPr>
    <p:cSldViewPr snapToGrid="0">
      <p:cViewPr>
        <p:scale>
          <a:sx n="70" d="100"/>
          <a:sy n="70" d="100"/>
        </p:scale>
        <p:origin x="-15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tx1"/>
                </a:solidFill>
                <a:cs typeface="+mn-cs"/>
              </a:defRPr>
            </a:lvl1pPr>
          </a:lstStyle>
          <a:p>
            <a:pPr>
              <a:defRPr/>
            </a:pPr>
            <a:r>
              <a:rPr lang="en-US"/>
              <a:t>Datasheets</a:t>
            </a:r>
          </a:p>
        </p:txBody>
      </p:sp>
      <p:sp>
        <p:nvSpPr>
          <p:cNvPr id="3075" name="Rectangle 3"/>
          <p:cNvSpPr>
            <a:spLocks noGrp="1" noChangeArrowheads="1"/>
          </p:cNvSpPr>
          <p:nvPr>
            <p:ph type="dt" sz="quarter" idx="1"/>
          </p:nvPr>
        </p:nvSpPr>
        <p:spPr bwMode="auto">
          <a:xfrm>
            <a:off x="3200400" y="0"/>
            <a:ext cx="3657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solidFill>
                  <a:schemeClr val="tx1"/>
                </a:solidFill>
                <a:cs typeface="+mn-cs"/>
              </a:defRPr>
            </a:lvl1pPr>
          </a:lstStyle>
          <a:p>
            <a:pPr>
              <a:defRPr/>
            </a:pPr>
            <a:r>
              <a:rPr lang="en-US"/>
              <a:t>Digital Electronics </a:t>
            </a:r>
            <a:r>
              <a:rPr lang="en-US" baseline="30000"/>
              <a:t>TM</a:t>
            </a:r>
            <a:r>
              <a:rPr lang="en-US"/>
              <a:t>  </a:t>
            </a:r>
          </a:p>
          <a:p>
            <a:pPr>
              <a:defRPr/>
            </a:pPr>
            <a:r>
              <a:rPr lang="en-US"/>
              <a:t>1.3  Introduction to Digital</a:t>
            </a:r>
          </a:p>
        </p:txBody>
      </p:sp>
      <p:sp>
        <p:nvSpPr>
          <p:cNvPr id="3076" name="Rectangle 4"/>
          <p:cNvSpPr>
            <a:spLocks noGrp="1" noChangeArrowheads="1"/>
          </p:cNvSpPr>
          <p:nvPr>
            <p:ph type="ftr" sz="quarter" idx="2"/>
          </p:nvPr>
        </p:nvSpPr>
        <p:spPr bwMode="auto">
          <a:xfrm>
            <a:off x="0" y="86725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50">
                <a:solidFill>
                  <a:schemeClr val="tx1"/>
                </a:solidFill>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2009</a:t>
            </a:r>
            <a:endParaRPr lang="en-US"/>
          </a:p>
        </p:txBody>
      </p:sp>
      <p:sp>
        <p:nvSpPr>
          <p:cNvPr id="3077" name="Rectangle 5"/>
          <p:cNvSpPr>
            <a:spLocks noGrp="1" noChangeArrowheads="1"/>
          </p:cNvSpPr>
          <p:nvPr>
            <p:ph type="sldNum" sz="quarter" idx="3"/>
          </p:nvPr>
        </p:nvSpPr>
        <p:spPr bwMode="auto">
          <a:xfrm>
            <a:off x="3884613" y="8670925"/>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cs typeface="+mn-cs"/>
              </a:defRPr>
            </a:lvl1pPr>
          </a:lstStyle>
          <a:p>
            <a:pPr>
              <a:defRPr/>
            </a:pPr>
            <a:fld id="{1F150935-D350-4641-B00C-B656319C3E30}" type="slidenum">
              <a:rPr lang="en-US"/>
              <a:pPr>
                <a:defRPr/>
              </a:pPr>
              <a:t>‹#›</a:t>
            </a:fld>
            <a:endParaRPr lang="en-US" dirty="0"/>
          </a:p>
        </p:txBody>
      </p:sp>
      <p:pic>
        <p:nvPicPr>
          <p:cNvPr id="53254" name="Picture 6"/>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096000" y="864235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012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cs typeface="+mn-cs"/>
              </a:defRPr>
            </a:lvl1pPr>
          </a:lstStyle>
          <a:p>
            <a:pPr>
              <a:defRPr/>
            </a:pPr>
            <a:r>
              <a:rPr lang="en-US"/>
              <a:t>Datasheets</a:t>
            </a:r>
          </a:p>
        </p:txBody>
      </p:sp>
      <p:sp>
        <p:nvSpPr>
          <p:cNvPr id="13315" name="Rectangle 3"/>
          <p:cNvSpPr>
            <a:spLocks noGrp="1" noChangeArrowheads="1"/>
          </p:cNvSpPr>
          <p:nvPr>
            <p:ph type="dt" idx="1"/>
          </p:nvPr>
        </p:nvSpPr>
        <p:spPr bwMode="auto">
          <a:xfrm>
            <a:off x="3200400" y="0"/>
            <a:ext cx="3657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cs typeface="+mn-cs"/>
              </a:defRPr>
            </a:lvl1pPr>
          </a:lstStyle>
          <a:p>
            <a:pPr>
              <a:defRPr/>
            </a:pPr>
            <a:r>
              <a:rPr lang="en-US"/>
              <a:t>Digital Electronics </a:t>
            </a:r>
            <a:r>
              <a:rPr lang="en-US" baseline="30000"/>
              <a:t>TM</a:t>
            </a:r>
            <a:r>
              <a:rPr lang="en-US"/>
              <a:t>  </a:t>
            </a:r>
          </a:p>
          <a:p>
            <a:pPr>
              <a:defRPr/>
            </a:pPr>
            <a:r>
              <a:rPr lang="en-US"/>
              <a:t>1.3  Introduction to Digital</a:t>
            </a:r>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70925"/>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cs typeface="Arial" charset="0"/>
              </a:defRPr>
            </a:lvl1pPr>
          </a:lstStyle>
          <a:p>
            <a:pPr>
              <a:defRPr/>
            </a:pPr>
            <a:r>
              <a:rPr lang="en-US"/>
              <a:t>Project Lead The Way, Inc.</a:t>
            </a:r>
            <a:endParaRPr lang="en-US" baseline="30000"/>
          </a:p>
          <a:p>
            <a:pPr>
              <a:defRPr/>
            </a:pPr>
            <a:r>
              <a:rPr lang="en-US"/>
              <a:t>Copyright 2009</a:t>
            </a:r>
          </a:p>
        </p:txBody>
      </p:sp>
      <p:sp>
        <p:nvSpPr>
          <p:cNvPr id="13319" name="Rectangle 7"/>
          <p:cNvSpPr>
            <a:spLocks noGrp="1" noChangeArrowheads="1"/>
          </p:cNvSpPr>
          <p:nvPr>
            <p:ph type="sldNum" sz="quarter" idx="5"/>
          </p:nvPr>
        </p:nvSpPr>
        <p:spPr bwMode="auto">
          <a:xfrm>
            <a:off x="3884613" y="8670925"/>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cs typeface="+mn-cs"/>
              </a:defRPr>
            </a:lvl1pPr>
          </a:lstStyle>
          <a:p>
            <a:pPr>
              <a:defRPr/>
            </a:pPr>
            <a:fld id="{0C7F0BDB-7B9B-4740-B90D-AFDB20DB91AA}" type="slidenum">
              <a:rPr lang="en-US"/>
              <a:pPr>
                <a:defRPr/>
              </a:pPr>
              <a:t>‹#›</a:t>
            </a:fld>
            <a:endParaRPr lang="en-US" dirty="0"/>
          </a:p>
        </p:txBody>
      </p:sp>
      <p:pic>
        <p:nvPicPr>
          <p:cNvPr id="33800" name="Picture 8"/>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096000" y="864235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8601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10244" name="Footer Placeholder 5"/>
          <p:cNvSpPr>
            <a:spLocks noGrp="1"/>
          </p:cNvSpPr>
          <p:nvPr>
            <p:ph type="ftr" sz="quarter" idx="4"/>
          </p:nvPr>
        </p:nvSpPr>
        <p:spPr/>
        <p:txBody>
          <a:bodyPr/>
          <a:lstStyle/>
          <a:p>
            <a:pPr>
              <a:defRPr/>
            </a:pPr>
            <a:r>
              <a:rPr lang="en-US"/>
              <a:t>Project Lead The Way, Inc.</a:t>
            </a:r>
          </a:p>
          <a:p>
            <a:pPr>
              <a:defRPr/>
            </a:pPr>
            <a:r>
              <a:rPr lang="en-US"/>
              <a:t>Copyright 2009</a:t>
            </a:r>
          </a:p>
        </p:txBody>
      </p:sp>
      <p:sp>
        <p:nvSpPr>
          <p:cNvPr id="7" name="Slide Number Placeholder 6"/>
          <p:cNvSpPr>
            <a:spLocks noGrp="1"/>
          </p:cNvSpPr>
          <p:nvPr>
            <p:ph type="sldNum" sz="quarter" idx="5"/>
          </p:nvPr>
        </p:nvSpPr>
        <p:spPr/>
        <p:txBody>
          <a:bodyPr/>
          <a:lstStyle/>
          <a:p>
            <a:pPr>
              <a:defRPr/>
            </a:pPr>
            <a:fld id="{FC484F95-1D32-4EB2-9066-DD6093E41C05}" type="slidenum">
              <a:rPr lang="en-US"/>
              <a:pPr>
                <a:defRPr/>
              </a:pPr>
              <a:t>1</a:t>
            </a:fld>
            <a:endParaRPr lang="en-US" dirty="0"/>
          </a:p>
        </p:txBody>
      </p:sp>
      <p:sp>
        <p:nvSpPr>
          <p:cNvPr id="34822" name="Slide Image Placeholder 11"/>
          <p:cNvSpPr>
            <a:spLocks noGrp="1" noRot="1" noChangeAspect="1" noTextEdit="1"/>
          </p:cNvSpPr>
          <p:nvPr>
            <p:ph type="sldImg"/>
          </p:nvPr>
        </p:nvSpPr>
        <p:spPr>
          <a:ln/>
        </p:spPr>
      </p:sp>
      <p:sp>
        <p:nvSpPr>
          <p:cNvPr id="34823" name="Notes Placeholder 1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gives a brief overview integrated circuits and how they are categorized. This slide is filled with TLA (Three Letter Acronyms), many of which the students will become fluent with by the end of this course. </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0F045A82-68C4-4DEE-9E83-FC6FA1F89C8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defines TTL &amp; CMOS and gives the advantages &amp; disadvantages of each.</a:t>
            </a:r>
          </a:p>
          <a:p>
            <a:r>
              <a:rPr lang="en-US" smtClean="0"/>
              <a:t>We will primarily use TTL logic gates throughout this course.</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81D8D38B-5BF9-4602-AC23-395553C061D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defines SSI, MSI, LSI, VLSI, ULSI, &amp; GSI and give gates counter per IC density range for each.</a:t>
            </a:r>
          </a:p>
          <a:p>
            <a:r>
              <a:rPr lang="en-US" smtClean="0"/>
              <a:t>We will primarily use SSI &amp; MSI logic gates throughout this course.</a:t>
            </a:r>
          </a:p>
          <a:p>
            <a:endParaRPr lang="en-US" smtClean="0"/>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77765074-A0E3-43E6-899D-5EA753E5BF4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gives an overview of both the Through-Hole Technology and Surface-Mount Technology packages styles.</a:t>
            </a:r>
          </a:p>
          <a:p>
            <a:endParaRPr lang="en-US" smtClean="0"/>
          </a:p>
          <a:p>
            <a:r>
              <a:rPr lang="en-US" smtClean="0"/>
              <a:t>We will primarily use THT – DIP packages throughout this course.</a:t>
            </a:r>
          </a:p>
          <a:p>
            <a:endParaRPr lang="en-US" smtClean="0"/>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93778505-4E69-487E-89B1-3D470534BF0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defines the THT package style and gives the advantages and disadvantage of each.</a:t>
            </a:r>
          </a:p>
          <a:p>
            <a:endParaRPr lang="en-US" smtClean="0"/>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A04659CB-5C79-40B6-B5AE-887AA8819A3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defines the SMT package style and gives the advantages and disadvantage of each.</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890839E2-7C49-4280-9302-8E63C237360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defines all TTL Logic Sub-Families.</a:t>
            </a:r>
          </a:p>
          <a:p>
            <a:r>
              <a:rPr lang="en-US" smtClean="0"/>
              <a:t>We will primarily use the LS sub-family throughout this course.</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3CA6462-560B-4AC9-8F59-1E8A93CA014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describes the numbering system used to label TTL Logic Gates.</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B4DF5644-4055-4D73-A8FB-58635258900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gives a brief overview of the information that is contained in a manufacturer datasheet for a TTL logic gate.</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0C1D51BB-5D0B-4E19-85E8-F61B0688920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General Description </a:t>
            </a:r>
            <a:r>
              <a:rPr lang="en-US" smtClean="0"/>
              <a:t>is found on the first page of a data sheet.</a:t>
            </a:r>
          </a:p>
          <a:p>
            <a:r>
              <a:rPr lang="en-US" smtClean="0"/>
              <a:t>The first page of the data sheet will contain a general description of what the logic gate does, a connection diagram that shows how the gates are connected to the pins, and a function table the describes what the individual gates do in a in tabular form.</a:t>
            </a:r>
          </a:p>
          <a:p>
            <a:r>
              <a:rPr lang="en-US" smtClean="0"/>
              <a:t>For the most part, the first page of the datasheet contains all of the information that we will be using in this course.</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7CCB51C5-CEF9-4A32-9428-799F6F5EED4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Introductory Slide / Overview of Presentation</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Connection Diagram </a:t>
            </a:r>
            <a:r>
              <a:rPr lang="en-US" smtClean="0"/>
              <a:t>is found on the first page of a data sheet.</a:t>
            </a:r>
          </a:p>
          <a:p>
            <a:r>
              <a:rPr lang="en-US" smtClean="0"/>
              <a:t>The first page of the data sheet will contain a general description of what the logic gate does, a connection diagram that shows how the gates are connected to the pins, and a function table the describes what the individual gates do in a in tabular form.</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2392BDE6-AD34-4E16-BC97-904E7E77660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Function Table </a:t>
            </a:r>
            <a:r>
              <a:rPr lang="en-US" smtClean="0"/>
              <a:t>is found on the first page of a data sheet.</a:t>
            </a:r>
          </a:p>
          <a:p>
            <a:r>
              <a:rPr lang="en-US" smtClean="0"/>
              <a:t>The first page of the data sheet will contain a general description of what the logic gate does, a connection diagram that shows how the gates are connected to the pins, and a function table the describes what the individual gates do in a in tabular form.</a:t>
            </a:r>
          </a:p>
          <a:p>
            <a:r>
              <a:rPr lang="en-US" smtClean="0"/>
              <a:t>For the most part, the first page of the datasheet contains all the information that we will be using in this course.</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4FE36A32-6B54-4B23-980E-CFFF169D535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Recommended Operating Conditions, Electrical Characteristics</a:t>
            </a:r>
            <a:r>
              <a:rPr lang="en-US" smtClean="0"/>
              <a:t>, and </a:t>
            </a:r>
            <a:r>
              <a:rPr lang="en-US" b="1" smtClean="0"/>
              <a:t>Switching Characteristics</a:t>
            </a:r>
            <a:r>
              <a:rPr lang="en-US" smtClean="0"/>
              <a:t> sections detail the minimum, maximum, and typical values for various voltage, current, and timing parameters for this IC.</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425C4D29-6831-4B51-B3E4-86D7E9FB9CC6}"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Recommended Operating Conditions, Electrical Characteristics</a:t>
            </a:r>
            <a:r>
              <a:rPr lang="en-US" smtClean="0"/>
              <a:t>, and </a:t>
            </a:r>
            <a:r>
              <a:rPr lang="en-US" b="1" smtClean="0"/>
              <a:t>Switching Characteristics</a:t>
            </a:r>
            <a:r>
              <a:rPr lang="en-US" smtClean="0"/>
              <a:t> sections detail the minimum, maximum, and typical values for various voltage, current, and timing parameters for this IC.</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AC1E6142-7119-426E-99C1-49BC16A381A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Recommended Operating Conditions, Electrical Characteristics</a:t>
            </a:r>
            <a:r>
              <a:rPr lang="en-US" smtClean="0"/>
              <a:t>, and </a:t>
            </a:r>
            <a:r>
              <a:rPr lang="en-US" b="1" smtClean="0"/>
              <a:t>Switching Characteristics</a:t>
            </a:r>
            <a:r>
              <a:rPr lang="en-US" smtClean="0"/>
              <a:t> sections detail the minimum, maximum, and typical values for various voltage, current, and timing parameters for this IC.</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C8ABA607-8C23-46E1-AFEE-FE10829B1F2E}"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t>
            </a:r>
            <a:r>
              <a:rPr lang="en-US" b="1" smtClean="0"/>
              <a:t>Physical Dimensions</a:t>
            </a:r>
            <a:r>
              <a:rPr lang="en-US" smtClean="0"/>
              <a:t> section give detailed measurements for each IC package style for which the part is available. This information is used by PCB board designers when they lay out a design that uses this IC. The Physical Dimensions section is typically found at the end of the data sheet. </a:t>
            </a:r>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E3F66AF2-416D-464B-ABD7-B89432F7A49C}"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Introductory Slide / Overview of Presentation</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Introductory Slide / Overview of Presentation</a:t>
            </a:r>
          </a:p>
          <a:p>
            <a:endParaRPr lang="en-US"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order to understand the ascending order of the truth table, students will need to learn about the binary number system and “how to count to three” in binary.  We will do this in a later activity.</a:t>
            </a:r>
            <a:endParaRPr lang="en-US" dirty="0"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a:t>Component Identification</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dirty="0"/>
              <a:t>Project Lead The Way, Inc.</a:t>
            </a:r>
            <a:endParaRPr lang="en-US" baseline="30000" dirty="0"/>
          </a:p>
          <a:p>
            <a:pPr>
              <a:defRPr/>
            </a:pPr>
            <a:r>
              <a:rPr lang="en-US" dirty="0"/>
              <a:t>Copyright 2009</a:t>
            </a:r>
          </a:p>
        </p:txBody>
      </p:sp>
      <p:sp>
        <p:nvSpPr>
          <p:cNvPr id="7" name="Slide Number Placeholder 6"/>
          <p:cNvSpPr>
            <a:spLocks noGrp="1"/>
          </p:cNvSpPr>
          <p:nvPr>
            <p:ph type="sldNum" sz="quarter" idx="5"/>
          </p:nvPr>
        </p:nvSpPr>
        <p:spPr/>
        <p:txBody>
          <a:bodyPr/>
          <a:lstStyle/>
          <a:p>
            <a:pPr>
              <a:defRPr/>
            </a:pPr>
            <a:fld id="{A2E31A7D-9CEB-425A-B250-A36600EA0EF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order to understand the ascending order of the truth table, students will need to learn about the binary number system and “how to count to three” in binary.  We will cover binary number systems in greater detail later. </a:t>
            </a:r>
            <a:endParaRPr lang="en-US" dirty="0"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order to understand the ascending order of the truth table, students will need to learn about the binary number system and “how to count to three” in binary.  </a:t>
            </a:r>
            <a:endParaRPr lang="en-US" dirty="0"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order to understand the ascending order of the truth table, students will need to learn about the binary number system and “how to count to three” in binary.  We will do this in a later activity.</a:t>
            </a:r>
            <a:endParaRPr lang="en-US" dirty="0" smtClean="0"/>
          </a:p>
        </p:txBody>
      </p:sp>
      <p:sp>
        <p:nvSpPr>
          <p:cNvPr id="4" name="Header Placeholder 3"/>
          <p:cNvSpPr>
            <a:spLocks noGrp="1"/>
          </p:cNvSpPr>
          <p:nvPr>
            <p:ph type="hdr" sz="quarter"/>
          </p:nvPr>
        </p:nvSpPr>
        <p:spPr/>
        <p:txBody>
          <a:bodyPr/>
          <a:lstStyle/>
          <a:p>
            <a:pPr>
              <a:defRPr/>
            </a:pPr>
            <a:r>
              <a:rPr lang="en-US"/>
              <a:t>Datasheets</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1.3  Introduction to Digital</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1837D8BB-DA25-4C70-9311-0B0A73DC902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3x3_PLTW_Logo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flipH="1">
            <a:off x="2514600" y="4876800"/>
            <a:ext cx="4191000" cy="584200"/>
          </a:xfrm>
          <a:prstGeom prst="rect">
            <a:avLst/>
          </a:prstGeom>
          <a:noFill/>
        </p:spPr>
        <p:txBody>
          <a:bodyPr>
            <a:spAutoFit/>
          </a:bodyPr>
          <a:lstStyle/>
          <a:p>
            <a:pPr algn="ctr">
              <a:defRPr/>
            </a:pPr>
            <a:r>
              <a:rPr lang="en-US" sz="3200" dirty="0">
                <a:latin typeface="+mn-lt"/>
              </a:rPr>
              <a:t>Digital Electronics</a:t>
            </a:r>
          </a:p>
        </p:txBody>
      </p:sp>
      <p:sp>
        <p:nvSpPr>
          <p:cNvPr id="2" name="Title 1"/>
          <p:cNvSpPr>
            <a:spLocks noGrp="1"/>
          </p:cNvSpPr>
          <p:nvPr>
            <p:ph type="ctrTitle"/>
          </p:nvPr>
        </p:nvSpPr>
        <p:spPr>
          <a:xfrm>
            <a:off x="685800" y="3121025"/>
            <a:ext cx="7772400" cy="1470025"/>
          </a:xfrm>
        </p:spPr>
        <p:txBody>
          <a:bodyPr/>
          <a:lstStyle/>
          <a:p>
            <a:r>
              <a:rPr lang="en-US"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5459408-92D2-437E-BC72-3F6112024BC2}" type="slidenum">
              <a:rPr lang="en-US"/>
              <a:pPr>
                <a:defRPr/>
              </a:pPr>
              <a:t>‹#›</a:t>
            </a:fld>
            <a:endParaRPr lang="en-US" dirty="0"/>
          </a:p>
        </p:txBody>
      </p:sp>
    </p:spTree>
    <p:extLst>
      <p:ext uri="{BB962C8B-B14F-4D97-AF65-F5344CB8AC3E}">
        <p14:creationId xmlns:p14="http://schemas.microsoft.com/office/powerpoint/2010/main" val="288692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77A1BEF-E93C-440A-AD02-ED6EAC3D20F3}" type="slidenum">
              <a:rPr lang="en-US"/>
              <a:pPr>
                <a:defRPr/>
              </a:pPr>
              <a:t>‹#›</a:t>
            </a:fld>
            <a:endParaRPr lang="en-US" dirty="0"/>
          </a:p>
        </p:txBody>
      </p:sp>
    </p:spTree>
    <p:extLst>
      <p:ext uri="{BB962C8B-B14F-4D97-AF65-F5344CB8AC3E}">
        <p14:creationId xmlns:p14="http://schemas.microsoft.com/office/powerpoint/2010/main" val="226240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72C08-AD21-4C5A-AEE2-77AE8B0D89D1}" type="slidenum">
              <a:rPr lang="en-US"/>
              <a:pPr>
                <a:defRPr/>
              </a:pPr>
              <a:t>‹#›</a:t>
            </a:fld>
            <a:endParaRPr lang="en-US" dirty="0"/>
          </a:p>
        </p:txBody>
      </p:sp>
    </p:spTree>
    <p:extLst>
      <p:ext uri="{BB962C8B-B14F-4D97-AF65-F5344CB8AC3E}">
        <p14:creationId xmlns:p14="http://schemas.microsoft.com/office/powerpoint/2010/main" val="307189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29EC61C-8EC0-46D6-9334-1C457453EA06}" type="slidenum">
              <a:rPr lang="en-US"/>
              <a:pPr>
                <a:defRPr/>
              </a:pPr>
              <a:t>‹#›</a:t>
            </a:fld>
            <a:endParaRPr lang="en-US" dirty="0"/>
          </a:p>
        </p:txBody>
      </p:sp>
      <p:sp>
        <p:nvSpPr>
          <p:cNvPr id="10" name="TextBox 9"/>
          <p:cNvSpPr txBox="1"/>
          <p:nvPr userDrawn="1"/>
        </p:nvSpPr>
        <p:spPr>
          <a:xfrm flipH="1">
            <a:off x="0" y="2667000"/>
            <a:ext cx="9144000" cy="584200"/>
          </a:xfrm>
          <a:prstGeom prst="rect">
            <a:avLst/>
          </a:prstGeom>
          <a:noFill/>
        </p:spPr>
        <p:txBody>
          <a:bodyPr wrap="square">
            <a:spAutoFit/>
          </a:bodyPr>
          <a:lstStyle/>
          <a:p>
            <a:pPr algn="ctr">
              <a:defRPr/>
            </a:pPr>
            <a:r>
              <a:rPr lang="en-US" sz="3200" dirty="0">
                <a:latin typeface="+mn-lt"/>
              </a:rPr>
              <a:t>Digital Electronics</a:t>
            </a:r>
          </a:p>
        </p:txBody>
      </p:sp>
      <p:pic>
        <p:nvPicPr>
          <p:cNvPr id="11" name="Picture 7" descr="C:\Users\Katie\Desktop\PLTW_M_L_3C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4337" y="3484562"/>
            <a:ext cx="57753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897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265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BDB602A-5E66-4EF5-8CA8-70E6101B8448}" type="slidenum">
              <a:rPr lang="en-US"/>
              <a:pPr>
                <a:defRPr/>
              </a:pPr>
              <a:t>‹#›</a:t>
            </a:fld>
            <a:endParaRPr lang="en-US" dirty="0"/>
          </a:p>
        </p:txBody>
      </p:sp>
    </p:spTree>
    <p:extLst>
      <p:ext uri="{BB962C8B-B14F-4D97-AF65-F5344CB8AC3E}">
        <p14:creationId xmlns:p14="http://schemas.microsoft.com/office/powerpoint/2010/main" val="1846083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72303-979C-40D7-AAE6-2FD5BF6CCFCB}" type="slidenum">
              <a:rPr lang="en-US"/>
              <a:pPr>
                <a:defRPr/>
              </a:pPr>
              <a:t>‹#›</a:t>
            </a:fld>
            <a:endParaRPr lang="en-US" dirty="0"/>
          </a:p>
        </p:txBody>
      </p:sp>
    </p:spTree>
    <p:extLst>
      <p:ext uri="{BB962C8B-B14F-4D97-AF65-F5344CB8AC3E}">
        <p14:creationId xmlns:p14="http://schemas.microsoft.com/office/powerpoint/2010/main" val="2461491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146"/>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D60207BB-41A1-404A-84C6-81C9BDB75E42}" type="slidenum">
              <a:rPr lang="en-US"/>
              <a:pPr>
                <a:defRPr/>
              </a:pPr>
              <a:t>‹#›</a:t>
            </a:fld>
            <a:endParaRPr lang="en-US" dirty="0"/>
          </a:p>
        </p:txBody>
      </p:sp>
    </p:spTree>
    <p:extLst>
      <p:ext uri="{BB962C8B-B14F-4D97-AF65-F5344CB8AC3E}">
        <p14:creationId xmlns:p14="http://schemas.microsoft.com/office/powerpoint/2010/main" val="2393053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146"/>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C419B1A5-33D9-4910-B853-9817A079FC78}" type="slidenum">
              <a:rPr lang="en-US"/>
              <a:pPr>
                <a:defRPr/>
              </a:pPr>
              <a:t>‹#›</a:t>
            </a:fld>
            <a:endParaRPr lang="en-US" dirty="0"/>
          </a:p>
        </p:txBody>
      </p:sp>
    </p:spTree>
    <p:extLst>
      <p:ext uri="{BB962C8B-B14F-4D97-AF65-F5344CB8AC3E}">
        <p14:creationId xmlns:p14="http://schemas.microsoft.com/office/powerpoint/2010/main" val="22633312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1227137"/>
          </a:xfr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58B6AC-0009-4E5C-A3E6-7339DD0229B9}" type="slidenum">
              <a:rPr lang="en-US"/>
              <a:pPr>
                <a:defRPr/>
              </a:pPr>
              <a:t>‹#›</a:t>
            </a:fld>
            <a:endParaRPr lang="en-US" dirty="0"/>
          </a:p>
        </p:txBody>
      </p:sp>
    </p:spTree>
    <p:extLst>
      <p:ext uri="{BB962C8B-B14F-4D97-AF65-F5344CB8AC3E}">
        <p14:creationId xmlns:p14="http://schemas.microsoft.com/office/powerpoint/2010/main" val="37384547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676603-4C1D-46A3-802F-EC33F96BB18E}" type="slidenum">
              <a:rPr lang="en-US"/>
              <a:pPr>
                <a:defRPr/>
              </a:pPr>
              <a:t>‹#›</a:t>
            </a:fld>
            <a:endParaRPr lang="en-US" dirty="0"/>
          </a:p>
        </p:txBody>
      </p:sp>
    </p:spTree>
    <p:extLst>
      <p:ext uri="{BB962C8B-B14F-4D97-AF65-F5344CB8AC3E}">
        <p14:creationId xmlns:p14="http://schemas.microsoft.com/office/powerpoint/2010/main" val="11721328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47DC86-4079-4363-9D5A-2AC2A19FF624}" type="slidenum">
              <a:rPr lang="en-US"/>
              <a:pPr>
                <a:defRPr/>
              </a:pPr>
              <a:t>‹#›</a:t>
            </a:fld>
            <a:endParaRPr lang="en-US" dirty="0"/>
          </a:p>
        </p:txBody>
      </p:sp>
    </p:spTree>
    <p:extLst>
      <p:ext uri="{BB962C8B-B14F-4D97-AF65-F5344CB8AC3E}">
        <p14:creationId xmlns:p14="http://schemas.microsoft.com/office/powerpoint/2010/main" val="1718868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C752156-AE94-4FB8-97AD-95EDF37CFFF5}" type="slidenum">
              <a:rPr lang="en-US"/>
              <a:pPr>
                <a:defRPr/>
              </a:pPr>
              <a:t>‹#›</a:t>
            </a:fld>
            <a:endParaRPr lang="en-US" dirty="0"/>
          </a:p>
        </p:txBody>
      </p:sp>
    </p:spTree>
    <p:extLst>
      <p:ext uri="{BB962C8B-B14F-4D97-AF65-F5344CB8AC3E}">
        <p14:creationId xmlns:p14="http://schemas.microsoft.com/office/powerpoint/2010/main" val="745186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2DEFCF-5754-42DE-83C1-7314B82C8DBF}" type="slidenum">
              <a:rPr lang="en-US"/>
              <a:pPr>
                <a:defRPr/>
              </a:pPr>
              <a:t>‹#›</a:t>
            </a:fld>
            <a:endParaRPr lang="en-US" dirty="0"/>
          </a:p>
        </p:txBody>
      </p:sp>
    </p:spTree>
    <p:extLst>
      <p:ext uri="{BB962C8B-B14F-4D97-AF65-F5344CB8AC3E}">
        <p14:creationId xmlns:p14="http://schemas.microsoft.com/office/powerpoint/2010/main" val="6333354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146"/>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6C5D39-22A7-400C-9E54-1F4E600ADFC4}" type="slidenum">
              <a:rPr lang="en-US"/>
              <a:pPr>
                <a:defRPr/>
              </a:pPr>
              <a:t>‹#›</a:t>
            </a:fld>
            <a:endParaRPr lang="en-US" dirty="0"/>
          </a:p>
        </p:txBody>
      </p:sp>
    </p:spTree>
    <p:extLst>
      <p:ext uri="{BB962C8B-B14F-4D97-AF65-F5344CB8AC3E}">
        <p14:creationId xmlns:p14="http://schemas.microsoft.com/office/powerpoint/2010/main" val="35928624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D8B4D-A375-4C7B-8D21-73D75EBC7010}" type="slidenum">
              <a:rPr lang="en-US"/>
              <a:pPr>
                <a:defRPr/>
              </a:pPr>
              <a:t>‹#›</a:t>
            </a:fld>
            <a:endParaRPr lang="en-US" dirty="0"/>
          </a:p>
        </p:txBody>
      </p:sp>
    </p:spTree>
    <p:extLst>
      <p:ext uri="{BB962C8B-B14F-4D97-AF65-F5344CB8AC3E}">
        <p14:creationId xmlns:p14="http://schemas.microsoft.com/office/powerpoint/2010/main" val="8201668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7C2E44-56B9-4E2F-999F-50E17D2F27FD}" type="slidenum">
              <a:rPr lang="en-US"/>
              <a:pPr>
                <a:defRPr/>
              </a:pPr>
              <a:t>‹#›</a:t>
            </a:fld>
            <a:endParaRPr lang="en-US" dirty="0"/>
          </a:p>
        </p:txBody>
      </p:sp>
    </p:spTree>
    <p:extLst>
      <p:ext uri="{BB962C8B-B14F-4D97-AF65-F5344CB8AC3E}">
        <p14:creationId xmlns:p14="http://schemas.microsoft.com/office/powerpoint/2010/main" val="5229405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C29607-71FF-4BE1-91AD-1F144BB67F10}" type="slidenum">
              <a:rPr lang="en-US"/>
              <a:pPr>
                <a:defRPr/>
              </a:pPr>
              <a:t>‹#›</a:t>
            </a:fld>
            <a:endParaRPr lang="en-US" dirty="0"/>
          </a:p>
        </p:txBody>
      </p:sp>
    </p:spTree>
    <p:extLst>
      <p:ext uri="{BB962C8B-B14F-4D97-AF65-F5344CB8AC3E}">
        <p14:creationId xmlns:p14="http://schemas.microsoft.com/office/powerpoint/2010/main" val="21557585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4E4D3-437A-4A27-A00D-6DD2F912AB41}" type="slidenum">
              <a:rPr lang="en-US"/>
              <a:pPr>
                <a:defRPr/>
              </a:pPr>
              <a:t>‹#›</a:t>
            </a:fld>
            <a:endParaRPr lang="en-US" dirty="0"/>
          </a:p>
        </p:txBody>
      </p:sp>
    </p:spTree>
    <p:extLst>
      <p:ext uri="{BB962C8B-B14F-4D97-AF65-F5344CB8AC3E}">
        <p14:creationId xmlns:p14="http://schemas.microsoft.com/office/powerpoint/2010/main" val="121181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9AC31DF4-A072-481B-B6BB-E08BD5160F48}" type="slidenum">
              <a:rPr lang="en-US"/>
              <a:pPr>
                <a:defRPr/>
              </a:pPr>
              <a:t>‹#›</a:t>
            </a:fld>
            <a:endParaRPr lang="en-US" dirty="0"/>
          </a:p>
        </p:txBody>
      </p:sp>
    </p:spTree>
    <p:extLst>
      <p:ext uri="{BB962C8B-B14F-4D97-AF65-F5344CB8AC3E}">
        <p14:creationId xmlns:p14="http://schemas.microsoft.com/office/powerpoint/2010/main" val="122783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4C678183-085D-4427-A589-24400040214C}" type="slidenum">
              <a:rPr lang="en-US"/>
              <a:pPr>
                <a:defRPr/>
              </a:pPr>
              <a:t>‹#›</a:t>
            </a:fld>
            <a:endParaRPr lang="en-US" dirty="0"/>
          </a:p>
        </p:txBody>
      </p:sp>
    </p:spTree>
    <p:extLst>
      <p:ext uri="{BB962C8B-B14F-4D97-AF65-F5344CB8AC3E}">
        <p14:creationId xmlns:p14="http://schemas.microsoft.com/office/powerpoint/2010/main" val="347786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37FA6D-679F-4DB2-AAB8-A0B39A3BC13A}" type="slidenum">
              <a:rPr lang="en-US"/>
              <a:pPr>
                <a:defRPr/>
              </a:pPr>
              <a:t>‹#›</a:t>
            </a:fld>
            <a:endParaRPr lang="en-US" dirty="0"/>
          </a:p>
        </p:txBody>
      </p:sp>
    </p:spTree>
    <p:extLst>
      <p:ext uri="{BB962C8B-B14F-4D97-AF65-F5344CB8AC3E}">
        <p14:creationId xmlns:p14="http://schemas.microsoft.com/office/powerpoint/2010/main" val="6686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F2B6D4-2121-46E0-8707-8B134292BBD4}" type="slidenum">
              <a:rPr lang="en-US"/>
              <a:pPr>
                <a:defRPr/>
              </a:pPr>
              <a:t>‹#›</a:t>
            </a:fld>
            <a:endParaRPr lang="en-US" dirty="0"/>
          </a:p>
        </p:txBody>
      </p:sp>
    </p:spTree>
    <p:extLst>
      <p:ext uri="{BB962C8B-B14F-4D97-AF65-F5344CB8AC3E}">
        <p14:creationId xmlns:p14="http://schemas.microsoft.com/office/powerpoint/2010/main" val="180343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1D4719-ACB5-41ED-BD6D-11D17AAF2FB0}" type="slidenum">
              <a:rPr lang="en-US"/>
              <a:pPr>
                <a:defRPr/>
              </a:pPr>
              <a:t>‹#›</a:t>
            </a:fld>
            <a:endParaRPr lang="en-US" dirty="0"/>
          </a:p>
        </p:txBody>
      </p:sp>
    </p:spTree>
    <p:extLst>
      <p:ext uri="{BB962C8B-B14F-4D97-AF65-F5344CB8AC3E}">
        <p14:creationId xmlns:p14="http://schemas.microsoft.com/office/powerpoint/2010/main" val="84344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C2589-4404-48C2-94CA-A8A96728F419}" type="slidenum">
              <a:rPr lang="en-US"/>
              <a:pPr>
                <a:defRPr/>
              </a:pPr>
              <a:t>‹#›</a:t>
            </a:fld>
            <a:endParaRPr lang="en-US" dirty="0"/>
          </a:p>
        </p:txBody>
      </p:sp>
    </p:spTree>
    <p:extLst>
      <p:ext uri="{BB962C8B-B14F-4D97-AF65-F5344CB8AC3E}">
        <p14:creationId xmlns:p14="http://schemas.microsoft.com/office/powerpoint/2010/main" val="195741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7FA8A30-8F2E-4635-AAAA-579FC3C82C1A}" type="slidenum">
              <a:rPr lang="en-US"/>
              <a:pPr>
                <a:defRPr/>
              </a:pPr>
              <a:t>‹#›</a:t>
            </a:fld>
            <a:endParaRPr lang="en-US" dirty="0"/>
          </a:p>
        </p:txBody>
      </p:sp>
      <p:pic>
        <p:nvPicPr>
          <p:cNvPr id="1031"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907338" y="6218238"/>
            <a:ext cx="4746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34" r:id="rId1"/>
    <p:sldLayoutId id="2147485535" r:id="rId2"/>
    <p:sldLayoutId id="2147485522" r:id="rId3"/>
    <p:sldLayoutId id="2147485536" r:id="rId4"/>
    <p:sldLayoutId id="2147485537" r:id="rId5"/>
    <p:sldLayoutId id="2147485538" r:id="rId6"/>
    <p:sldLayoutId id="2147485523" r:id="rId7"/>
    <p:sldLayoutId id="2147485524" r:id="rId8"/>
    <p:sldLayoutId id="2147485525" r:id="rId9"/>
    <p:sldLayoutId id="2147485539" r:id="rId10"/>
    <p:sldLayoutId id="214748552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57E354C-BA31-4CE4-984C-90FE265576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27" r:id="rId3"/>
    <p:sldLayoutId id="2147485542" r:id="rId4"/>
    <p:sldLayoutId id="2147485543" r:id="rId5"/>
    <p:sldLayoutId id="2147485544" r:id="rId6"/>
    <p:sldLayoutId id="2147485528" r:id="rId7"/>
    <p:sldLayoutId id="2147485529" r:id="rId8"/>
    <p:sldLayoutId id="2147485530" r:id="rId9"/>
    <p:sldLayoutId id="2147485545" r:id="rId10"/>
    <p:sldLayoutId id="2147485531" r:id="rId11"/>
    <p:sldLayoutId id="2147485532" r:id="rId12"/>
    <p:sldLayoutId id="214748553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830704" cy="162067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Component Identification: Digital</a:t>
            </a:r>
          </a:p>
          <a:p>
            <a:pPr marL="0" indent="0" algn="ctr">
              <a:buNone/>
            </a:pPr>
            <a:r>
              <a:rPr lang="en-US" sz="2700" b="1" kern="0" dirty="0" smtClean="0">
                <a:solidFill>
                  <a:srgbClr val="002060"/>
                </a:solidFill>
                <a:latin typeface="Arial" panose="020B0604020202020204" pitchFamily="34" charset="0"/>
                <a:cs typeface="Arial" panose="020B0604020202020204" pitchFamily="34" charset="0"/>
              </a:rPr>
              <a:t>Introduction to Logic Gates and Integrated Circuits</a:t>
            </a:r>
            <a:endParaRPr lang="en-US" sz="2700" b="1" kern="0" dirty="0">
              <a:solidFill>
                <a:srgbClr val="002060"/>
              </a:solidFill>
              <a:latin typeface="Arial" panose="020B0604020202020204" pitchFamily="34" charset="0"/>
              <a:cs typeface="Arial" panose="020B0604020202020204" pitchFamily="34" charset="0"/>
            </a:endParaRPr>
          </a:p>
        </p:txBody>
      </p:sp>
      <p:pic>
        <p:nvPicPr>
          <p:cNvPr id="5"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800" smtClean="0">
                <a:solidFill>
                  <a:schemeClr val="bg1">
                    <a:lumMod val="50000"/>
                  </a:schemeClr>
                </a:solidFill>
                <a:latin typeface="Arial" panose="020B0604020202020204" pitchFamily="34" charset="0"/>
                <a:cs typeface="Arial" panose="020B0604020202020204" pitchFamily="34" charset="0"/>
              </a:rPr>
              <a:t>© 2014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Digital Electronics</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208314"/>
          </a:xfrm>
        </p:spPr>
        <p:txBody>
          <a:bodyPr/>
          <a:lstStyle/>
          <a:p>
            <a:r>
              <a:rPr lang="en-US" dirty="0" smtClean="0"/>
              <a:t>Introduction to Integrated Circuits</a:t>
            </a:r>
          </a:p>
        </p:txBody>
      </p:sp>
      <p:sp>
        <p:nvSpPr>
          <p:cNvPr id="17411" name="Content Placeholder 3"/>
          <p:cNvSpPr>
            <a:spLocks noGrp="1"/>
          </p:cNvSpPr>
          <p:nvPr>
            <p:ph idx="1"/>
          </p:nvPr>
        </p:nvSpPr>
        <p:spPr>
          <a:xfrm>
            <a:off x="457200" y="1219200"/>
            <a:ext cx="8458200" cy="5562600"/>
          </a:xfrm>
        </p:spPr>
        <p:txBody>
          <a:bodyPr/>
          <a:lstStyle/>
          <a:p>
            <a:pPr>
              <a:spcBef>
                <a:spcPct val="0"/>
              </a:spcBef>
            </a:pPr>
            <a:r>
              <a:rPr lang="en-US" sz="2000" smtClean="0"/>
              <a:t>All logic gates are available in Integrated Circuits (ICs)</a:t>
            </a:r>
          </a:p>
          <a:p>
            <a:pPr>
              <a:spcBef>
                <a:spcPts val="600"/>
              </a:spcBef>
            </a:pPr>
            <a:r>
              <a:rPr lang="en-US" sz="2000" smtClean="0"/>
              <a:t>ICs are categorized in three different ways:</a:t>
            </a:r>
          </a:p>
          <a:p>
            <a:pPr lvl="1">
              <a:spcBef>
                <a:spcPts val="600"/>
              </a:spcBef>
            </a:pPr>
            <a:r>
              <a:rPr lang="en-US" sz="2000" smtClean="0"/>
              <a:t>The underlying technology upon which their circuitry is based:</a:t>
            </a:r>
          </a:p>
          <a:p>
            <a:pPr lvl="2">
              <a:spcBef>
                <a:spcPct val="0"/>
              </a:spcBef>
            </a:pPr>
            <a:r>
              <a:rPr lang="en-US" sz="2000" smtClean="0"/>
              <a:t>Transistor-Transistor Logic - </a:t>
            </a:r>
            <a:r>
              <a:rPr lang="en-US" sz="2000" b="1" smtClean="0"/>
              <a:t>TTL</a:t>
            </a:r>
          </a:p>
          <a:p>
            <a:pPr lvl="2">
              <a:spcBef>
                <a:spcPct val="0"/>
              </a:spcBef>
            </a:pPr>
            <a:r>
              <a:rPr lang="en-US" sz="2000" smtClean="0"/>
              <a:t>Complementary Metal Oxide Semiconductor - </a:t>
            </a:r>
            <a:r>
              <a:rPr lang="en-US" sz="2000" b="1" smtClean="0"/>
              <a:t>CMOS</a:t>
            </a:r>
          </a:p>
          <a:p>
            <a:pPr lvl="1">
              <a:spcBef>
                <a:spcPts val="600"/>
              </a:spcBef>
            </a:pPr>
            <a:r>
              <a:rPr lang="en-US" sz="2000" smtClean="0"/>
              <a:t>The scale of integration:</a:t>
            </a:r>
          </a:p>
          <a:p>
            <a:pPr lvl="2">
              <a:spcBef>
                <a:spcPct val="0"/>
              </a:spcBef>
            </a:pPr>
            <a:r>
              <a:rPr lang="en-US" sz="2000" smtClean="0"/>
              <a:t>Small Scale Integration - </a:t>
            </a:r>
            <a:r>
              <a:rPr lang="en-US" sz="2000" b="1" smtClean="0"/>
              <a:t>SSI</a:t>
            </a:r>
          </a:p>
          <a:p>
            <a:pPr lvl="2">
              <a:spcBef>
                <a:spcPct val="0"/>
              </a:spcBef>
            </a:pPr>
            <a:r>
              <a:rPr lang="en-US" sz="2000" smtClean="0"/>
              <a:t>Medium Scale Integration - </a:t>
            </a:r>
            <a:r>
              <a:rPr lang="en-US" sz="2000" b="1" smtClean="0"/>
              <a:t>MSI</a:t>
            </a:r>
          </a:p>
          <a:p>
            <a:pPr lvl="2">
              <a:spcBef>
                <a:spcPct val="0"/>
              </a:spcBef>
            </a:pPr>
            <a:r>
              <a:rPr lang="en-US" sz="2000" smtClean="0"/>
              <a:t>Large Scale Integration - </a:t>
            </a:r>
            <a:r>
              <a:rPr lang="en-US" sz="2000" b="1" smtClean="0"/>
              <a:t>LSI</a:t>
            </a:r>
          </a:p>
          <a:p>
            <a:pPr lvl="2">
              <a:spcBef>
                <a:spcPct val="0"/>
              </a:spcBef>
            </a:pPr>
            <a:r>
              <a:rPr lang="en-US" sz="2000" smtClean="0"/>
              <a:t>Very Large Scale Integration - </a:t>
            </a:r>
            <a:r>
              <a:rPr lang="en-US" sz="2000" b="1" smtClean="0"/>
              <a:t>VLSI</a:t>
            </a:r>
          </a:p>
          <a:p>
            <a:pPr lvl="1">
              <a:spcBef>
                <a:spcPts val="600"/>
              </a:spcBef>
            </a:pPr>
            <a:r>
              <a:rPr lang="en-US" sz="2000" smtClean="0"/>
              <a:t>Package Style</a:t>
            </a:r>
          </a:p>
          <a:p>
            <a:pPr lvl="2">
              <a:spcBef>
                <a:spcPct val="0"/>
              </a:spcBef>
            </a:pPr>
            <a:r>
              <a:rPr lang="en-US" sz="2000" smtClean="0"/>
              <a:t>Through-Hole Technology - </a:t>
            </a:r>
            <a:r>
              <a:rPr lang="en-US" sz="2000" b="1" smtClean="0"/>
              <a:t>THT</a:t>
            </a:r>
          </a:p>
          <a:p>
            <a:pPr lvl="3">
              <a:spcBef>
                <a:spcPct val="0"/>
              </a:spcBef>
            </a:pPr>
            <a:r>
              <a:rPr lang="en-US" smtClean="0"/>
              <a:t>Dual Inline Packages - </a:t>
            </a:r>
            <a:r>
              <a:rPr lang="en-US" b="1" smtClean="0"/>
              <a:t>DIP</a:t>
            </a:r>
          </a:p>
          <a:p>
            <a:pPr lvl="2">
              <a:spcBef>
                <a:spcPct val="0"/>
              </a:spcBef>
            </a:pPr>
            <a:r>
              <a:rPr lang="en-US" sz="2000" smtClean="0"/>
              <a:t>Surface-Mount Technology - </a:t>
            </a:r>
            <a:r>
              <a:rPr lang="en-US" sz="2000" b="1" smtClean="0"/>
              <a:t>SMT</a:t>
            </a:r>
          </a:p>
          <a:p>
            <a:pPr lvl="3">
              <a:spcBef>
                <a:spcPct val="0"/>
              </a:spcBef>
            </a:pPr>
            <a:r>
              <a:rPr lang="en-US" smtClean="0"/>
              <a:t>Small Outline IC - </a:t>
            </a:r>
            <a:r>
              <a:rPr lang="en-US" b="1" smtClean="0"/>
              <a:t>SOIC</a:t>
            </a:r>
          </a:p>
          <a:p>
            <a:pPr lvl="3">
              <a:spcBef>
                <a:spcPct val="0"/>
              </a:spcBef>
            </a:pPr>
            <a:r>
              <a:rPr lang="en-US" smtClean="0"/>
              <a:t>Plastic Leaded Chip Carrier - </a:t>
            </a:r>
            <a:r>
              <a:rPr lang="en-US" b="1" smtClean="0"/>
              <a:t>PLCC</a:t>
            </a:r>
          </a:p>
          <a:p>
            <a:pPr lvl="3">
              <a:spcBef>
                <a:spcPct val="0"/>
              </a:spcBef>
            </a:pPr>
            <a:r>
              <a:rPr lang="en-US" smtClean="0"/>
              <a:t>Quad Flat Pack - </a:t>
            </a:r>
            <a:r>
              <a:rPr lang="en-US" b="1" smtClean="0"/>
              <a:t>QFP</a:t>
            </a:r>
          </a:p>
        </p:txBody>
      </p:sp>
      <p:sp>
        <p:nvSpPr>
          <p:cNvPr id="3" name="Slide Number Placeholder 2"/>
          <p:cNvSpPr>
            <a:spLocks noGrp="1"/>
          </p:cNvSpPr>
          <p:nvPr>
            <p:ph type="sldNum" sz="quarter" idx="12"/>
          </p:nvPr>
        </p:nvSpPr>
        <p:spPr/>
        <p:txBody>
          <a:bodyPr/>
          <a:lstStyle/>
          <a:p>
            <a:pPr>
              <a:defRPr/>
            </a:pPr>
            <a:fld id="{EF6EFE3F-2707-4FAA-B6A8-19F8385347D1}"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0" y="0"/>
            <a:ext cx="9144000" cy="1175658"/>
          </a:xfrm>
        </p:spPr>
        <p:txBody>
          <a:bodyPr/>
          <a:lstStyle/>
          <a:p>
            <a:r>
              <a:rPr lang="en-US" dirty="0" smtClean="0"/>
              <a:t>TTL vs. CMOS</a:t>
            </a:r>
          </a:p>
        </p:txBody>
      </p:sp>
      <p:sp>
        <p:nvSpPr>
          <p:cNvPr id="3" name="Slide Number Placeholder 2"/>
          <p:cNvSpPr>
            <a:spLocks noGrp="1"/>
          </p:cNvSpPr>
          <p:nvPr>
            <p:ph type="sldNum" sz="quarter" idx="12"/>
          </p:nvPr>
        </p:nvSpPr>
        <p:spPr/>
        <p:txBody>
          <a:bodyPr/>
          <a:lstStyle/>
          <a:p>
            <a:pPr>
              <a:defRPr/>
            </a:pPr>
            <a:fld id="{951DCAEC-6470-4691-9EED-8DA0C141BDCB}" type="slidenum">
              <a:rPr lang="en-US" smtClean="0"/>
              <a:pPr>
                <a:defRPr/>
              </a:pPr>
              <a:t>11</a:t>
            </a:fld>
            <a:endParaRPr lang="en-US" dirty="0"/>
          </a:p>
        </p:txBody>
      </p:sp>
      <p:pic>
        <p:nvPicPr>
          <p:cNvPr id="18436" name="Picture 3" descr="C:\Users\ghzite.MAIN\Pictures\Microsoft Clip Organizer\j036383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257800"/>
            <a:ext cx="1144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16"/>
          <p:cNvGrpSpPr>
            <a:grpSpLocks/>
          </p:cNvGrpSpPr>
          <p:nvPr/>
        </p:nvGrpSpPr>
        <p:grpSpPr bwMode="auto">
          <a:xfrm>
            <a:off x="7543800" y="1447800"/>
            <a:ext cx="1447800" cy="914400"/>
            <a:chOff x="7696200" y="1600200"/>
            <a:chExt cx="1447800" cy="914400"/>
          </a:xfrm>
        </p:grpSpPr>
        <p:pic>
          <p:nvPicPr>
            <p:cNvPr id="184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00200"/>
              <a:ext cx="375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Box 12"/>
            <p:cNvSpPr txBox="1">
              <a:spLocks noChangeArrowheads="1"/>
            </p:cNvSpPr>
            <p:nvPr/>
          </p:nvSpPr>
          <p:spPr bwMode="auto">
            <a:xfrm>
              <a:off x="8054856" y="1765013"/>
              <a:ext cx="1089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BJT</a:t>
              </a:r>
            </a:p>
            <a:p>
              <a:pPr algn="ctr" eaLnBrk="1" hangingPunct="1"/>
              <a:r>
                <a:rPr lang="en-US" sz="1600"/>
                <a:t>Transistor</a:t>
              </a:r>
            </a:p>
          </p:txBody>
        </p:sp>
      </p:grpSp>
      <p:grpSp>
        <p:nvGrpSpPr>
          <p:cNvPr id="18438" name="Group 15"/>
          <p:cNvGrpSpPr>
            <a:grpSpLocks/>
          </p:cNvGrpSpPr>
          <p:nvPr/>
        </p:nvGrpSpPr>
        <p:grpSpPr bwMode="auto">
          <a:xfrm>
            <a:off x="7543800" y="3886200"/>
            <a:ext cx="1447800" cy="914400"/>
            <a:chOff x="7696200" y="2730064"/>
            <a:chExt cx="1447800" cy="914400"/>
          </a:xfrm>
        </p:grpSpPr>
        <p:pic>
          <p:nvPicPr>
            <p:cNvPr id="184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730064"/>
              <a:ext cx="3707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14"/>
            <p:cNvSpPr txBox="1">
              <a:spLocks noChangeArrowheads="1"/>
            </p:cNvSpPr>
            <p:nvPr/>
          </p:nvSpPr>
          <p:spPr bwMode="auto">
            <a:xfrm>
              <a:off x="8054856" y="2908013"/>
              <a:ext cx="1089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MOSFET</a:t>
              </a:r>
            </a:p>
            <a:p>
              <a:pPr algn="ctr" eaLnBrk="1" hangingPunct="1"/>
              <a:r>
                <a:rPr lang="en-US" sz="1600"/>
                <a:t>Transistor</a:t>
              </a:r>
            </a:p>
          </p:txBody>
        </p:sp>
      </p:grpSp>
      <p:sp>
        <p:nvSpPr>
          <p:cNvPr id="18439" name="Content Placeholder 5"/>
          <p:cNvSpPr>
            <a:spLocks noGrp="1"/>
          </p:cNvSpPr>
          <p:nvPr>
            <p:ph idx="1"/>
          </p:nvPr>
        </p:nvSpPr>
        <p:spPr>
          <a:xfrm>
            <a:off x="457200" y="1295400"/>
            <a:ext cx="8229600" cy="5334000"/>
          </a:xfrm>
        </p:spPr>
        <p:txBody>
          <a:bodyPr/>
          <a:lstStyle/>
          <a:p>
            <a:pPr>
              <a:spcBef>
                <a:spcPct val="0"/>
              </a:spcBef>
              <a:spcAft>
                <a:spcPts val="300"/>
              </a:spcAft>
              <a:buFontTx/>
              <a:buNone/>
            </a:pPr>
            <a:r>
              <a:rPr lang="en-US" sz="2400" smtClean="0"/>
              <a:t>TTL: Transistor-Transistor Logic</a:t>
            </a:r>
          </a:p>
          <a:p>
            <a:pPr>
              <a:spcBef>
                <a:spcPct val="0"/>
              </a:spcBef>
              <a:spcAft>
                <a:spcPts val="300"/>
              </a:spcAft>
            </a:pPr>
            <a:r>
              <a:rPr lang="en-US" sz="2200" smtClean="0"/>
              <a:t>Constructed from Bipolar Junction Transistors (BJT)</a:t>
            </a:r>
          </a:p>
          <a:p>
            <a:pPr>
              <a:spcBef>
                <a:spcPct val="0"/>
              </a:spcBef>
            </a:pPr>
            <a:r>
              <a:rPr lang="en-US" sz="2200" smtClean="0"/>
              <a:t>Advantages:</a:t>
            </a:r>
          </a:p>
          <a:p>
            <a:pPr lvl="1">
              <a:spcBef>
                <a:spcPct val="0"/>
              </a:spcBef>
            </a:pPr>
            <a:r>
              <a:rPr lang="en-US" sz="2000" i="1" smtClean="0"/>
              <a:t>Faster than CMOS</a:t>
            </a:r>
          </a:p>
          <a:p>
            <a:pPr lvl="1">
              <a:spcBef>
                <a:spcPct val="0"/>
              </a:spcBef>
            </a:pPr>
            <a:r>
              <a:rPr lang="en-US" sz="2000" i="1" smtClean="0"/>
              <a:t>Not sensitive to damage from electrostatic-discharge</a:t>
            </a:r>
          </a:p>
          <a:p>
            <a:pPr>
              <a:spcBef>
                <a:spcPts val="300"/>
              </a:spcBef>
            </a:pPr>
            <a:r>
              <a:rPr lang="en-US" sz="2200" smtClean="0"/>
              <a:t>Disadvantages:</a:t>
            </a:r>
          </a:p>
          <a:p>
            <a:pPr lvl="1">
              <a:spcBef>
                <a:spcPct val="0"/>
              </a:spcBef>
            </a:pPr>
            <a:r>
              <a:rPr lang="en-US" sz="2000" i="1" smtClean="0"/>
              <a:t>Uses more power than CMOS</a:t>
            </a:r>
            <a:endParaRPr lang="en-US" i="1" smtClean="0"/>
          </a:p>
          <a:p>
            <a:pPr>
              <a:spcBef>
                <a:spcPct val="0"/>
              </a:spcBef>
              <a:spcAft>
                <a:spcPts val="300"/>
              </a:spcAft>
              <a:buFontTx/>
              <a:buNone/>
            </a:pPr>
            <a:r>
              <a:rPr lang="en-US" sz="2400" smtClean="0"/>
              <a:t>CMOS: Complementary Metal Oxide Semiconductor</a:t>
            </a:r>
          </a:p>
          <a:p>
            <a:pPr>
              <a:spcBef>
                <a:spcPct val="0"/>
              </a:spcBef>
              <a:spcAft>
                <a:spcPts val="300"/>
              </a:spcAft>
            </a:pPr>
            <a:r>
              <a:rPr lang="en-US" sz="2200" smtClean="0"/>
              <a:t>Constructed from Metal Oxide Semiconductor</a:t>
            </a:r>
          </a:p>
          <a:p>
            <a:pPr>
              <a:spcBef>
                <a:spcPct val="0"/>
              </a:spcBef>
              <a:spcAft>
                <a:spcPts val="300"/>
              </a:spcAft>
              <a:buFontTx/>
              <a:buNone/>
            </a:pPr>
            <a:r>
              <a:rPr lang="en-US" sz="2200" smtClean="0"/>
              <a:t>	Field-Effect Transistors (MOSFET) </a:t>
            </a:r>
          </a:p>
          <a:p>
            <a:pPr>
              <a:spcBef>
                <a:spcPts val="300"/>
              </a:spcBef>
            </a:pPr>
            <a:r>
              <a:rPr lang="en-US" sz="2200" smtClean="0"/>
              <a:t>Advantages:</a:t>
            </a:r>
          </a:p>
          <a:p>
            <a:pPr lvl="1">
              <a:spcBef>
                <a:spcPct val="0"/>
              </a:spcBef>
            </a:pPr>
            <a:r>
              <a:rPr lang="en-US" sz="2000" i="1" smtClean="0"/>
              <a:t>Uses less power than TTL</a:t>
            </a:r>
          </a:p>
          <a:p>
            <a:pPr>
              <a:spcBef>
                <a:spcPts val="300"/>
              </a:spcBef>
            </a:pPr>
            <a:r>
              <a:rPr lang="en-US" sz="2200" smtClean="0"/>
              <a:t>Disadvantages:</a:t>
            </a:r>
          </a:p>
          <a:p>
            <a:pPr lvl="1">
              <a:spcBef>
                <a:spcPct val="0"/>
              </a:spcBef>
            </a:pPr>
            <a:r>
              <a:rPr lang="en-US" sz="2000" i="1" smtClean="0"/>
              <a:t>Slower than TTL</a:t>
            </a:r>
          </a:p>
          <a:p>
            <a:pPr lvl="1">
              <a:spcBef>
                <a:spcPct val="0"/>
              </a:spcBef>
            </a:pPr>
            <a:r>
              <a:rPr lang="en-US" sz="2000" i="1" smtClean="0"/>
              <a:t>Very sensitive to damage from electrostatic-discharge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0" y="0"/>
            <a:ext cx="9144000" cy="1208314"/>
          </a:xfrm>
        </p:spPr>
        <p:txBody>
          <a:bodyPr/>
          <a:lstStyle/>
          <a:p>
            <a:r>
              <a:rPr lang="en-US" dirty="0" smtClean="0"/>
              <a:t>IC Density of Integration</a:t>
            </a:r>
          </a:p>
        </p:txBody>
      </p:sp>
      <p:sp>
        <p:nvSpPr>
          <p:cNvPr id="4" name="Slide Number Placeholder 3"/>
          <p:cNvSpPr>
            <a:spLocks noGrp="1"/>
          </p:cNvSpPr>
          <p:nvPr>
            <p:ph type="sldNum" sz="quarter" idx="12"/>
          </p:nvPr>
        </p:nvSpPr>
        <p:spPr/>
        <p:txBody>
          <a:bodyPr/>
          <a:lstStyle/>
          <a:p>
            <a:pPr>
              <a:defRPr/>
            </a:pPr>
            <a:fld id="{3E4577C4-9F59-46C7-B3DC-875978B00022}" type="slidenum">
              <a:rPr lang="en-US" smtClean="0"/>
              <a:pPr>
                <a:defRPr/>
              </a:pPr>
              <a:t>12</a:t>
            </a:fld>
            <a:endParaRPr lang="en-US" dirty="0"/>
          </a:p>
        </p:txBody>
      </p:sp>
      <p:graphicFrame>
        <p:nvGraphicFramePr>
          <p:cNvPr id="19487" name="Group 31"/>
          <p:cNvGraphicFramePr>
            <a:graphicFrameLocks noGrp="1"/>
          </p:cNvGraphicFramePr>
          <p:nvPr/>
        </p:nvGraphicFramePr>
        <p:xfrm>
          <a:off x="609600" y="1371600"/>
          <a:ext cx="7239000" cy="5212038"/>
        </p:xfrm>
        <a:graphic>
          <a:graphicData uri="http://schemas.openxmlformats.org/drawingml/2006/table">
            <a:tbl>
              <a:tblPr/>
              <a:tblGrid>
                <a:gridCol w="4687888"/>
                <a:gridCol w="2551112"/>
              </a:tblGrid>
              <a:tr h="396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Density of Integration / Complexity</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Gates per IC</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SSI: Small-Scale Integration</a:t>
                      </a:r>
                    </a:p>
                    <a:p>
                      <a:pPr marL="914400" marR="0" lvl="2"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Logic Gates (AND, OR, NAND, NOR)</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&lt;10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r>
              <a:tr h="1127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MSI: Medium-Scale Integration</a:t>
                      </a:r>
                    </a:p>
                    <a:p>
                      <a:pPr marL="914400" marR="0" lvl="1" indent="-220663"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chemeClr val="tx1"/>
                          </a:solidFill>
                          <a:effectLst/>
                          <a:latin typeface="Arial" charset="0"/>
                          <a:cs typeface="Arial" charset="0"/>
                        </a:rPr>
                        <a:t>Flip Flops </a:t>
                      </a:r>
                    </a:p>
                    <a:p>
                      <a:pPr marL="914400" marR="0" lvl="1" indent="-220663"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chemeClr val="tx1"/>
                          </a:solidFill>
                          <a:effectLst/>
                          <a:latin typeface="Arial" charset="0"/>
                          <a:cs typeface="Arial" charset="0"/>
                        </a:rPr>
                        <a:t>Adders / Counters</a:t>
                      </a:r>
                    </a:p>
                    <a:p>
                      <a:pPr marL="914400" marR="0" lvl="1" indent="-220663"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smtClean="0">
                          <a:ln>
                            <a:noFill/>
                          </a:ln>
                          <a:solidFill>
                            <a:schemeClr val="tx1"/>
                          </a:solidFill>
                          <a:effectLst/>
                          <a:latin typeface="Arial" charset="0"/>
                          <a:cs typeface="Arial" charset="0"/>
                        </a:rPr>
                        <a:t>Multiplexers &amp; De-multiplexers</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 – 100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r>
              <a:tr h="883866">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LSI: Large-Scale Integration</a:t>
                      </a:r>
                      <a:endParaRPr kumimoji="0" lang="en-US" sz="2800" b="0" i="0" u="none" strike="noStrike" cap="none" normalizeH="0" baseline="0" smtClean="0">
                        <a:ln>
                          <a:noFill/>
                        </a:ln>
                        <a:solidFill>
                          <a:srgbClr val="000000"/>
                        </a:solidFill>
                        <a:effectLst/>
                        <a:latin typeface="Arial" charset="0"/>
                        <a:cs typeface="Arial" charset="0"/>
                      </a:endParaRP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Small Memory Chips</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Programmable Logic Device </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100 – 10,000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883866">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VLSI: Very Large-Scale Integration</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Large Memory Chips </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Complex Programmable Logic Device</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10,000 – 100,000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640041">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ULSI: Ultra Large-Scale Integration</a:t>
                      </a:r>
                      <a:endParaRPr kumimoji="0" lang="en-US" sz="2800" b="0" i="0" u="none" strike="noStrike" cap="none" normalizeH="0" baseline="0" smtClean="0">
                        <a:ln>
                          <a:noFill/>
                        </a:ln>
                        <a:solidFill>
                          <a:srgbClr val="000000"/>
                        </a:solidFill>
                        <a:effectLst/>
                        <a:latin typeface="Arial" charset="0"/>
                        <a:cs typeface="Arial" charset="0"/>
                      </a:endParaRP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8 &amp; 16 Bit Microprocessors</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100,000 – 1,000,000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640041">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GSI: Giga-Scale Integration</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cs typeface="Arial" charset="0"/>
                        </a:rPr>
                        <a:t>Pentium IV Processor</a:t>
                      </a:r>
                    </a:p>
                  </a:txBody>
                  <a:tcPr marT="45717" marB="45717"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&gt;1,000,000</a:t>
                      </a:r>
                    </a:p>
                  </a:txBody>
                  <a:tcPr marT="45717" marB="45717"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alpha val="20000"/>
                      </a:srgb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0" y="0"/>
            <a:ext cx="9144000" cy="1230086"/>
          </a:xfrm>
        </p:spPr>
        <p:txBody>
          <a:bodyPr/>
          <a:lstStyle/>
          <a:p>
            <a:r>
              <a:rPr lang="en-US" dirty="0" smtClean="0"/>
              <a:t>Package Styles</a:t>
            </a:r>
          </a:p>
        </p:txBody>
      </p:sp>
      <p:sp>
        <p:nvSpPr>
          <p:cNvPr id="20483" name="Text Placeholder 12"/>
          <p:cNvSpPr>
            <a:spLocks noGrp="1"/>
          </p:cNvSpPr>
          <p:nvPr>
            <p:ph type="body" idx="1"/>
          </p:nvPr>
        </p:nvSpPr>
        <p:spPr>
          <a:xfrm>
            <a:off x="517525" y="1341438"/>
            <a:ext cx="3841750" cy="639762"/>
          </a:xfrm>
        </p:spPr>
        <p:txBody>
          <a:bodyPr/>
          <a:lstStyle/>
          <a:p>
            <a:pPr marL="0" lvl="2" algn="ctr">
              <a:spcBef>
                <a:spcPct val="0"/>
              </a:spcBef>
            </a:pPr>
            <a:r>
              <a:rPr lang="en-US" sz="2400" b="0" smtClean="0"/>
              <a:t>Through-Hole Technology </a:t>
            </a:r>
          </a:p>
          <a:p>
            <a:pPr marL="0" lvl="2" algn="ctr">
              <a:spcBef>
                <a:spcPct val="0"/>
              </a:spcBef>
            </a:pPr>
            <a:r>
              <a:rPr lang="en-US" sz="2000" b="0" smtClean="0"/>
              <a:t>(THT)</a:t>
            </a:r>
          </a:p>
        </p:txBody>
      </p:sp>
      <p:sp>
        <p:nvSpPr>
          <p:cNvPr id="20484" name="Text Placeholder 14"/>
          <p:cNvSpPr>
            <a:spLocks noGrp="1"/>
          </p:cNvSpPr>
          <p:nvPr>
            <p:ph type="body" sz="quarter" idx="3"/>
          </p:nvPr>
        </p:nvSpPr>
        <p:spPr>
          <a:xfrm>
            <a:off x="4770438" y="1341438"/>
            <a:ext cx="3840162" cy="639762"/>
          </a:xfrm>
        </p:spPr>
        <p:txBody>
          <a:bodyPr/>
          <a:lstStyle/>
          <a:p>
            <a:pPr marL="0" lvl="2" algn="ctr">
              <a:spcBef>
                <a:spcPct val="0"/>
              </a:spcBef>
            </a:pPr>
            <a:r>
              <a:rPr lang="en-US" sz="2400" b="0" smtClean="0"/>
              <a:t>Surface Mount Technology </a:t>
            </a:r>
          </a:p>
          <a:p>
            <a:pPr marL="0" lvl="2" algn="ctr">
              <a:spcBef>
                <a:spcPct val="0"/>
              </a:spcBef>
            </a:pPr>
            <a:r>
              <a:rPr lang="en-US" sz="2000" b="0" smtClean="0"/>
              <a:t>(SMT)</a:t>
            </a:r>
          </a:p>
        </p:txBody>
      </p:sp>
      <p:sp>
        <p:nvSpPr>
          <p:cNvPr id="4" name="Slide Number Placeholder 3"/>
          <p:cNvSpPr>
            <a:spLocks noGrp="1"/>
          </p:cNvSpPr>
          <p:nvPr>
            <p:ph type="sldNum" sz="quarter" idx="12"/>
          </p:nvPr>
        </p:nvSpPr>
        <p:spPr>
          <a:xfrm>
            <a:off x="6553200" y="6005513"/>
            <a:ext cx="2133600" cy="476250"/>
          </a:xfrm>
        </p:spPr>
        <p:txBody>
          <a:bodyPr/>
          <a:lstStyle/>
          <a:p>
            <a:pPr>
              <a:defRPr/>
            </a:pPr>
            <a:fld id="{F4FCAD69-A0D3-4AF2-BBE4-A9C60762ED1B}" type="slidenum">
              <a:rPr lang="en-US" smtClean="0"/>
              <a:pPr>
                <a:defRPr/>
              </a:pPr>
              <a:t>13</a:t>
            </a:fld>
            <a:endParaRPr lang="en-US" dirty="0"/>
          </a:p>
        </p:txBody>
      </p:sp>
      <p:sp>
        <p:nvSpPr>
          <p:cNvPr id="20486" name="Rectangle 17"/>
          <p:cNvSpPr>
            <a:spLocks noChangeArrowheads="1"/>
          </p:cNvSpPr>
          <p:nvPr/>
        </p:nvSpPr>
        <p:spPr bwMode="auto">
          <a:xfrm>
            <a:off x="990600" y="1966913"/>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DIP: Dual Inline Package</a:t>
            </a:r>
          </a:p>
        </p:txBody>
      </p:sp>
      <p:sp>
        <p:nvSpPr>
          <p:cNvPr id="20487" name="Rectangle 18"/>
          <p:cNvSpPr>
            <a:spLocks noChangeArrowheads="1"/>
          </p:cNvSpPr>
          <p:nvPr/>
        </p:nvSpPr>
        <p:spPr bwMode="auto">
          <a:xfrm>
            <a:off x="5410200" y="196691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SOIC: Small Outline IC</a:t>
            </a:r>
          </a:p>
        </p:txBody>
      </p:sp>
      <p:sp>
        <p:nvSpPr>
          <p:cNvPr id="20488" name="Rectangle 19"/>
          <p:cNvSpPr>
            <a:spLocks noChangeArrowheads="1"/>
          </p:cNvSpPr>
          <p:nvPr/>
        </p:nvSpPr>
        <p:spPr bwMode="auto">
          <a:xfrm>
            <a:off x="4800600" y="4964113"/>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PLCC: Plastic Leaded Chip Carrier</a:t>
            </a:r>
          </a:p>
        </p:txBody>
      </p:sp>
      <p:sp>
        <p:nvSpPr>
          <p:cNvPr id="20489" name="Rectangle 20"/>
          <p:cNvSpPr>
            <a:spLocks noChangeArrowheads="1"/>
          </p:cNvSpPr>
          <p:nvPr/>
        </p:nvSpPr>
        <p:spPr bwMode="auto">
          <a:xfrm>
            <a:off x="5448300" y="34178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QFP: Quad Flat Pack</a:t>
            </a:r>
          </a:p>
        </p:txBody>
      </p:sp>
      <p:sp>
        <p:nvSpPr>
          <p:cNvPr id="20490" name="TextBox 21"/>
          <p:cNvSpPr txBox="1">
            <a:spLocks noChangeArrowheads="1"/>
          </p:cNvSpPr>
          <p:nvPr/>
        </p:nvSpPr>
        <p:spPr bwMode="auto">
          <a:xfrm>
            <a:off x="609600" y="4572000"/>
            <a:ext cx="365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NOTE: For most commercial application, the DIP package has become obsolete. However, it is still the package of choice for educational applications because it can be used with </a:t>
            </a:r>
            <a:r>
              <a:rPr lang="en-US" dirty="0" err="1" smtClean="0"/>
              <a:t>protoboards</a:t>
            </a:r>
            <a:r>
              <a:rPr lang="en-US" dirty="0"/>
              <a:t>.</a:t>
            </a:r>
          </a:p>
        </p:txBody>
      </p:sp>
      <p:pic>
        <p:nvPicPr>
          <p:cNvPr id="2049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95538"/>
            <a:ext cx="13716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351088"/>
            <a:ext cx="1371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43525"/>
            <a:ext cx="1371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787775"/>
            <a:ext cx="1371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3886200"/>
            <a:ext cx="10890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7010400" y="4343400"/>
            <a:ext cx="457200" cy="457200"/>
          </a:xfrm>
          <a:prstGeom prst="ellipse">
            <a:avLst/>
          </a:prstGeom>
          <a:ln w="19050">
            <a:solidFill>
              <a:srgbClr val="FF0000"/>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Oval 20"/>
          <p:cNvSpPr/>
          <p:nvPr/>
        </p:nvSpPr>
        <p:spPr>
          <a:xfrm>
            <a:off x="7758113" y="3930650"/>
            <a:ext cx="1004887" cy="1004888"/>
          </a:xfrm>
          <a:prstGeom prst="ellipse">
            <a:avLst/>
          </a:prstGeom>
          <a:ln w="19050">
            <a:solidFill>
              <a:srgbClr val="FF0000"/>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49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657600"/>
            <a:ext cx="1371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0" y="0"/>
            <a:ext cx="9144000" cy="1230086"/>
          </a:xfrm>
        </p:spPr>
        <p:txBody>
          <a:bodyPr/>
          <a:lstStyle/>
          <a:p>
            <a:r>
              <a:rPr lang="en-US" dirty="0" smtClean="0"/>
              <a:t>Through-Hole Technology (THT)</a:t>
            </a:r>
            <a:endParaRPr lang="en-US" sz="6600" dirty="0" smtClean="0"/>
          </a:p>
        </p:txBody>
      </p:sp>
      <p:sp>
        <p:nvSpPr>
          <p:cNvPr id="21507" name="Content Placeholder 24"/>
          <p:cNvSpPr>
            <a:spLocks noGrp="1"/>
          </p:cNvSpPr>
          <p:nvPr>
            <p:ph idx="1"/>
          </p:nvPr>
        </p:nvSpPr>
        <p:spPr>
          <a:xfrm>
            <a:off x="457200" y="1295400"/>
            <a:ext cx="8229600" cy="5181600"/>
          </a:xfrm>
        </p:spPr>
        <p:txBody>
          <a:bodyPr/>
          <a:lstStyle/>
          <a:p>
            <a:pPr>
              <a:spcBef>
                <a:spcPct val="0"/>
              </a:spcBef>
              <a:spcAft>
                <a:spcPts val="600"/>
              </a:spcAft>
            </a:pPr>
            <a:r>
              <a:rPr lang="en-US" sz="2600" dirty="0" smtClean="0"/>
              <a:t>THT components have pins that are inserted into holes drilled in the PCB and soldered on the reverse side of the board.</a:t>
            </a:r>
          </a:p>
          <a:p>
            <a:pPr>
              <a:spcBef>
                <a:spcPct val="0"/>
              </a:spcBef>
              <a:spcAft>
                <a:spcPts val="600"/>
              </a:spcAft>
            </a:pPr>
            <a:r>
              <a:rPr lang="en-US" sz="2600" dirty="0" smtClean="0"/>
              <a:t>Advantages:</a:t>
            </a:r>
          </a:p>
          <a:p>
            <a:pPr lvl="1">
              <a:spcBef>
                <a:spcPct val="0"/>
              </a:spcBef>
            </a:pPr>
            <a:r>
              <a:rPr lang="en-US" sz="2200" dirty="0" smtClean="0"/>
              <a:t>Designs with THT components are easier to hand-assemble than SMT-based designs because THT components are much larger.</a:t>
            </a:r>
          </a:p>
          <a:p>
            <a:pPr lvl="1">
              <a:spcBef>
                <a:spcPct val="0"/>
              </a:spcBef>
              <a:spcAft>
                <a:spcPts val="600"/>
              </a:spcAft>
            </a:pPr>
            <a:r>
              <a:rPr lang="en-US" sz="2200" dirty="0" smtClean="0"/>
              <a:t>THT components can be used in proto-boards.</a:t>
            </a:r>
          </a:p>
          <a:p>
            <a:pPr>
              <a:spcBef>
                <a:spcPct val="0"/>
              </a:spcBef>
              <a:spcAft>
                <a:spcPts val="600"/>
              </a:spcAft>
            </a:pPr>
            <a:r>
              <a:rPr lang="en-US" sz="2600" dirty="0" smtClean="0"/>
              <a:t>Disadvantages:</a:t>
            </a:r>
          </a:p>
          <a:p>
            <a:pPr lvl="1">
              <a:spcBef>
                <a:spcPct val="0"/>
              </a:spcBef>
            </a:pPr>
            <a:r>
              <a:rPr lang="en-US" sz="2200" dirty="0" smtClean="0"/>
              <a:t>Designs with THT components are significantly larger than SMT-based designs.</a:t>
            </a:r>
          </a:p>
          <a:p>
            <a:pPr lvl="1">
              <a:spcBef>
                <a:spcPct val="0"/>
              </a:spcBef>
            </a:pPr>
            <a:r>
              <a:rPr lang="en-US" sz="2200" dirty="0" smtClean="0"/>
              <a:t>Most high-end electronics components (i.e., microprocessors) are not available in THT package styles.</a:t>
            </a:r>
          </a:p>
        </p:txBody>
      </p:sp>
      <p:sp>
        <p:nvSpPr>
          <p:cNvPr id="4" name="Slide Number Placeholder 3"/>
          <p:cNvSpPr>
            <a:spLocks noGrp="1"/>
          </p:cNvSpPr>
          <p:nvPr>
            <p:ph type="sldNum" sz="quarter" idx="12"/>
          </p:nvPr>
        </p:nvSpPr>
        <p:spPr/>
        <p:txBody>
          <a:bodyPr/>
          <a:lstStyle/>
          <a:p>
            <a:pPr>
              <a:defRPr/>
            </a:pPr>
            <a:fld id="{F2E35041-B74B-4F0F-971D-25CE672AF9B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0" y="0"/>
            <a:ext cx="9144000" cy="1219200"/>
          </a:xfrm>
        </p:spPr>
        <p:txBody>
          <a:bodyPr/>
          <a:lstStyle/>
          <a:p>
            <a:r>
              <a:rPr lang="en-US" dirty="0" smtClean="0"/>
              <a:t>Surface Mount Technology (SMT)</a:t>
            </a:r>
            <a:endParaRPr lang="en-US" sz="6600" dirty="0" smtClean="0"/>
          </a:p>
        </p:txBody>
      </p:sp>
      <p:sp>
        <p:nvSpPr>
          <p:cNvPr id="22531" name="Content Placeholder 24"/>
          <p:cNvSpPr>
            <a:spLocks noGrp="1"/>
          </p:cNvSpPr>
          <p:nvPr>
            <p:ph idx="1"/>
          </p:nvPr>
        </p:nvSpPr>
        <p:spPr>
          <a:xfrm>
            <a:off x="457200" y="1295400"/>
            <a:ext cx="8077200" cy="5562600"/>
          </a:xfrm>
        </p:spPr>
        <p:txBody>
          <a:bodyPr/>
          <a:lstStyle/>
          <a:p>
            <a:pPr>
              <a:spcBef>
                <a:spcPct val="0"/>
              </a:spcBef>
              <a:spcAft>
                <a:spcPts val="600"/>
              </a:spcAft>
            </a:pPr>
            <a:r>
              <a:rPr lang="en-US" sz="2600" dirty="0" smtClean="0"/>
              <a:t>SMT components are mounted on the surface of the PCB, so no holes need to be drilled.</a:t>
            </a:r>
          </a:p>
          <a:p>
            <a:pPr>
              <a:spcBef>
                <a:spcPct val="0"/>
              </a:spcBef>
              <a:spcAft>
                <a:spcPts val="600"/>
              </a:spcAft>
            </a:pPr>
            <a:r>
              <a:rPr lang="en-US" sz="2600" dirty="0" smtClean="0"/>
              <a:t>Primary Advantages:</a:t>
            </a:r>
          </a:p>
          <a:p>
            <a:pPr lvl="1">
              <a:spcBef>
                <a:spcPct val="0"/>
              </a:spcBef>
            </a:pPr>
            <a:r>
              <a:rPr lang="en-US" sz="2200" dirty="0" smtClean="0"/>
              <a:t>Designs with SMT components are smaller than THT-based designs because SMT components are significantly smaller and have much higher pin counts than THT components.</a:t>
            </a:r>
          </a:p>
          <a:p>
            <a:pPr lvl="1">
              <a:spcBef>
                <a:spcPct val="0"/>
              </a:spcBef>
              <a:spcAft>
                <a:spcPts val="600"/>
              </a:spcAft>
            </a:pPr>
            <a:r>
              <a:rPr lang="en-US" sz="2200" dirty="0" smtClean="0"/>
              <a:t>Also, SMT components can be mounted on both sides of the PCB.</a:t>
            </a:r>
          </a:p>
          <a:p>
            <a:pPr>
              <a:spcBef>
                <a:spcPct val="0"/>
              </a:spcBef>
              <a:spcAft>
                <a:spcPts val="600"/>
              </a:spcAft>
            </a:pPr>
            <a:r>
              <a:rPr lang="en-US" sz="2600" dirty="0" smtClean="0"/>
              <a:t>Primary Disadvantages:</a:t>
            </a:r>
          </a:p>
          <a:p>
            <a:pPr lvl="1">
              <a:spcBef>
                <a:spcPct val="0"/>
              </a:spcBef>
            </a:pPr>
            <a:r>
              <a:rPr lang="en-US" sz="2200" dirty="0" smtClean="0"/>
              <a:t>Designs with SMT components are more expensive to manufacture because the process is significantly more sophisticated than THT-based designs.</a:t>
            </a:r>
          </a:p>
          <a:p>
            <a:pPr lvl="1">
              <a:spcBef>
                <a:spcPct val="0"/>
              </a:spcBef>
            </a:pPr>
            <a:r>
              <a:rPr lang="en-US" sz="2200" dirty="0" smtClean="0"/>
              <a:t>SMT components </a:t>
            </a:r>
            <a:r>
              <a:rPr lang="en-US" sz="2200" dirty="0" err="1" smtClean="0"/>
              <a:t>can not</a:t>
            </a:r>
            <a:r>
              <a:rPr lang="en-US" sz="2200" dirty="0" smtClean="0"/>
              <a:t> be used in a proto-boarding.</a:t>
            </a:r>
          </a:p>
        </p:txBody>
      </p:sp>
      <p:sp>
        <p:nvSpPr>
          <p:cNvPr id="4" name="Slide Number Placeholder 3"/>
          <p:cNvSpPr>
            <a:spLocks noGrp="1"/>
          </p:cNvSpPr>
          <p:nvPr>
            <p:ph type="sldNum" sz="quarter" idx="12"/>
          </p:nvPr>
        </p:nvSpPr>
        <p:spPr/>
        <p:txBody>
          <a:bodyPr/>
          <a:lstStyle/>
          <a:p>
            <a:pPr>
              <a:defRPr/>
            </a:pPr>
            <a:fld id="{16CE324B-FCF2-41E7-A275-59DD6CE8E03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TTL Logic Sub-Families</a:t>
            </a:r>
          </a:p>
        </p:txBody>
      </p:sp>
      <p:sp>
        <p:nvSpPr>
          <p:cNvPr id="3" name="Slide Number Placeholder 2"/>
          <p:cNvSpPr>
            <a:spLocks noGrp="1"/>
          </p:cNvSpPr>
          <p:nvPr>
            <p:ph type="sldNum" sz="quarter" idx="12"/>
          </p:nvPr>
        </p:nvSpPr>
        <p:spPr/>
        <p:txBody>
          <a:bodyPr/>
          <a:lstStyle/>
          <a:p>
            <a:pPr>
              <a:defRPr/>
            </a:pPr>
            <a:fld id="{EEA4A3F0-C25E-4750-B85C-91180DA80256}" type="slidenum">
              <a:rPr lang="en-US" smtClean="0"/>
              <a:pPr>
                <a:defRPr/>
              </a:pPr>
              <a:t>16</a:t>
            </a:fld>
            <a:endParaRPr lang="en-US" dirty="0"/>
          </a:p>
        </p:txBody>
      </p:sp>
      <p:graphicFrame>
        <p:nvGraphicFramePr>
          <p:cNvPr id="23599" name="Group 47"/>
          <p:cNvGraphicFramePr>
            <a:graphicFrameLocks noGrp="1"/>
          </p:cNvGraphicFramePr>
          <p:nvPr/>
        </p:nvGraphicFramePr>
        <p:xfrm>
          <a:off x="609600" y="1371600"/>
          <a:ext cx="8001000" cy="4835525"/>
        </p:xfrm>
        <a:graphic>
          <a:graphicData uri="http://schemas.openxmlformats.org/drawingml/2006/table">
            <a:tbl>
              <a:tblPr/>
              <a:tblGrid>
                <a:gridCol w="3048000"/>
                <a:gridCol w="762000"/>
                <a:gridCol w="962025"/>
                <a:gridCol w="3228975"/>
              </a:tblGrid>
              <a:tr h="3206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TTL Series</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Infix</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Example</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Comments </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0000">
                        <a:alpha val="20000"/>
                      </a:srgbClr>
                    </a:solidFill>
                  </a:tcPr>
                </a:tc>
              </a:tr>
              <a:tr h="595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Standard TTL</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none</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Original TTL gates. Slowest, uses a lot of power. (obsolete)</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7794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Low Power</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L</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74L04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Optimized to consume less power than "Standard". (obsolete)</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1021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Schottky</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74S04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First to utilizes the Schottky transistor. Optimized for speed, but consumes a lot of power. (obsolete)</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1021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Low-Power Schottky </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LS</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74LS04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Faster and lower power consumption than the L &amp; S subfamilies. </a:t>
                      </a:r>
                      <a:r>
                        <a:rPr kumimoji="0" lang="en-US" sz="1600" b="0" i="0" u="none" strike="noStrike" cap="none" normalizeH="0" baseline="0" dirty="0" smtClean="0">
                          <a:ln>
                            <a:noFill/>
                          </a:ln>
                          <a:solidFill>
                            <a:schemeClr val="tx1"/>
                          </a:solidFill>
                          <a:effectLst/>
                          <a:latin typeface="Arial" charset="0"/>
                          <a:cs typeface="Arial" charset="0"/>
                        </a:rPr>
                        <a:t>The type that is used throughout this course.</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39999"/>
                      </a:srgbClr>
                    </a:solidFill>
                  </a:tcPr>
                </a:tc>
              </a:tr>
              <a:tr h="320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Advanced Schottky</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AS</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74A S04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Very fast, uses a lot of power.</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r h="777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Advanced Low-Power Schottky</a:t>
                      </a:r>
                    </a:p>
                  </a:txBody>
                  <a:tcPr marL="45663" marR="45663" marT="22832" marB="22832" anchor="ctr" horzOverflow="overflow">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ALS</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74ALS04</a:t>
                      </a:r>
                    </a:p>
                  </a:txBody>
                  <a:tcPr marL="45663" marR="45663" marT="22832" marB="2283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Very good speed-power ratio. Quite popular member of this family.</a:t>
                      </a:r>
                    </a:p>
                  </a:txBody>
                  <a:tcPr marL="45663" marR="45663" marT="22832" marB="22832" anchor="ctr" horzOverflow="overflow">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FF">
                        <a:alpha val="20000"/>
                      </a:srgb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219200"/>
          </a:xfrm>
        </p:spPr>
        <p:txBody>
          <a:bodyPr/>
          <a:lstStyle/>
          <a:p>
            <a:r>
              <a:rPr lang="en-US" dirty="0" smtClean="0"/>
              <a:t>TTL Logic Gate Numbering System</a:t>
            </a:r>
          </a:p>
        </p:txBody>
      </p:sp>
      <p:sp>
        <p:nvSpPr>
          <p:cNvPr id="3" name="Slide Number Placeholder 2"/>
          <p:cNvSpPr>
            <a:spLocks noGrp="1"/>
          </p:cNvSpPr>
          <p:nvPr>
            <p:ph type="sldNum" sz="quarter" idx="12"/>
          </p:nvPr>
        </p:nvSpPr>
        <p:spPr/>
        <p:txBody>
          <a:bodyPr/>
          <a:lstStyle/>
          <a:p>
            <a:pPr>
              <a:defRPr/>
            </a:pPr>
            <a:fld id="{D810B502-6357-47AC-8846-59ABEC6930EE}" type="slidenum">
              <a:rPr lang="en-US" smtClean="0"/>
              <a:pPr>
                <a:defRPr/>
              </a:pPr>
              <a:t>17</a:t>
            </a:fld>
            <a:endParaRPr lang="en-US" dirty="0"/>
          </a:p>
        </p:txBody>
      </p:sp>
      <p:sp>
        <p:nvSpPr>
          <p:cNvPr id="24580" name="TextBox 3"/>
          <p:cNvSpPr txBox="1">
            <a:spLocks noChangeArrowheads="1"/>
          </p:cNvSpPr>
          <p:nvPr/>
        </p:nvSpPr>
        <p:spPr bwMode="auto">
          <a:xfrm>
            <a:off x="152400" y="1868488"/>
            <a:ext cx="334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t>DM 74 LS 08 N</a:t>
            </a:r>
          </a:p>
        </p:txBody>
      </p:sp>
      <p:sp>
        <p:nvSpPr>
          <p:cNvPr id="5" name="TextBox 4"/>
          <p:cNvSpPr txBox="1">
            <a:spLocks noChangeArrowheads="1"/>
          </p:cNvSpPr>
          <p:nvPr/>
        </p:nvSpPr>
        <p:spPr bwMode="auto">
          <a:xfrm>
            <a:off x="3505200" y="29718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Package Style (i.e., N=DIP)</a:t>
            </a:r>
          </a:p>
        </p:txBody>
      </p:sp>
      <p:sp>
        <p:nvSpPr>
          <p:cNvPr id="6" name="TextBox 5"/>
          <p:cNvSpPr txBox="1">
            <a:spLocks noChangeArrowheads="1"/>
          </p:cNvSpPr>
          <p:nvPr/>
        </p:nvSpPr>
        <p:spPr bwMode="auto">
          <a:xfrm>
            <a:off x="3429000" y="3429000"/>
            <a:ext cx="578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Logic Function (i.e., 04 = Inverter, 08 = AND Gate, etc.)</a:t>
            </a:r>
          </a:p>
        </p:txBody>
      </p:sp>
      <p:sp>
        <p:nvSpPr>
          <p:cNvPr id="7" name="TextBox 6"/>
          <p:cNvSpPr txBox="1">
            <a:spLocks noChangeArrowheads="1"/>
          </p:cNvSpPr>
          <p:nvPr/>
        </p:nvSpPr>
        <p:spPr bwMode="auto">
          <a:xfrm>
            <a:off x="3505200" y="3886200"/>
            <a:ext cx="513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Logic Sub-family (i.e., LS = Low Power Schottky)</a:t>
            </a:r>
          </a:p>
        </p:txBody>
      </p:sp>
      <p:sp>
        <p:nvSpPr>
          <p:cNvPr id="8" name="TextBox 7"/>
          <p:cNvSpPr txBox="1">
            <a:spLocks noChangeArrowheads="1"/>
          </p:cNvSpPr>
          <p:nvPr/>
        </p:nvSpPr>
        <p:spPr bwMode="auto">
          <a:xfrm>
            <a:off x="3505200" y="43434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74-Series TTL</a:t>
            </a:r>
          </a:p>
        </p:txBody>
      </p:sp>
      <p:sp>
        <p:nvSpPr>
          <p:cNvPr id="9" name="TextBox 8"/>
          <p:cNvSpPr txBox="1">
            <a:spLocks noChangeArrowheads="1"/>
          </p:cNvSpPr>
          <p:nvPr/>
        </p:nvSpPr>
        <p:spPr bwMode="auto">
          <a:xfrm>
            <a:off x="3505200" y="4800600"/>
            <a:ext cx="374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indent="-22066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Manufacturer</a:t>
            </a:r>
          </a:p>
          <a:p>
            <a:pPr lvl="1" eaLnBrk="1" hangingPunct="1">
              <a:buFont typeface="Arial" charset="0"/>
              <a:buChar char="•"/>
            </a:pPr>
            <a:r>
              <a:rPr lang="en-US"/>
              <a:t>DM = Fairchild Semiconductor</a:t>
            </a:r>
          </a:p>
          <a:p>
            <a:pPr lvl="1" eaLnBrk="1" hangingPunct="1">
              <a:buFont typeface="Arial" charset="0"/>
              <a:buChar char="•"/>
            </a:pPr>
            <a:r>
              <a:rPr lang="en-US"/>
              <a:t>SN = Texas Instruments</a:t>
            </a:r>
          </a:p>
          <a:p>
            <a:pPr lvl="1" eaLnBrk="1" hangingPunct="1">
              <a:buFont typeface="Arial" charset="0"/>
              <a:buChar char="•"/>
            </a:pPr>
            <a:endParaRPr lang="en-US"/>
          </a:p>
        </p:txBody>
      </p:sp>
      <p:grpSp>
        <p:nvGrpSpPr>
          <p:cNvPr id="2" name="Group 37"/>
          <p:cNvGrpSpPr>
            <a:grpSpLocks/>
          </p:cNvGrpSpPr>
          <p:nvPr/>
        </p:nvGrpSpPr>
        <p:grpSpPr bwMode="auto">
          <a:xfrm>
            <a:off x="260350" y="2438400"/>
            <a:ext cx="3244850" cy="2962275"/>
            <a:chOff x="260132" y="2438397"/>
            <a:chExt cx="3245068" cy="2962367"/>
          </a:xfrm>
        </p:grpSpPr>
        <p:cxnSp>
          <p:nvCxnSpPr>
            <p:cNvPr id="18" name="Shape 17"/>
            <p:cNvCxnSpPr>
              <a:endCxn id="9" idx="1"/>
            </p:cNvCxnSpPr>
            <p:nvPr/>
          </p:nvCxnSpPr>
          <p:spPr bwMode="auto">
            <a:xfrm rot="16200000" flipH="1">
              <a:off x="545955" y="2441519"/>
              <a:ext cx="2962367" cy="2956124"/>
            </a:xfrm>
            <a:prstGeom prst="bentConnector2">
              <a:avLst/>
            </a:prstGeom>
            <a:ln w="12700">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260132" y="2438397"/>
              <a:ext cx="549312" cy="1588"/>
            </a:xfrm>
            <a:prstGeom prst="line">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8"/>
          <p:cNvGrpSpPr>
            <a:grpSpLocks/>
          </p:cNvGrpSpPr>
          <p:nvPr/>
        </p:nvGrpSpPr>
        <p:grpSpPr bwMode="auto">
          <a:xfrm>
            <a:off x="946150" y="2438400"/>
            <a:ext cx="2559050" cy="2089150"/>
            <a:chOff x="945932" y="2438400"/>
            <a:chExt cx="2559268" cy="2089666"/>
          </a:xfrm>
        </p:grpSpPr>
        <p:cxnSp>
          <p:nvCxnSpPr>
            <p:cNvPr id="20" name="Shape 19"/>
            <p:cNvCxnSpPr>
              <a:endCxn id="8" idx="1"/>
            </p:cNvCxnSpPr>
            <p:nvPr/>
          </p:nvCxnSpPr>
          <p:spPr bwMode="auto">
            <a:xfrm rot="16200000" flipH="1">
              <a:off x="1325208" y="2348073"/>
              <a:ext cx="2089666" cy="2270318"/>
            </a:xfrm>
            <a:prstGeom prst="bentConnector2">
              <a:avLst/>
            </a:prstGeom>
            <a:ln w="12700">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945932" y="2438400"/>
              <a:ext cx="549322" cy="1588"/>
            </a:xfrm>
            <a:prstGeom prst="line">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39"/>
          <p:cNvGrpSpPr>
            <a:grpSpLocks/>
          </p:cNvGrpSpPr>
          <p:nvPr/>
        </p:nvGrpSpPr>
        <p:grpSpPr bwMode="auto">
          <a:xfrm>
            <a:off x="1584325" y="2438400"/>
            <a:ext cx="1920875" cy="1616075"/>
            <a:chOff x="1584434" y="2438400"/>
            <a:chExt cx="1920766" cy="1616700"/>
          </a:xfrm>
        </p:grpSpPr>
        <p:cxnSp>
          <p:nvCxnSpPr>
            <p:cNvPr id="22" name="Shape 21"/>
            <p:cNvCxnSpPr/>
            <p:nvPr/>
          </p:nvCxnSpPr>
          <p:spPr bwMode="auto">
            <a:xfrm>
              <a:off x="1890805" y="2466986"/>
              <a:ext cx="1614395" cy="1588114"/>
            </a:xfrm>
            <a:prstGeom prst="bentConnector3">
              <a:avLst>
                <a:gd name="adj1" fmla="val -798"/>
              </a:avLst>
            </a:prstGeom>
            <a:ln w="12700">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584434" y="2438400"/>
              <a:ext cx="609565" cy="1589"/>
            </a:xfrm>
            <a:prstGeom prst="line">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2301875" y="2438400"/>
            <a:ext cx="1203325" cy="1174750"/>
            <a:chOff x="2301766" y="2438400"/>
            <a:chExt cx="1203434" cy="1175266"/>
          </a:xfrm>
        </p:grpSpPr>
        <p:cxnSp>
          <p:nvCxnSpPr>
            <p:cNvPr id="24" name="Shape 23"/>
            <p:cNvCxnSpPr>
              <a:endCxn id="6" idx="1"/>
            </p:cNvCxnSpPr>
            <p:nvPr/>
          </p:nvCxnSpPr>
          <p:spPr bwMode="auto">
            <a:xfrm rot="16200000" flipH="1">
              <a:off x="2438099" y="2546565"/>
              <a:ext cx="1175266" cy="958937"/>
            </a:xfrm>
            <a:prstGeom prst="bentConnector2">
              <a:avLst/>
            </a:prstGeom>
            <a:ln w="12700">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2301766" y="2438400"/>
              <a:ext cx="503284" cy="1589"/>
            </a:xfrm>
            <a:prstGeom prst="line">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41"/>
          <p:cNvGrpSpPr>
            <a:grpSpLocks/>
          </p:cNvGrpSpPr>
          <p:nvPr/>
        </p:nvGrpSpPr>
        <p:grpSpPr bwMode="auto">
          <a:xfrm>
            <a:off x="2911475" y="2436813"/>
            <a:ext cx="593725" cy="719137"/>
            <a:chOff x="2910840" y="2436812"/>
            <a:chExt cx="594360" cy="719654"/>
          </a:xfrm>
        </p:grpSpPr>
        <p:cxnSp>
          <p:nvCxnSpPr>
            <p:cNvPr id="26" name="Shape 25"/>
            <p:cNvCxnSpPr>
              <a:endCxn id="5" idx="1"/>
            </p:cNvCxnSpPr>
            <p:nvPr/>
          </p:nvCxnSpPr>
          <p:spPr bwMode="auto">
            <a:xfrm rot="16200000" flipH="1">
              <a:off x="2947518" y="2598783"/>
              <a:ext cx="718066" cy="397299"/>
            </a:xfrm>
            <a:prstGeom prst="bentConnector2">
              <a:avLst/>
            </a:prstGeom>
            <a:ln w="12700">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2910840" y="2436812"/>
              <a:ext cx="365516" cy="1588"/>
            </a:xfrm>
            <a:prstGeom prst="line">
              <a:avLst/>
            </a:pr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1000"/>
                                        <p:tgtEl>
                                          <p:spTgt spid="4"/>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1000"/>
                                        <p:tgtEl>
                                          <p:spTgt spid="10"/>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Left)">
                                      <p:cBhvr>
                                        <p:cTn id="34" dur="1000"/>
                                        <p:tgtEl>
                                          <p:spTgt spid="11"/>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Left)">
                                      <p:cBhvr>
                                        <p:cTn id="43" dur="1000"/>
                                        <p:tgtEl>
                                          <p:spTgt spid="12"/>
                                        </p:tgtEl>
                                      </p:cBhvr>
                                    </p:animEffect>
                                  </p:child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0" y="0"/>
            <a:ext cx="9144000" cy="1208314"/>
          </a:xfrm>
        </p:spPr>
        <p:txBody>
          <a:bodyPr/>
          <a:lstStyle/>
          <a:p>
            <a:r>
              <a:rPr lang="en-US" dirty="0" smtClean="0"/>
              <a:t>Manufacturer Datasheets</a:t>
            </a:r>
          </a:p>
        </p:txBody>
      </p:sp>
      <p:sp>
        <p:nvSpPr>
          <p:cNvPr id="25603" name="Content Placeholder 4"/>
          <p:cNvSpPr>
            <a:spLocks noGrp="1"/>
          </p:cNvSpPr>
          <p:nvPr>
            <p:ph idx="1"/>
          </p:nvPr>
        </p:nvSpPr>
        <p:spPr>
          <a:xfrm>
            <a:off x="457200" y="1371600"/>
            <a:ext cx="8229600" cy="5181600"/>
          </a:xfrm>
        </p:spPr>
        <p:txBody>
          <a:bodyPr/>
          <a:lstStyle/>
          <a:p>
            <a:pPr marL="0" indent="0">
              <a:buFontTx/>
              <a:buNone/>
              <a:defRPr/>
            </a:pPr>
            <a:r>
              <a:rPr lang="en-US" dirty="0" smtClean="0"/>
              <a:t>A manufacturer datasheet for a logic gate contains the following information:</a:t>
            </a:r>
          </a:p>
          <a:p>
            <a:pPr marL="457200" indent="-285750">
              <a:defRPr/>
            </a:pPr>
            <a:r>
              <a:rPr lang="en-US" sz="3000" dirty="0" smtClean="0"/>
              <a:t>General Description</a:t>
            </a:r>
          </a:p>
          <a:p>
            <a:pPr marL="457200" indent="-285750">
              <a:defRPr/>
            </a:pPr>
            <a:r>
              <a:rPr lang="en-US" sz="3000" dirty="0" smtClean="0"/>
              <a:t>Connection (pin-out) Diagram</a:t>
            </a:r>
          </a:p>
          <a:p>
            <a:pPr marL="457200" indent="-285750">
              <a:defRPr/>
            </a:pPr>
            <a:r>
              <a:rPr lang="en-US" sz="3000" dirty="0" smtClean="0"/>
              <a:t>Function Table</a:t>
            </a:r>
          </a:p>
          <a:p>
            <a:pPr marL="457200" indent="-285750">
              <a:defRPr/>
            </a:pPr>
            <a:r>
              <a:rPr lang="en-US" sz="3000" dirty="0" smtClean="0"/>
              <a:t>Operating Conditions</a:t>
            </a:r>
          </a:p>
          <a:p>
            <a:pPr marL="457200" indent="-285750">
              <a:defRPr/>
            </a:pPr>
            <a:r>
              <a:rPr lang="en-US" sz="3000" dirty="0" smtClean="0"/>
              <a:t>Electrical Characteristics</a:t>
            </a:r>
          </a:p>
          <a:p>
            <a:pPr marL="457200" indent="-285750">
              <a:defRPr/>
            </a:pPr>
            <a:r>
              <a:rPr lang="en-US" sz="3000" dirty="0" smtClean="0"/>
              <a:t>Switching Characteristics</a:t>
            </a:r>
          </a:p>
          <a:p>
            <a:pPr marL="457200" indent="-285750">
              <a:defRPr/>
            </a:pPr>
            <a:r>
              <a:rPr lang="en-US" sz="3000" dirty="0" smtClean="0"/>
              <a:t>Physical Dimensions</a:t>
            </a:r>
          </a:p>
          <a:p>
            <a:pPr marL="0" indent="0">
              <a:defRPr/>
            </a:pPr>
            <a:endParaRPr lang="en-US" sz="3000" dirty="0" smtClean="0"/>
          </a:p>
        </p:txBody>
      </p:sp>
      <p:sp>
        <p:nvSpPr>
          <p:cNvPr id="3" name="Slide Number Placeholder 2"/>
          <p:cNvSpPr>
            <a:spLocks noGrp="1"/>
          </p:cNvSpPr>
          <p:nvPr>
            <p:ph type="sldNum" sz="quarter" idx="12"/>
          </p:nvPr>
        </p:nvSpPr>
        <p:spPr/>
        <p:txBody>
          <a:bodyPr/>
          <a:lstStyle/>
          <a:p>
            <a:pPr>
              <a:defRPr/>
            </a:pPr>
            <a:fld id="{E283ED0B-28F2-4942-A15B-92418181798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9"/>
          <p:cNvSpPr>
            <a:spLocks noGrp="1"/>
          </p:cNvSpPr>
          <p:nvPr>
            <p:ph type="title"/>
          </p:nvPr>
        </p:nvSpPr>
        <p:spPr/>
        <p:txBody>
          <a:bodyPr/>
          <a:lstStyle/>
          <a:p>
            <a:r>
              <a:rPr lang="en-US" dirty="0" smtClean="0"/>
              <a:t>General Description</a:t>
            </a:r>
          </a:p>
        </p:txBody>
      </p:sp>
      <p:sp>
        <p:nvSpPr>
          <p:cNvPr id="2" name="Slide Number Placeholder 1"/>
          <p:cNvSpPr>
            <a:spLocks noGrp="1"/>
          </p:cNvSpPr>
          <p:nvPr>
            <p:ph type="sldNum" sz="quarter" idx="12"/>
          </p:nvPr>
        </p:nvSpPr>
        <p:spPr/>
        <p:txBody>
          <a:bodyPr/>
          <a:lstStyle/>
          <a:p>
            <a:pPr>
              <a:defRPr/>
            </a:pPr>
            <a:fld id="{D098EF69-5501-448B-AD11-420A8ACF7119}" type="slidenum">
              <a:rPr lang="en-US" smtClean="0"/>
              <a:pPr>
                <a:defRPr/>
              </a:pPr>
              <a:t>19</a:t>
            </a:fld>
            <a:endParaRPr lang="en-US"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371600"/>
            <a:ext cx="38449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171825"/>
            <a:ext cx="4333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a:xfrm>
            <a:off x="163513" y="2220913"/>
            <a:ext cx="1187450" cy="273050"/>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1000" fill="hold"/>
                                        <p:tgtEl>
                                          <p:spTgt spid="86019"/>
                                        </p:tgtEl>
                                        <p:attrNameLst>
                                          <p:attrName>ppt_w</p:attrName>
                                        </p:attrNameLst>
                                      </p:cBhvr>
                                      <p:tavLst>
                                        <p:tav tm="0">
                                          <p:val>
                                            <p:fltVal val="0"/>
                                          </p:val>
                                        </p:tav>
                                        <p:tav tm="100000">
                                          <p:val>
                                            <p:strVal val="#ppt_w"/>
                                          </p:val>
                                        </p:tav>
                                      </p:tavLst>
                                    </p:anim>
                                    <p:anim calcmode="lin" valueType="num">
                                      <p:cBhvr>
                                        <p:cTn id="8" dur="1000" fill="hold"/>
                                        <p:tgtEl>
                                          <p:spTgt spid="860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19200"/>
          </a:xfrm>
        </p:spPr>
        <p:txBody>
          <a:bodyPr/>
          <a:lstStyle/>
          <a:p>
            <a:pPr eaLnBrk="1" hangingPunct="1">
              <a:spcAft>
                <a:spcPts val="800"/>
              </a:spcAft>
            </a:pPr>
            <a:r>
              <a:rPr lang="en-US" dirty="0"/>
              <a:t>This presentation </a:t>
            </a:r>
            <a:r>
              <a:rPr lang="en-US" dirty="0" smtClean="0"/>
              <a:t>will..</a:t>
            </a:r>
            <a:endParaRPr lang="en-US" dirty="0"/>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2</a:t>
            </a:fld>
            <a:endParaRPr lang="en-US" dirty="0"/>
          </a:p>
        </p:txBody>
      </p:sp>
      <p:sp>
        <p:nvSpPr>
          <p:cNvPr id="16388" name="Content Placeholder 2"/>
          <p:cNvSpPr txBox="1">
            <a:spLocks/>
          </p:cNvSpPr>
          <p:nvPr/>
        </p:nvSpPr>
        <p:spPr bwMode="auto">
          <a:xfrm>
            <a:off x="457200" y="12954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buFont typeface="Arial" charset="0"/>
              <a:buChar char="•"/>
            </a:pPr>
            <a:r>
              <a:rPr lang="en-US" sz="2800" dirty="0" smtClean="0"/>
              <a:t>Introduce transistors, logic gates, integrated </a:t>
            </a:r>
            <a:r>
              <a:rPr lang="en-US" sz="2800" dirty="0"/>
              <a:t>circuits (ICs</a:t>
            </a:r>
            <a:r>
              <a:rPr lang="en-US" sz="2800" dirty="0" smtClean="0"/>
              <a:t>), and explain the relationship of each.</a:t>
            </a:r>
          </a:p>
          <a:p>
            <a:pPr eaLnBrk="1" hangingPunct="1">
              <a:spcAft>
                <a:spcPts val="1200"/>
              </a:spcAft>
              <a:buFont typeface="Arial" charset="0"/>
              <a:buChar char="•"/>
            </a:pPr>
            <a:r>
              <a:rPr lang="en-US" sz="2800" dirty="0" smtClean="0"/>
              <a:t>Describe the structure of a truth table and how to “count in binary”. (possible input combinations)</a:t>
            </a:r>
            <a:endParaRPr lang="en-US" sz="2800" dirty="0"/>
          </a:p>
          <a:p>
            <a:pPr eaLnBrk="1" hangingPunct="1">
              <a:spcAft>
                <a:spcPts val="1200"/>
              </a:spcAft>
              <a:buFont typeface="Arial" charset="0"/>
              <a:buChar char="•"/>
            </a:pPr>
            <a:r>
              <a:rPr lang="en-US" sz="2800" dirty="0"/>
              <a:t>Present an overview of :</a:t>
            </a:r>
          </a:p>
          <a:p>
            <a:pPr lvl="1" eaLnBrk="1" hangingPunct="1">
              <a:spcAft>
                <a:spcPts val="1200"/>
              </a:spcAft>
              <a:buFont typeface="Arial" charset="0"/>
              <a:buChar char="•"/>
            </a:pPr>
            <a:r>
              <a:rPr lang="en-US" sz="2400" dirty="0"/>
              <a:t>Transistor-Transistor Logic – </a:t>
            </a:r>
            <a:r>
              <a:rPr lang="en-US" sz="2400" b="1" dirty="0"/>
              <a:t>TTL</a:t>
            </a:r>
          </a:p>
          <a:p>
            <a:pPr lvl="1" eaLnBrk="1" hangingPunct="1">
              <a:spcAft>
                <a:spcPts val="1200"/>
              </a:spcAft>
              <a:buFont typeface="Arial" charset="0"/>
              <a:buChar char="•"/>
            </a:pPr>
            <a:r>
              <a:rPr lang="en-US" sz="2400" dirty="0"/>
              <a:t>Complementary Metal Oxide Semiconductor - </a:t>
            </a:r>
            <a:r>
              <a:rPr lang="en-US" sz="2400" b="1" dirty="0"/>
              <a:t>CMOS</a:t>
            </a:r>
          </a:p>
          <a:p>
            <a:pPr eaLnBrk="1" hangingPunct="1">
              <a:spcAft>
                <a:spcPts val="1200"/>
              </a:spcAft>
              <a:buFont typeface="Arial" charset="0"/>
              <a:buChar char="•"/>
            </a:pPr>
            <a:r>
              <a:rPr lang="en-US" sz="2800" dirty="0"/>
              <a:t>Define the scale of integration and package styles.</a:t>
            </a:r>
          </a:p>
          <a:p>
            <a:pPr eaLnBrk="1" hangingPunct="1">
              <a:spcAft>
                <a:spcPts val="1200"/>
              </a:spcAft>
              <a:buFont typeface="Arial" charset="0"/>
              <a:buChar char="•"/>
            </a:pPr>
            <a:r>
              <a:rPr lang="en-US" sz="2800" dirty="0"/>
              <a:t>Describe the TTL logic gate numbering system</a:t>
            </a:r>
            <a:r>
              <a:rPr lang="en-US" sz="2800" dirty="0" smtClean="0"/>
              <a:t>.</a:t>
            </a:r>
          </a:p>
          <a:p>
            <a:pPr eaLnBrk="1" hangingPunct="1">
              <a:spcAft>
                <a:spcPts val="1200"/>
              </a:spcAft>
              <a:buFont typeface="Arial" charset="0"/>
              <a:buChar char="•"/>
            </a:pPr>
            <a:r>
              <a:rPr lang="en-US" sz="2800" dirty="0" smtClean="0"/>
              <a:t>Introduce Manufacturer Datasheets.</a:t>
            </a:r>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9"/>
          <p:cNvSpPr>
            <a:spLocks noGrp="1"/>
          </p:cNvSpPr>
          <p:nvPr>
            <p:ph type="title"/>
          </p:nvPr>
        </p:nvSpPr>
        <p:spPr/>
        <p:txBody>
          <a:bodyPr/>
          <a:lstStyle/>
          <a:p>
            <a:r>
              <a:rPr lang="en-US" dirty="0" smtClean="0"/>
              <a:t>Connection Diagram</a:t>
            </a:r>
          </a:p>
        </p:txBody>
      </p:sp>
      <p:sp>
        <p:nvSpPr>
          <p:cNvPr id="2" name="Slide Number Placeholder 1"/>
          <p:cNvSpPr>
            <a:spLocks noGrp="1"/>
          </p:cNvSpPr>
          <p:nvPr>
            <p:ph type="sldNum" sz="quarter" idx="12"/>
          </p:nvPr>
        </p:nvSpPr>
        <p:spPr/>
        <p:txBody>
          <a:bodyPr/>
          <a:lstStyle/>
          <a:p>
            <a:pPr>
              <a:defRPr/>
            </a:pPr>
            <a:fld id="{29C16B76-ED1D-480C-AE3A-4492C381ED4C}" type="slidenum">
              <a:rPr lang="en-US" smtClean="0"/>
              <a:pPr>
                <a:defRPr/>
              </a:pPr>
              <a:t>20</a:t>
            </a:fld>
            <a:endParaRPr lang="en-US" dirty="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371600"/>
            <a:ext cx="38449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328863"/>
            <a:ext cx="4143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52400" y="3394075"/>
            <a:ext cx="1279525" cy="274638"/>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p:cTn id="7" dur="1000" fill="hold"/>
                                        <p:tgtEl>
                                          <p:spTgt spid="86020"/>
                                        </p:tgtEl>
                                        <p:attrNameLst>
                                          <p:attrName>ppt_w</p:attrName>
                                        </p:attrNameLst>
                                      </p:cBhvr>
                                      <p:tavLst>
                                        <p:tav tm="0">
                                          <p:val>
                                            <p:fltVal val="0"/>
                                          </p:val>
                                        </p:tav>
                                        <p:tav tm="100000">
                                          <p:val>
                                            <p:strVal val="#ppt_w"/>
                                          </p:val>
                                        </p:tav>
                                      </p:tavLst>
                                    </p:anim>
                                    <p:anim calcmode="lin" valueType="num">
                                      <p:cBhvr>
                                        <p:cTn id="8" dur="1000" fill="hold"/>
                                        <p:tgtEl>
                                          <p:spTgt spid="860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9"/>
          <p:cNvSpPr>
            <a:spLocks noGrp="1"/>
          </p:cNvSpPr>
          <p:nvPr>
            <p:ph type="title"/>
          </p:nvPr>
        </p:nvSpPr>
        <p:spPr/>
        <p:txBody>
          <a:bodyPr/>
          <a:lstStyle/>
          <a:p>
            <a:r>
              <a:rPr lang="en-US" dirty="0" smtClean="0"/>
              <a:t>Function Table</a:t>
            </a:r>
          </a:p>
        </p:txBody>
      </p:sp>
      <p:sp>
        <p:nvSpPr>
          <p:cNvPr id="2" name="Slide Number Placeholder 1"/>
          <p:cNvSpPr>
            <a:spLocks noGrp="1"/>
          </p:cNvSpPr>
          <p:nvPr>
            <p:ph type="sldNum" sz="quarter" idx="12"/>
          </p:nvPr>
        </p:nvSpPr>
        <p:spPr/>
        <p:txBody>
          <a:bodyPr/>
          <a:lstStyle/>
          <a:p>
            <a:pPr>
              <a:defRPr/>
            </a:pPr>
            <a:fld id="{62CE5C69-8B37-4586-ADA4-DC3C7C15AF6B}" type="slidenum">
              <a:rPr lang="en-US" smtClean="0"/>
              <a:pPr>
                <a:defRPr/>
              </a:pPr>
              <a:t>21</a:t>
            </a:fld>
            <a:endParaRPr lang="en-US" dirty="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371600"/>
            <a:ext cx="38449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641600"/>
            <a:ext cx="41814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936750" y="3394075"/>
            <a:ext cx="1006475" cy="274638"/>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1000" fill="hold"/>
                                        <p:tgtEl>
                                          <p:spTgt spid="86021"/>
                                        </p:tgtEl>
                                        <p:attrNameLst>
                                          <p:attrName>ppt_w</p:attrName>
                                        </p:attrNameLst>
                                      </p:cBhvr>
                                      <p:tavLst>
                                        <p:tav tm="0">
                                          <p:val>
                                            <p:fltVal val="0"/>
                                          </p:val>
                                        </p:tav>
                                        <p:tav tm="100000">
                                          <p:val>
                                            <p:strVal val="#ppt_w"/>
                                          </p:val>
                                        </p:tav>
                                      </p:tavLst>
                                    </p:anim>
                                    <p:anim calcmode="lin" valueType="num">
                                      <p:cBhvr>
                                        <p:cTn id="8" dur="1000" fill="hold"/>
                                        <p:tgtEl>
                                          <p:spTgt spid="860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0" y="0"/>
            <a:ext cx="9144000" cy="1219200"/>
          </a:xfrm>
        </p:spPr>
        <p:txBody>
          <a:bodyPr/>
          <a:lstStyle/>
          <a:p>
            <a:r>
              <a:rPr lang="en-US" sz="4000" dirty="0" smtClean="0"/>
              <a:t>Recommended Operating Conditions</a:t>
            </a:r>
          </a:p>
        </p:txBody>
      </p:sp>
      <p:sp>
        <p:nvSpPr>
          <p:cNvPr id="2" name="Slide Number Placeholder 1"/>
          <p:cNvSpPr>
            <a:spLocks noGrp="1"/>
          </p:cNvSpPr>
          <p:nvPr>
            <p:ph type="sldNum" sz="quarter" idx="12"/>
          </p:nvPr>
        </p:nvSpPr>
        <p:spPr/>
        <p:txBody>
          <a:bodyPr/>
          <a:lstStyle/>
          <a:p>
            <a:pPr>
              <a:defRPr/>
            </a:pPr>
            <a:fld id="{DC191BF8-92F5-4929-96C3-C43FB66EE005}" type="slidenum">
              <a:rPr lang="en-US" smtClean="0"/>
              <a:pPr>
                <a:defRPr/>
              </a:pPr>
              <a:t>22</a:t>
            </a:fld>
            <a:endParaRPr lang="en-US" dirty="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9322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2887663"/>
            <a:ext cx="8940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400" y="2160588"/>
            <a:ext cx="2011363" cy="274637"/>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ppt_w</p:attrName>
                                        </p:attrNameLst>
                                      </p:cBhvr>
                                      <p:tavLst>
                                        <p:tav tm="0">
                                          <p:val>
                                            <p:fltVal val="0"/>
                                          </p:val>
                                        </p:tav>
                                        <p:tav tm="100000">
                                          <p:val>
                                            <p:strVal val="#ppt_w"/>
                                          </p:val>
                                        </p:tav>
                                      </p:tavLst>
                                    </p:anim>
                                    <p:anim calcmode="lin" valueType="num">
                                      <p:cBhvr>
                                        <p:cTn id="8" dur="1000" fill="hold"/>
                                        <p:tgtEl>
                                          <p:spTgt spid="870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dirty="0" smtClean="0"/>
              <a:t>Electrical Characteristics</a:t>
            </a:r>
          </a:p>
        </p:txBody>
      </p:sp>
      <p:sp>
        <p:nvSpPr>
          <p:cNvPr id="2" name="Slide Number Placeholder 1"/>
          <p:cNvSpPr>
            <a:spLocks noGrp="1"/>
          </p:cNvSpPr>
          <p:nvPr>
            <p:ph type="sldNum" sz="quarter" idx="12"/>
          </p:nvPr>
        </p:nvSpPr>
        <p:spPr/>
        <p:txBody>
          <a:bodyPr/>
          <a:lstStyle/>
          <a:p>
            <a:pPr>
              <a:defRPr/>
            </a:pPr>
            <a:fld id="{5EF5394A-1765-4DFF-9C7B-C0203D0975A5}" type="slidenum">
              <a:rPr lang="en-US" smtClean="0"/>
              <a:pPr>
                <a:defRPr/>
              </a:pPr>
              <a:t>23</a:t>
            </a:fld>
            <a:endParaRPr lang="en-US"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9322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52400" y="3124200"/>
            <a:ext cx="1463675" cy="274638"/>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2155825"/>
            <a:ext cx="89312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tgtEl>
                                          <p:spTgt spid="89090"/>
                                        </p:tgtEl>
                                        <p:attrNameLst>
                                          <p:attrName>ppt_w</p:attrName>
                                        </p:attrNameLst>
                                      </p:cBhvr>
                                      <p:tavLst>
                                        <p:tav tm="0">
                                          <p:val>
                                            <p:fltVal val="0"/>
                                          </p:val>
                                        </p:tav>
                                        <p:tav tm="100000">
                                          <p:val>
                                            <p:strVal val="#ppt_w"/>
                                          </p:val>
                                        </p:tav>
                                      </p:tavLst>
                                    </p:anim>
                                    <p:anim calcmode="lin" valueType="num">
                                      <p:cBhvr>
                                        <p:cTn id="8" dur="1000" fill="hold"/>
                                        <p:tgtEl>
                                          <p:spTgt spid="89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dirty="0" smtClean="0"/>
              <a:t>Switching Characteristics</a:t>
            </a:r>
          </a:p>
        </p:txBody>
      </p:sp>
      <p:sp>
        <p:nvSpPr>
          <p:cNvPr id="2" name="Slide Number Placeholder 1"/>
          <p:cNvSpPr>
            <a:spLocks noGrp="1"/>
          </p:cNvSpPr>
          <p:nvPr>
            <p:ph type="sldNum" sz="quarter" idx="12"/>
          </p:nvPr>
        </p:nvSpPr>
        <p:spPr/>
        <p:txBody>
          <a:bodyPr/>
          <a:lstStyle/>
          <a:p>
            <a:pPr>
              <a:defRPr/>
            </a:pPr>
            <a:fld id="{116EB1CB-CF37-4831-8673-1D2B087E6768}" type="slidenum">
              <a:rPr lang="en-US" smtClean="0"/>
              <a:pPr>
                <a:defRPr/>
              </a:pPr>
              <a:t>24</a:t>
            </a:fld>
            <a:endParaRPr lang="en-US" dirty="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9322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52400" y="4678363"/>
            <a:ext cx="1463675" cy="274637"/>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90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924175"/>
            <a:ext cx="8810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fltVal val="0"/>
                                          </p:val>
                                        </p:tav>
                                        <p:tav tm="100000">
                                          <p:val>
                                            <p:strVal val="#ppt_w"/>
                                          </p:val>
                                        </p:tav>
                                      </p:tavLst>
                                    </p:anim>
                                    <p:anim calcmode="lin" valueType="num">
                                      <p:cBhvr>
                                        <p:cTn id="8" dur="1000" fill="hold"/>
                                        <p:tgtEl>
                                          <p:spTgt spid="90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dirty="0" smtClean="0"/>
              <a:t>Physical Dimensions</a:t>
            </a:r>
          </a:p>
        </p:txBody>
      </p:sp>
      <p:sp>
        <p:nvSpPr>
          <p:cNvPr id="2" name="Slide Number Placeholder 1"/>
          <p:cNvSpPr>
            <a:spLocks noGrp="1"/>
          </p:cNvSpPr>
          <p:nvPr>
            <p:ph type="sldNum" sz="quarter" idx="12"/>
          </p:nvPr>
        </p:nvSpPr>
        <p:spPr/>
        <p:txBody>
          <a:bodyPr/>
          <a:lstStyle/>
          <a:p>
            <a:pPr>
              <a:defRPr/>
            </a:pPr>
            <a:fld id="{26C2EA9F-84B8-4A39-B3DB-97D871A0F2B3}" type="slidenum">
              <a:rPr lang="en-US" smtClean="0"/>
              <a:pPr>
                <a:defRPr/>
              </a:pPr>
              <a:t>25</a:t>
            </a:fld>
            <a:endParaRPr lang="en-US" dirty="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3898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1766888"/>
            <a:ext cx="44005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675" y="4430713"/>
            <a:ext cx="2905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38113" y="1385888"/>
            <a:ext cx="1281112" cy="273050"/>
          </a:xfrm>
          <a:prstGeom prst="ellipse">
            <a:avLst/>
          </a:prstGeom>
          <a:ln w="38100">
            <a:solidFill>
              <a:srgbClr val="FF0000">
                <a:alpha val="50196"/>
              </a:srgbClr>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317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95800"/>
            <a:ext cx="2128838"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1000" fill="hold"/>
                                        <p:tgtEl>
                                          <p:spTgt spid="88067"/>
                                        </p:tgtEl>
                                        <p:attrNameLst>
                                          <p:attrName>ppt_w</p:attrName>
                                        </p:attrNameLst>
                                      </p:cBhvr>
                                      <p:tavLst>
                                        <p:tav tm="0">
                                          <p:val>
                                            <p:fltVal val="0"/>
                                          </p:val>
                                        </p:tav>
                                        <p:tav tm="100000">
                                          <p:val>
                                            <p:strVal val="#ppt_w"/>
                                          </p:val>
                                        </p:tav>
                                      </p:tavLst>
                                    </p:anim>
                                    <p:anim calcmode="lin" valueType="num">
                                      <p:cBhvr>
                                        <p:cTn id="8" dur="1000" fill="hold"/>
                                        <p:tgtEl>
                                          <p:spTgt spid="8806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88069"/>
                                        </p:tgtEl>
                                        <p:attrNameLst>
                                          <p:attrName>style.visibility</p:attrName>
                                        </p:attrNameLst>
                                      </p:cBhvr>
                                      <p:to>
                                        <p:strVal val="visible"/>
                                      </p:to>
                                    </p:set>
                                    <p:anim calcmode="lin" valueType="num">
                                      <p:cBhvr>
                                        <p:cTn id="12" dur="1000" fill="hold"/>
                                        <p:tgtEl>
                                          <p:spTgt spid="88069"/>
                                        </p:tgtEl>
                                        <p:attrNameLst>
                                          <p:attrName>ppt_w</p:attrName>
                                        </p:attrNameLst>
                                      </p:cBhvr>
                                      <p:tavLst>
                                        <p:tav tm="0">
                                          <p:val>
                                            <p:fltVal val="0"/>
                                          </p:val>
                                        </p:tav>
                                        <p:tav tm="100000">
                                          <p:val>
                                            <p:strVal val="#ppt_w"/>
                                          </p:val>
                                        </p:tav>
                                      </p:tavLst>
                                    </p:anim>
                                    <p:anim calcmode="lin" valueType="num">
                                      <p:cBhvr>
                                        <p:cTn id="13" dur="1000" fill="hold"/>
                                        <p:tgtEl>
                                          <p:spTgt spid="8806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p:cTn id="17" dur="1000" fill="hold"/>
                                        <p:tgtEl>
                                          <p:spTgt spid="31753"/>
                                        </p:tgtEl>
                                        <p:attrNameLst>
                                          <p:attrName>ppt_w</p:attrName>
                                        </p:attrNameLst>
                                      </p:cBhvr>
                                      <p:tavLst>
                                        <p:tav tm="0">
                                          <p:val>
                                            <p:fltVal val="0"/>
                                          </p:val>
                                        </p:tav>
                                        <p:tav tm="100000">
                                          <p:val>
                                            <p:strVal val="#ppt_w"/>
                                          </p:val>
                                        </p:tav>
                                      </p:tavLst>
                                    </p:anim>
                                    <p:anim calcmode="lin" valueType="num">
                                      <p:cBhvr>
                                        <p:cTn id="18" dur="1000" fill="hold"/>
                                        <p:tgtEl>
                                          <p:spTgt spid="317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08314"/>
          </a:xfrm>
        </p:spPr>
        <p:txBody>
          <a:bodyPr/>
          <a:lstStyle/>
          <a:p>
            <a:pPr eaLnBrk="1" hangingPunct="1"/>
            <a:r>
              <a:rPr lang="en-US" dirty="0" smtClean="0"/>
              <a:t>Transistors to Gates</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3</a:t>
            </a:fld>
            <a:endParaRPr lang="en-US" dirty="0"/>
          </a:p>
        </p:txBody>
      </p:sp>
      <p:sp>
        <p:nvSpPr>
          <p:cNvPr id="16388" name="Content Placeholder 2"/>
          <p:cNvSpPr txBox="1">
            <a:spLocks/>
          </p:cNvSpPr>
          <p:nvPr/>
        </p:nvSpPr>
        <p:spPr bwMode="auto">
          <a:xfrm>
            <a:off x="457200" y="12954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3200" dirty="0" smtClean="0"/>
              <a:t>Transistor</a:t>
            </a:r>
            <a:endParaRPr lang="en-US" sz="3200" dirty="0"/>
          </a:p>
          <a:p>
            <a:pPr marL="0" indent="0" eaLnBrk="1" hangingPunct="1">
              <a:spcAft>
                <a:spcPts val="1200"/>
              </a:spcAft>
            </a:pPr>
            <a:r>
              <a:rPr lang="en-US" sz="2800" dirty="0" smtClean="0"/>
              <a:t>An electronic device that is used to control the flow of electricity in electronic equipment with at least three electrodes. A small voltage controls a larger voltage.</a:t>
            </a:r>
          </a:p>
          <a:p>
            <a:pPr marL="457200" indent="-457200" eaLnBrk="1" hangingPunct="1">
              <a:spcAft>
                <a:spcPts val="1200"/>
              </a:spcAft>
              <a:buFont typeface="Arial" pitchFamily="34" charset="0"/>
              <a:buChar char="•"/>
            </a:pPr>
            <a:r>
              <a:rPr lang="en-US" sz="2800" dirty="0" smtClean="0"/>
              <a:t>Can act as an amplifier.</a:t>
            </a:r>
            <a:endParaRPr lang="en-US" sz="3200" dirty="0" smtClean="0"/>
          </a:p>
          <a:p>
            <a:pPr marL="457200" indent="-457200" eaLnBrk="1" hangingPunct="1">
              <a:spcAft>
                <a:spcPts val="1200"/>
              </a:spcAft>
              <a:buFont typeface="Arial" pitchFamily="34" charset="0"/>
              <a:buChar char="•"/>
            </a:pPr>
            <a:r>
              <a:rPr lang="en-US" sz="2800" dirty="0" smtClean="0"/>
              <a:t>Can act as a switch. </a:t>
            </a:r>
          </a:p>
          <a:p>
            <a:pPr marL="914400" lvl="1" indent="-457200" eaLnBrk="1" hangingPunct="1">
              <a:spcAft>
                <a:spcPts val="1200"/>
              </a:spcAft>
              <a:buFont typeface="Calibri" pitchFamily="34" charset="0"/>
              <a:buChar char="-"/>
            </a:pPr>
            <a:r>
              <a:rPr lang="en-US" sz="2800" dirty="0"/>
              <a:t>Completely off</a:t>
            </a:r>
            <a:r>
              <a:rPr lang="en-US" sz="2800" baseline="30000" dirty="0"/>
              <a:t>  </a:t>
            </a:r>
            <a:r>
              <a:rPr lang="en-US" sz="2800" dirty="0"/>
              <a:t>or completely on. </a:t>
            </a:r>
            <a:endParaRPr lang="en-US" sz="2800" dirty="0" smtClean="0"/>
          </a:p>
        </p:txBody>
      </p:sp>
      <p:pic>
        <p:nvPicPr>
          <p:cNvPr id="1026" name="Picture 2" descr="File:Transistor Simple Circuit Diagram with NPN Labels.svg"/>
          <p:cNvPicPr>
            <a:picLocks noChangeAspect="1" noChangeArrowheads="1"/>
          </p:cNvPicPr>
          <p:nvPr/>
        </p:nvPicPr>
        <p:blipFill rotWithShape="1">
          <a:blip r:embed="rId3">
            <a:extLst>
              <a:ext uri="{28A0092B-C50C-407E-A947-70E740481C1C}">
                <a14:useLocalDpi xmlns:a14="http://schemas.microsoft.com/office/drawing/2010/main" val="0"/>
              </a:ext>
            </a:extLst>
          </a:blip>
          <a:srcRect l="12904" t="-1075" r="29570" b="1075"/>
          <a:stretch/>
        </p:blipFill>
        <p:spPr bwMode="auto">
          <a:xfrm>
            <a:off x="6934200" y="3352800"/>
            <a:ext cx="163068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2080" y="3352800"/>
            <a:ext cx="2026920" cy="111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89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589" y="1600200"/>
            <a:ext cx="2258008" cy="206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itle 1"/>
          <p:cNvSpPr>
            <a:spLocks noGrp="1"/>
          </p:cNvSpPr>
          <p:nvPr>
            <p:ph type="title"/>
          </p:nvPr>
        </p:nvSpPr>
        <p:spPr>
          <a:xfrm>
            <a:off x="0" y="0"/>
            <a:ext cx="9144000" cy="1219200"/>
          </a:xfrm>
        </p:spPr>
        <p:txBody>
          <a:bodyPr/>
          <a:lstStyle/>
          <a:p>
            <a:pPr eaLnBrk="1" hangingPunct="1"/>
            <a:r>
              <a:rPr lang="en-US" dirty="0" smtClean="0"/>
              <a:t>Transistors to Gates</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4</a:t>
            </a:fld>
            <a:endParaRPr lang="en-US" dirty="0"/>
          </a:p>
        </p:txBody>
      </p:sp>
      <p:sp>
        <p:nvSpPr>
          <p:cNvPr id="16388" name="Content Placeholder 2"/>
          <p:cNvSpPr txBox="1">
            <a:spLocks/>
          </p:cNvSpPr>
          <p:nvPr/>
        </p:nvSpPr>
        <p:spPr bwMode="auto">
          <a:xfrm>
            <a:off x="533399" y="1295400"/>
            <a:ext cx="629918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3200" dirty="0" smtClean="0"/>
              <a:t>Gates</a:t>
            </a:r>
          </a:p>
          <a:p>
            <a:pPr marL="174625" indent="-174625" eaLnBrk="1" hangingPunct="1">
              <a:spcAft>
                <a:spcPts val="800"/>
              </a:spcAft>
              <a:buFont typeface="Arial" pitchFamily="34" charset="0"/>
              <a:buChar char="•"/>
            </a:pPr>
            <a:r>
              <a:rPr lang="en-US" sz="2800" dirty="0" smtClean="0"/>
              <a:t>Transistors and resistors can be arranged to create desired outputs base on specific inputs. (Logic Gates)</a:t>
            </a:r>
          </a:p>
          <a:p>
            <a:pPr marL="174625" indent="-174625" eaLnBrk="1" hangingPunct="1">
              <a:spcAft>
                <a:spcPts val="800"/>
              </a:spcAft>
              <a:buFont typeface="Arial" pitchFamily="34" charset="0"/>
              <a:buChar char="•"/>
            </a:pPr>
            <a:r>
              <a:rPr lang="en-US" sz="2800" dirty="0" smtClean="0"/>
              <a:t>Because transistors have only two states (on or off), binary number systems and Boolean Algebra are used to describe the relationship of inputs to outputs on these gates.</a:t>
            </a:r>
          </a:p>
          <a:p>
            <a:pPr marL="174625" indent="-174625" eaLnBrk="1" hangingPunct="1">
              <a:spcAft>
                <a:spcPts val="800"/>
              </a:spcAft>
              <a:buFont typeface="Arial" pitchFamily="34" charset="0"/>
              <a:buChar char="•"/>
            </a:pPr>
            <a:r>
              <a:rPr lang="en-US" sz="2800" dirty="0" smtClean="0"/>
              <a:t>These input to output relationships can be shown on what are called truth tables.</a:t>
            </a:r>
            <a:endParaRPr lang="en-US" sz="28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6762" y="5744471"/>
            <a:ext cx="1646238" cy="5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859" y="4327223"/>
            <a:ext cx="1557636" cy="47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2775" y="5076825"/>
            <a:ext cx="15576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555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txBox="1">
            <a:spLocks/>
          </p:cNvSpPr>
          <p:nvPr/>
        </p:nvSpPr>
        <p:spPr bwMode="auto">
          <a:xfrm>
            <a:off x="457200" y="12954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3200" dirty="0" smtClean="0"/>
              <a:t>Integrated Circuit</a:t>
            </a:r>
          </a:p>
          <a:p>
            <a:pPr marL="0" indent="15875" eaLnBrk="1" hangingPunct="1">
              <a:spcAft>
                <a:spcPts val="800"/>
              </a:spcAft>
            </a:pPr>
            <a:r>
              <a:rPr lang="en-US" sz="2800" dirty="0"/>
              <a:t>An electronic circuit having many components, such as transistors, diodes, resistors, and </a:t>
            </a:r>
            <a:r>
              <a:rPr lang="en-US" sz="2800" dirty="0" smtClean="0"/>
              <a:t>capacitors </a:t>
            </a:r>
            <a:r>
              <a:rPr lang="en-US" sz="2800" dirty="0"/>
              <a:t>in a single package</a:t>
            </a:r>
            <a:r>
              <a:rPr lang="en-US" sz="2800" dirty="0" smtClean="0"/>
              <a:t>.</a:t>
            </a:r>
          </a:p>
          <a:p>
            <a:pPr marL="0" indent="15875" eaLnBrk="1" hangingPunct="1">
              <a:spcAft>
                <a:spcPts val="800"/>
              </a:spcAft>
            </a:pPr>
            <a:endParaRPr lang="en-US" sz="2800" dirty="0"/>
          </a:p>
          <a:p>
            <a:pPr marL="0" indent="15875" eaLnBrk="1" hangingPunct="1">
              <a:spcAft>
                <a:spcPts val="800"/>
              </a:spcAft>
            </a:pPr>
            <a:endParaRPr lang="en-US" sz="2800" dirty="0" smtClean="0"/>
          </a:p>
          <a:p>
            <a:pPr marL="0" indent="15875" eaLnBrk="1" hangingPunct="1">
              <a:spcAft>
                <a:spcPts val="800"/>
              </a:spcAft>
            </a:pPr>
            <a:endParaRPr lang="en-US" sz="2800" dirty="0"/>
          </a:p>
          <a:p>
            <a:pPr marL="0" indent="15875" eaLnBrk="1" hangingPunct="1">
              <a:spcAft>
                <a:spcPts val="800"/>
              </a:spcAft>
            </a:pPr>
            <a:endParaRPr lang="en-US" sz="2800" dirty="0" smtClean="0"/>
          </a:p>
          <a:p>
            <a:pPr marL="0" indent="15875" eaLnBrk="1" hangingPunct="1">
              <a:spcAft>
                <a:spcPts val="800"/>
              </a:spcAft>
            </a:pPr>
            <a:endParaRPr lang="en-US" sz="2800" dirty="0" smtClean="0"/>
          </a:p>
          <a:p>
            <a:pPr marL="0" indent="15875" eaLnBrk="1" hangingPunct="1">
              <a:spcAft>
                <a:spcPts val="800"/>
              </a:spcAft>
            </a:pPr>
            <a:r>
              <a:rPr lang="en-US" sz="2800" dirty="0" smtClean="0"/>
              <a:t>Transistors		Gates	 Integrated Circuits</a:t>
            </a:r>
            <a:endParaRPr lang="en-US" sz="2400" dirty="0"/>
          </a:p>
        </p:txBody>
      </p:sp>
      <p:sp>
        <p:nvSpPr>
          <p:cNvPr id="16386" name="Title 1"/>
          <p:cNvSpPr>
            <a:spLocks noGrp="1"/>
          </p:cNvSpPr>
          <p:nvPr>
            <p:ph type="title"/>
          </p:nvPr>
        </p:nvSpPr>
        <p:spPr>
          <a:xfrm>
            <a:off x="0" y="0"/>
            <a:ext cx="9144000" cy="1208314"/>
          </a:xfrm>
        </p:spPr>
        <p:txBody>
          <a:bodyPr/>
          <a:lstStyle/>
          <a:p>
            <a:pPr eaLnBrk="1" hangingPunct="1"/>
            <a:r>
              <a:rPr lang="en-US" dirty="0" smtClean="0"/>
              <a:t>Gates to Integrated Circuits (ICs)</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5</a:t>
            </a:fld>
            <a:endParaRPr lang="en-US" dirty="0"/>
          </a:p>
        </p:txBody>
      </p:sp>
      <p:pic>
        <p:nvPicPr>
          <p:cNvPr id="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714" y="4187111"/>
            <a:ext cx="1143000" cy="86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514600" y="5943600"/>
            <a:ext cx="609600" cy="457200"/>
          </a:xfrm>
          <a:prstGeom prst="rightArrow">
            <a:avLst/>
          </a:prstGeom>
          <a:ln w="12700">
            <a:solidFill>
              <a:srgbClr val="FF0000"/>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Arrow 9"/>
          <p:cNvSpPr/>
          <p:nvPr/>
        </p:nvSpPr>
        <p:spPr>
          <a:xfrm>
            <a:off x="4419600" y="5943600"/>
            <a:ext cx="609600" cy="457200"/>
          </a:xfrm>
          <a:prstGeom prst="rightArrow">
            <a:avLst/>
          </a:prstGeom>
          <a:ln w="12700">
            <a:solidFill>
              <a:srgbClr val="FF0000"/>
            </a:solidFill>
            <a:headEnd type="non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3800"/>
            <a:ext cx="2286000" cy="197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564" y="4648200"/>
            <a:ext cx="1557636" cy="47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ile:Transistor Simple Circuit Diagram with NPN Labels.svg"/>
          <p:cNvPicPr>
            <a:picLocks noChangeAspect="1" noChangeArrowheads="1"/>
          </p:cNvPicPr>
          <p:nvPr/>
        </p:nvPicPr>
        <p:blipFill rotWithShape="1">
          <a:blip r:embed="rId6">
            <a:extLst>
              <a:ext uri="{28A0092B-C50C-407E-A947-70E740481C1C}">
                <a14:useLocalDpi xmlns:a14="http://schemas.microsoft.com/office/drawing/2010/main" val="0"/>
              </a:ext>
            </a:extLst>
          </a:blip>
          <a:srcRect l="12904" t="-1075" r="29570" b="1075"/>
          <a:stretch/>
        </p:blipFill>
        <p:spPr bwMode="auto">
          <a:xfrm>
            <a:off x="579120" y="3200400"/>
            <a:ext cx="163068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4"/>
          <p:cNvSpPr>
            <a:spLocks noGrp="1"/>
          </p:cNvSpPr>
          <p:nvPr>
            <p:ph type="title"/>
          </p:nvPr>
        </p:nvSpPr>
        <p:spPr>
          <a:xfrm>
            <a:off x="0" y="0"/>
            <a:ext cx="9144000" cy="1219200"/>
          </a:xfrm>
        </p:spPr>
        <p:txBody>
          <a:bodyPr/>
          <a:lstStyle/>
          <a:p>
            <a:r>
              <a:rPr lang="en-US" dirty="0" smtClean="0"/>
              <a:t>Common Electronic Components</a:t>
            </a:r>
            <a:br>
              <a:rPr lang="en-US" dirty="0" smtClean="0"/>
            </a:br>
            <a:r>
              <a:rPr lang="en-US" sz="2000" dirty="0" smtClean="0"/>
              <a:t> Integrated Circuits (IC’s) &amp; Sockets</a:t>
            </a:r>
            <a:endParaRPr lang="en-US" dirty="0" smtClean="0"/>
          </a:p>
        </p:txBody>
      </p:sp>
      <p:sp>
        <p:nvSpPr>
          <p:cNvPr id="34819" name="Content Placeholder 16"/>
          <p:cNvSpPr>
            <a:spLocks noGrp="1"/>
          </p:cNvSpPr>
          <p:nvPr>
            <p:ph sz="half" idx="2"/>
          </p:nvPr>
        </p:nvSpPr>
        <p:spPr>
          <a:xfrm>
            <a:off x="5562600" y="1417638"/>
            <a:ext cx="3581400" cy="5440362"/>
          </a:xfrm>
        </p:spPr>
        <p:txBody>
          <a:bodyPr/>
          <a:lstStyle/>
          <a:p>
            <a:pPr marL="395288" indent="-395288">
              <a:spcBef>
                <a:spcPct val="0"/>
              </a:spcBef>
              <a:spcAft>
                <a:spcPts val="2400"/>
              </a:spcAft>
              <a:buFontTx/>
              <a:buAutoNum type="arabicParenR"/>
            </a:pPr>
            <a:r>
              <a:rPr lang="en-US" sz="2400" dirty="0" smtClean="0"/>
              <a:t>8 Pin Solder Socket</a:t>
            </a:r>
          </a:p>
          <a:p>
            <a:pPr marL="395288" indent="-395288">
              <a:spcBef>
                <a:spcPct val="0"/>
              </a:spcBef>
              <a:spcAft>
                <a:spcPts val="2400"/>
              </a:spcAft>
              <a:buFontTx/>
              <a:buAutoNum type="arabicParenR"/>
            </a:pPr>
            <a:r>
              <a:rPr lang="en-US" sz="2400" dirty="0" smtClean="0"/>
              <a:t>14 Pin Solder Socket</a:t>
            </a:r>
          </a:p>
          <a:p>
            <a:pPr marL="395288" indent="-395288">
              <a:spcBef>
                <a:spcPct val="0"/>
              </a:spcBef>
              <a:spcAft>
                <a:spcPts val="2400"/>
              </a:spcAft>
              <a:buFontTx/>
              <a:buAutoNum type="arabicParenR"/>
            </a:pPr>
            <a:r>
              <a:rPr lang="en-US" sz="2400" dirty="0" smtClean="0"/>
              <a:t>14 Pin DIP IC</a:t>
            </a:r>
          </a:p>
          <a:p>
            <a:pPr marL="395288" indent="-395288">
              <a:spcBef>
                <a:spcPct val="0"/>
              </a:spcBef>
              <a:spcAft>
                <a:spcPts val="2400"/>
              </a:spcAft>
              <a:buFontTx/>
              <a:buAutoNum type="arabicParenR"/>
            </a:pPr>
            <a:r>
              <a:rPr lang="en-US" sz="2400" dirty="0" smtClean="0"/>
              <a:t>8 Pin DIP IC</a:t>
            </a:r>
          </a:p>
          <a:p>
            <a:pPr marL="395288" indent="-395288">
              <a:spcBef>
                <a:spcPct val="0"/>
              </a:spcBef>
              <a:spcAft>
                <a:spcPts val="2400"/>
              </a:spcAft>
              <a:buFontTx/>
              <a:buAutoNum type="arabicParenR"/>
            </a:pPr>
            <a:r>
              <a:rPr lang="en-US" sz="2400" dirty="0" smtClean="0"/>
              <a:t>40 Pin DIP</a:t>
            </a:r>
          </a:p>
          <a:p>
            <a:pPr marL="395288" indent="-395288">
              <a:spcBef>
                <a:spcPct val="0"/>
              </a:spcBef>
              <a:spcAft>
                <a:spcPts val="2400"/>
              </a:spcAft>
              <a:buFontTx/>
              <a:buAutoNum type="arabicParenR"/>
            </a:pPr>
            <a:r>
              <a:rPr lang="en-US" sz="2400" dirty="0" smtClean="0"/>
              <a:t>14 PIN SOIC</a:t>
            </a:r>
          </a:p>
          <a:p>
            <a:pPr marL="395288" indent="-395288">
              <a:spcBef>
                <a:spcPct val="0"/>
              </a:spcBef>
              <a:spcAft>
                <a:spcPts val="2400"/>
              </a:spcAft>
              <a:buFontTx/>
              <a:buAutoNum type="arabicParenR"/>
            </a:pPr>
            <a:r>
              <a:rPr lang="en-US" sz="2400" dirty="0" smtClean="0"/>
              <a:t>8 Pin SOIC</a:t>
            </a:r>
          </a:p>
          <a:p>
            <a:pPr marL="395288" indent="-395288">
              <a:spcBef>
                <a:spcPct val="0"/>
              </a:spcBef>
              <a:spcAft>
                <a:spcPts val="2400"/>
              </a:spcAft>
              <a:buFontTx/>
              <a:buAutoNum type="arabicParenR"/>
            </a:pPr>
            <a:r>
              <a:rPr lang="en-US" sz="2400" dirty="0" smtClean="0"/>
              <a:t>44 Pin PLCC</a:t>
            </a:r>
          </a:p>
          <a:p>
            <a:pPr marL="395288" indent="-395288">
              <a:buFontTx/>
              <a:buAutoNum type="arabicParenR"/>
            </a:pPr>
            <a:endParaRPr lang="en-US" sz="1800" dirty="0" smtClean="0"/>
          </a:p>
        </p:txBody>
      </p:sp>
      <p:sp>
        <p:nvSpPr>
          <p:cNvPr id="3" name="Slide Number Placeholder 2"/>
          <p:cNvSpPr>
            <a:spLocks noGrp="1"/>
          </p:cNvSpPr>
          <p:nvPr>
            <p:ph type="sldNum" sz="quarter" idx="12"/>
          </p:nvPr>
        </p:nvSpPr>
        <p:spPr/>
        <p:txBody>
          <a:bodyPr/>
          <a:lstStyle/>
          <a:p>
            <a:pPr>
              <a:defRPr/>
            </a:pPr>
            <a:fld id="{C939FB6A-AEAD-4D95-AF37-452B6F67C6DE}" type="slidenum">
              <a:rPr lang="en-US" smtClean="0"/>
              <a:pPr>
                <a:defRPr/>
              </a:pPr>
              <a:t>6</a:t>
            </a:fld>
            <a:endParaRPr lang="en-US" dirty="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303338"/>
            <a:ext cx="5014912"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42950" y="3810000"/>
            <a:ext cx="274638" cy="274638"/>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2</a:t>
            </a:r>
          </a:p>
        </p:txBody>
      </p:sp>
      <p:sp>
        <p:nvSpPr>
          <p:cNvPr id="7" name="Oval 6"/>
          <p:cNvSpPr/>
          <p:nvPr/>
        </p:nvSpPr>
        <p:spPr>
          <a:xfrm>
            <a:off x="2392363" y="1643063"/>
            <a:ext cx="274637" cy="274637"/>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3</a:t>
            </a:r>
          </a:p>
        </p:txBody>
      </p:sp>
      <p:sp>
        <p:nvSpPr>
          <p:cNvPr id="8" name="Oval 7"/>
          <p:cNvSpPr/>
          <p:nvPr/>
        </p:nvSpPr>
        <p:spPr>
          <a:xfrm>
            <a:off x="2438400" y="2528888"/>
            <a:ext cx="274638" cy="273050"/>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4</a:t>
            </a:r>
          </a:p>
        </p:txBody>
      </p:sp>
      <p:sp>
        <p:nvSpPr>
          <p:cNvPr id="9" name="Oval 8"/>
          <p:cNvSpPr/>
          <p:nvPr/>
        </p:nvSpPr>
        <p:spPr>
          <a:xfrm>
            <a:off x="1524000" y="4953000"/>
            <a:ext cx="274638" cy="274638"/>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5</a:t>
            </a:r>
          </a:p>
        </p:txBody>
      </p:sp>
      <p:sp>
        <p:nvSpPr>
          <p:cNvPr id="10" name="Oval 9"/>
          <p:cNvSpPr/>
          <p:nvPr/>
        </p:nvSpPr>
        <p:spPr>
          <a:xfrm>
            <a:off x="3733800" y="1752600"/>
            <a:ext cx="274638" cy="274638"/>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6</a:t>
            </a:r>
          </a:p>
        </p:txBody>
      </p:sp>
      <p:sp>
        <p:nvSpPr>
          <p:cNvPr id="12" name="Oval 11"/>
          <p:cNvSpPr/>
          <p:nvPr/>
        </p:nvSpPr>
        <p:spPr>
          <a:xfrm>
            <a:off x="3679825" y="2389188"/>
            <a:ext cx="273050" cy="274637"/>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7</a:t>
            </a:r>
          </a:p>
        </p:txBody>
      </p:sp>
      <p:sp>
        <p:nvSpPr>
          <p:cNvPr id="13" name="Oval 12"/>
          <p:cNvSpPr/>
          <p:nvPr/>
        </p:nvSpPr>
        <p:spPr>
          <a:xfrm>
            <a:off x="4495800" y="2743200"/>
            <a:ext cx="274638" cy="274638"/>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8</a:t>
            </a:r>
          </a:p>
        </p:txBody>
      </p:sp>
      <p:sp>
        <p:nvSpPr>
          <p:cNvPr id="14" name="Oval 13"/>
          <p:cNvSpPr/>
          <p:nvPr/>
        </p:nvSpPr>
        <p:spPr>
          <a:xfrm>
            <a:off x="609600" y="2579688"/>
            <a:ext cx="274638" cy="274637"/>
          </a:xfrm>
          <a:prstGeom prst="ellipse">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1200" dirty="0"/>
              <a:t>1</a:t>
            </a:r>
          </a:p>
        </p:txBody>
      </p:sp>
      <p:sp>
        <p:nvSpPr>
          <p:cNvPr id="34830" name="TextBox 17"/>
          <p:cNvSpPr txBox="1">
            <a:spLocks noChangeArrowheads="1"/>
          </p:cNvSpPr>
          <p:nvPr/>
        </p:nvSpPr>
        <p:spPr bwMode="auto">
          <a:xfrm>
            <a:off x="381000" y="6019800"/>
            <a:ext cx="396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t>DIP – Dual Inline Package</a:t>
            </a:r>
          </a:p>
          <a:p>
            <a:pPr eaLnBrk="1" hangingPunct="1"/>
            <a:r>
              <a:rPr lang="en-US" sz="1600" dirty="0"/>
              <a:t>SOIC – Small Outline Integrated Circuit</a:t>
            </a:r>
          </a:p>
          <a:p>
            <a:pPr eaLnBrk="1" hangingPunct="1"/>
            <a:r>
              <a:rPr lang="en-US" sz="1600" dirty="0"/>
              <a:t>PLCC - Plastic Leaded Chip Carrier</a:t>
            </a:r>
            <a:endParaRPr lang="en-US" dirty="0"/>
          </a:p>
        </p:txBody>
      </p:sp>
    </p:spTree>
    <p:extLst>
      <p:ext uri="{BB962C8B-B14F-4D97-AF65-F5344CB8AC3E}">
        <p14:creationId xmlns:p14="http://schemas.microsoft.com/office/powerpoint/2010/main" val="922062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08314"/>
          </a:xfrm>
        </p:spPr>
        <p:txBody>
          <a:bodyPr/>
          <a:lstStyle/>
          <a:p>
            <a:pPr eaLnBrk="1" hangingPunct="1"/>
            <a:r>
              <a:rPr lang="en-US" dirty="0" smtClean="0"/>
              <a:t>Gates and Truth Tables</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7</a:t>
            </a:fld>
            <a:endParaRPr lang="en-US" dirty="0"/>
          </a:p>
        </p:txBody>
      </p:sp>
      <p:sp>
        <p:nvSpPr>
          <p:cNvPr id="16388" name="Content Placeholder 2"/>
          <p:cNvSpPr txBox="1">
            <a:spLocks/>
          </p:cNvSpPr>
          <p:nvPr/>
        </p:nvSpPr>
        <p:spPr bwMode="auto">
          <a:xfrm>
            <a:off x="457200" y="12954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3200" dirty="0" smtClean="0"/>
              <a:t>Truth Tables</a:t>
            </a:r>
          </a:p>
          <a:p>
            <a:pPr marL="0" indent="15875" eaLnBrk="1" hangingPunct="1">
              <a:spcAft>
                <a:spcPts val="800"/>
              </a:spcAft>
            </a:pPr>
            <a:r>
              <a:rPr lang="en-US" sz="2400" dirty="0"/>
              <a:t>A list of all possible input values to a digital circuit, listed in ascending binary order, and the output response for each input combination.</a:t>
            </a:r>
          </a:p>
          <a:p>
            <a:pPr eaLnBrk="1" hangingPunct="1">
              <a:spcAft>
                <a:spcPts val="800"/>
              </a:spcAft>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389790312"/>
              </p:ext>
            </p:extLst>
          </p:nvPr>
        </p:nvGraphicFramePr>
        <p:xfrm>
          <a:off x="5638802" y="3505200"/>
          <a:ext cx="2819398" cy="2834640"/>
        </p:xfrm>
        <a:graphic>
          <a:graphicData uri="http://schemas.openxmlformats.org/drawingml/2006/table">
            <a:tbl>
              <a:tblPr firstRow="1" bandRow="1">
                <a:tableStyleId>{5C22544A-7EE6-4342-B048-85BDC9FD1C3A}</a:tableStyleId>
              </a:tblPr>
              <a:tblGrid>
                <a:gridCol w="914398"/>
                <a:gridCol w="838200"/>
                <a:gridCol w="1066800"/>
              </a:tblGrid>
              <a:tr h="548640">
                <a:tc>
                  <a:txBody>
                    <a:bodyPr/>
                    <a:lstStyle/>
                    <a:p>
                      <a:pPr algn="ctr"/>
                      <a:r>
                        <a:rPr lang="en-US" sz="1800" dirty="0" smtClean="0">
                          <a:solidFill>
                            <a:schemeClr val="tx1"/>
                          </a:solidFill>
                        </a:rPr>
                        <a:t>Input</a:t>
                      </a:r>
                    </a:p>
                    <a:p>
                      <a:pPr algn="ctr"/>
                      <a:r>
                        <a:rPr lang="en-US" sz="1800" dirty="0" smtClean="0">
                          <a:solidFill>
                            <a:schemeClr val="tx1"/>
                          </a:solidFill>
                        </a:rPr>
                        <a:t>X</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Input</a:t>
                      </a:r>
                    </a:p>
                    <a:p>
                      <a:pPr algn="ctr"/>
                      <a:r>
                        <a:rPr lang="en-US" sz="1800" dirty="0" smtClean="0">
                          <a:solidFill>
                            <a:schemeClr val="tx1"/>
                          </a:solidFill>
                        </a:rPr>
                        <a:t>Y</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Output</a:t>
                      </a:r>
                    </a:p>
                    <a:p>
                      <a:pPr algn="ctr"/>
                      <a:r>
                        <a:rPr lang="en-US" sz="1800" dirty="0" smtClean="0">
                          <a:solidFill>
                            <a:schemeClr val="tx1"/>
                          </a:solidFill>
                        </a:rPr>
                        <a:t>Z</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548640">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bl>
          </a:graphicData>
        </a:graphic>
      </p:graphicFrame>
      <p:sp>
        <p:nvSpPr>
          <p:cNvPr id="8" name="Rectangle 7"/>
          <p:cNvSpPr/>
          <p:nvPr/>
        </p:nvSpPr>
        <p:spPr>
          <a:xfrm>
            <a:off x="990600" y="3274635"/>
            <a:ext cx="3962400" cy="3354765"/>
          </a:xfrm>
          <a:prstGeom prst="rect">
            <a:avLst/>
          </a:prstGeom>
        </p:spPr>
        <p:txBody>
          <a:bodyPr wrap="square">
            <a:spAutoFit/>
          </a:bodyPr>
          <a:lstStyle/>
          <a:p>
            <a:pPr marL="168275" lvl="0" indent="-168275">
              <a:spcBef>
                <a:spcPts val="600"/>
              </a:spcBef>
              <a:spcAft>
                <a:spcPts val="600"/>
              </a:spcAft>
              <a:buFontTx/>
              <a:buChar char="•"/>
            </a:pPr>
            <a:r>
              <a:rPr lang="en-US" sz="2400" dirty="0">
                <a:solidFill>
                  <a:srgbClr val="000000"/>
                </a:solidFill>
              </a:rPr>
              <a:t>Inputs X and Y might </a:t>
            </a:r>
            <a:r>
              <a:rPr lang="en-US" sz="2400" dirty="0" smtClean="0">
                <a:solidFill>
                  <a:srgbClr val="000000"/>
                </a:solidFill>
              </a:rPr>
              <a:t>be </a:t>
            </a:r>
            <a:r>
              <a:rPr lang="en-US" sz="2400" dirty="0">
                <a:solidFill>
                  <a:srgbClr val="000000"/>
                </a:solidFill>
              </a:rPr>
              <a:t>buttons or </a:t>
            </a:r>
            <a:r>
              <a:rPr lang="en-US" sz="2400" dirty="0" smtClean="0">
                <a:solidFill>
                  <a:srgbClr val="000000"/>
                </a:solidFill>
              </a:rPr>
              <a:t>switches.</a:t>
            </a:r>
          </a:p>
          <a:p>
            <a:pPr marL="168275" lvl="0" indent="-168275">
              <a:spcBef>
                <a:spcPts val="600"/>
              </a:spcBef>
              <a:spcAft>
                <a:spcPts val="600"/>
              </a:spcAft>
              <a:buFontTx/>
              <a:buChar char="•"/>
            </a:pPr>
            <a:r>
              <a:rPr lang="en-US" sz="2400" dirty="0" smtClean="0">
                <a:solidFill>
                  <a:srgbClr val="000000"/>
                </a:solidFill>
              </a:rPr>
              <a:t>Output Z might be a buzzer or LED.</a:t>
            </a:r>
          </a:p>
          <a:p>
            <a:pPr marL="168275" lvl="0" indent="-168275">
              <a:spcBef>
                <a:spcPts val="600"/>
              </a:spcBef>
              <a:spcAft>
                <a:spcPts val="600"/>
              </a:spcAft>
              <a:buFontTx/>
              <a:buChar char="•"/>
            </a:pPr>
            <a:r>
              <a:rPr lang="en-US" sz="2400" dirty="0" smtClean="0">
                <a:solidFill>
                  <a:srgbClr val="000000"/>
                </a:solidFill>
              </a:rPr>
              <a:t>For 2 inputs there can </a:t>
            </a:r>
            <a:r>
              <a:rPr lang="en-US" sz="2400" b="1" dirty="0" smtClean="0">
                <a:solidFill>
                  <a:srgbClr val="000000"/>
                </a:solidFill>
              </a:rPr>
              <a:t>only</a:t>
            </a:r>
            <a:r>
              <a:rPr lang="en-US" sz="2400" dirty="0" smtClean="0">
                <a:solidFill>
                  <a:srgbClr val="000000"/>
                </a:solidFill>
              </a:rPr>
              <a:t> be 4 possible arrangements of the inputs (switches).</a:t>
            </a:r>
          </a:p>
        </p:txBody>
      </p:sp>
    </p:spTree>
    <p:extLst>
      <p:ext uri="{BB962C8B-B14F-4D97-AF65-F5344CB8AC3E}">
        <p14:creationId xmlns:p14="http://schemas.microsoft.com/office/powerpoint/2010/main" val="179237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08314"/>
          </a:xfrm>
        </p:spPr>
        <p:txBody>
          <a:bodyPr/>
          <a:lstStyle/>
          <a:p>
            <a:pPr eaLnBrk="1" hangingPunct="1"/>
            <a:r>
              <a:rPr lang="en-US" dirty="0" smtClean="0"/>
              <a:t>Truth Tables and Binary</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8</a:t>
            </a:fld>
            <a:endParaRPr lang="en-US" dirty="0"/>
          </a:p>
        </p:txBody>
      </p:sp>
      <p:sp>
        <p:nvSpPr>
          <p:cNvPr id="16388" name="Content Placeholder 2"/>
          <p:cNvSpPr txBox="1">
            <a:spLocks/>
          </p:cNvSpPr>
          <p:nvPr/>
        </p:nvSpPr>
        <p:spPr bwMode="auto">
          <a:xfrm>
            <a:off x="457200" y="12954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800"/>
              </a:spcAft>
            </a:pPr>
            <a:r>
              <a:rPr lang="en-US" sz="3200" dirty="0" smtClean="0"/>
              <a:t>Interpreting a Truth Table</a:t>
            </a:r>
          </a:p>
          <a:p>
            <a:pPr marL="0" indent="15875" eaLnBrk="1" hangingPunct="1">
              <a:spcAft>
                <a:spcPts val="800"/>
              </a:spcAft>
            </a:pPr>
            <a:r>
              <a:rPr lang="en-US" sz="2400" dirty="0" smtClean="0"/>
              <a:t>In order to understand the structure of a truth table, it is helpful to understand how to count in binary (Base 2 number system).</a:t>
            </a:r>
            <a:endParaRPr lang="en-US" sz="2400" dirty="0"/>
          </a:p>
          <a:p>
            <a:pPr eaLnBrk="1" hangingPunct="1">
              <a:spcAft>
                <a:spcPts val="800"/>
              </a:spcAft>
            </a:pPr>
            <a:endParaRPr lang="en-US" sz="2400" dirty="0"/>
          </a:p>
        </p:txBody>
      </p:sp>
      <p:sp>
        <p:nvSpPr>
          <p:cNvPr id="8" name="Rectangle 7"/>
          <p:cNvSpPr/>
          <p:nvPr/>
        </p:nvSpPr>
        <p:spPr>
          <a:xfrm>
            <a:off x="762000" y="3429000"/>
            <a:ext cx="4038600" cy="3194721"/>
          </a:xfrm>
          <a:prstGeom prst="rect">
            <a:avLst/>
          </a:prstGeom>
        </p:spPr>
        <p:txBody>
          <a:bodyPr wrap="square">
            <a:spAutoFit/>
          </a:bodyPr>
          <a:lstStyle/>
          <a:p>
            <a:pPr marL="168275" lvl="0" indent="-168275">
              <a:spcBef>
                <a:spcPct val="20000"/>
              </a:spcBef>
              <a:buFontTx/>
              <a:buChar char="•"/>
            </a:pPr>
            <a:r>
              <a:rPr lang="en-US" sz="2400" dirty="0" smtClean="0">
                <a:solidFill>
                  <a:srgbClr val="000000"/>
                </a:solidFill>
              </a:rPr>
              <a:t>The ascending rows in this truth table represent a count of (0-3) in the binary number system if you look at inputs X and Y together.</a:t>
            </a:r>
          </a:p>
          <a:p>
            <a:pPr marL="168275" lvl="0" indent="-168275">
              <a:spcBef>
                <a:spcPct val="20000"/>
              </a:spcBef>
              <a:buFontTx/>
              <a:buChar char="•"/>
            </a:pPr>
            <a:r>
              <a:rPr lang="en-US" sz="2400" dirty="0" smtClean="0">
                <a:solidFill>
                  <a:srgbClr val="000000"/>
                </a:solidFill>
              </a:rPr>
              <a:t>We will learn to count in binary later.</a:t>
            </a:r>
          </a:p>
          <a:p>
            <a:pPr lvl="0">
              <a:spcBef>
                <a:spcPct val="20000"/>
              </a:spcBef>
            </a:pPr>
            <a:endParaRPr lang="en-US" sz="24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56248116"/>
              </p:ext>
            </p:extLst>
          </p:nvPr>
        </p:nvGraphicFramePr>
        <p:xfrm>
          <a:off x="4827814" y="4130040"/>
          <a:ext cx="734786" cy="2194560"/>
        </p:xfrm>
        <a:graphic>
          <a:graphicData uri="http://schemas.openxmlformats.org/drawingml/2006/table">
            <a:tbl>
              <a:tblPr firstRow="1" bandRow="1">
                <a:tableStyleId>{5C22544A-7EE6-4342-B048-85BDC9FD1C3A}</a:tableStyleId>
              </a:tblPr>
              <a:tblGrid>
                <a:gridCol w="734786"/>
              </a:tblGrid>
              <a:tr h="548640">
                <a:tc>
                  <a:txBody>
                    <a:bodyPr/>
                    <a:lstStyle/>
                    <a:p>
                      <a:pPr algn="ctr"/>
                      <a:r>
                        <a:rPr lang="en-US" sz="2000" b="0" dirty="0" smtClean="0">
                          <a:solidFill>
                            <a:schemeClr val="tx1"/>
                          </a:solidFill>
                        </a:rPr>
                        <a:t>0</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dirty="0" smtClean="0">
                          <a:solidFill>
                            <a:schemeClr val="tx1"/>
                          </a:solidFill>
                        </a:rPr>
                        <a:t>1</a:t>
                      </a:r>
                      <a:endParaRPr 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pPr algn="ctr"/>
                      <a:r>
                        <a:rPr lang="en-US" sz="2000" dirty="0" smtClean="0">
                          <a:solidFill>
                            <a:schemeClr val="tx1"/>
                          </a:solidFill>
                        </a:rPr>
                        <a:t>2</a:t>
                      </a:r>
                      <a:endParaRPr 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pPr algn="ctr"/>
                      <a:r>
                        <a:rPr lang="en-US" sz="2000" dirty="0" smtClean="0">
                          <a:solidFill>
                            <a:schemeClr val="tx1"/>
                          </a:solidFill>
                        </a:rPr>
                        <a:t>3</a:t>
                      </a:r>
                      <a:endParaRPr 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60478618"/>
              </p:ext>
            </p:extLst>
          </p:nvPr>
        </p:nvGraphicFramePr>
        <p:xfrm>
          <a:off x="5638802" y="3505200"/>
          <a:ext cx="2819398" cy="2834640"/>
        </p:xfrm>
        <a:graphic>
          <a:graphicData uri="http://schemas.openxmlformats.org/drawingml/2006/table">
            <a:tbl>
              <a:tblPr firstRow="1" bandRow="1">
                <a:tableStyleId>{5C22544A-7EE6-4342-B048-85BDC9FD1C3A}</a:tableStyleId>
              </a:tblPr>
              <a:tblGrid>
                <a:gridCol w="914398"/>
                <a:gridCol w="838200"/>
                <a:gridCol w="1066800"/>
              </a:tblGrid>
              <a:tr h="548640">
                <a:tc>
                  <a:txBody>
                    <a:bodyPr/>
                    <a:lstStyle/>
                    <a:p>
                      <a:pPr algn="ctr"/>
                      <a:r>
                        <a:rPr lang="en-US" sz="1800" dirty="0" smtClean="0">
                          <a:solidFill>
                            <a:schemeClr val="tx1"/>
                          </a:solidFill>
                        </a:rPr>
                        <a:t>Input</a:t>
                      </a:r>
                    </a:p>
                    <a:p>
                      <a:pPr algn="ctr"/>
                      <a:r>
                        <a:rPr lang="en-US" sz="1800" dirty="0" smtClean="0">
                          <a:solidFill>
                            <a:schemeClr val="tx1"/>
                          </a:solidFill>
                        </a:rPr>
                        <a:t>X</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Input</a:t>
                      </a:r>
                    </a:p>
                    <a:p>
                      <a:pPr algn="ctr"/>
                      <a:r>
                        <a:rPr lang="en-US" sz="1800" dirty="0" smtClean="0">
                          <a:solidFill>
                            <a:schemeClr val="tx1"/>
                          </a:solidFill>
                        </a:rPr>
                        <a:t>Y</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Output</a:t>
                      </a:r>
                    </a:p>
                    <a:p>
                      <a:pPr algn="ctr"/>
                      <a:r>
                        <a:rPr lang="en-US" sz="1800" dirty="0" smtClean="0">
                          <a:solidFill>
                            <a:schemeClr val="tx1"/>
                          </a:solidFill>
                        </a:rPr>
                        <a:t>Z</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548640">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r h="548640">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t>
                      </a:r>
                      <a:endParaRPr lang="en-US" sz="1800" dirty="0">
                        <a:solidFill>
                          <a:schemeClr val="tx1"/>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6675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3374"/>
            <a:ext cx="9144000" cy="1194940"/>
          </a:xfrm>
        </p:spPr>
        <p:txBody>
          <a:bodyPr/>
          <a:lstStyle/>
          <a:p>
            <a:pPr eaLnBrk="1" hangingPunct="1"/>
            <a:r>
              <a:rPr lang="en-US" dirty="0" smtClean="0"/>
              <a:t>Truth Tables and Binary</a:t>
            </a:r>
          </a:p>
        </p:txBody>
      </p:sp>
      <p:sp>
        <p:nvSpPr>
          <p:cNvPr id="5" name="Slide Number Placeholder 4"/>
          <p:cNvSpPr>
            <a:spLocks noGrp="1"/>
          </p:cNvSpPr>
          <p:nvPr>
            <p:ph type="sldNum" sz="quarter" idx="12"/>
          </p:nvPr>
        </p:nvSpPr>
        <p:spPr/>
        <p:txBody>
          <a:bodyPr/>
          <a:lstStyle/>
          <a:p>
            <a:pPr>
              <a:defRPr/>
            </a:pPr>
            <a:fld id="{C46FB829-B175-4369-88EC-840E5F943E36}" type="slidenum">
              <a:rPr lang="en-US" smtClean="0"/>
              <a:pPr>
                <a:defRPr/>
              </a:pPr>
              <a:t>9</a:t>
            </a:fld>
            <a:endParaRPr lang="en-US" dirty="0"/>
          </a:p>
        </p:txBody>
      </p:sp>
      <p:sp>
        <p:nvSpPr>
          <p:cNvPr id="16388" name="Content Placeholder 2"/>
          <p:cNvSpPr txBox="1">
            <a:spLocks/>
          </p:cNvSpPr>
          <p:nvPr/>
        </p:nvSpPr>
        <p:spPr bwMode="auto">
          <a:xfrm>
            <a:off x="457200" y="12954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800"/>
              </a:spcAft>
              <a:buFont typeface="Arial" pitchFamily="34" charset="0"/>
              <a:buChar char="•"/>
            </a:pPr>
            <a:r>
              <a:rPr lang="en-US" sz="2400" dirty="0" smtClean="0"/>
              <a:t>For this activity in is only important to know that the truth table is showing is all possible output responses </a:t>
            </a:r>
            <a:r>
              <a:rPr lang="en-US" sz="2400" dirty="0"/>
              <a:t>for each input </a:t>
            </a:r>
            <a:r>
              <a:rPr lang="en-US" sz="2400" dirty="0" smtClean="0"/>
              <a:t>combination. (2 inputs = 4 possible outputs)</a:t>
            </a:r>
          </a:p>
          <a:p>
            <a:pPr marL="342900" indent="-342900" eaLnBrk="1" hangingPunct="1">
              <a:spcAft>
                <a:spcPts val="800"/>
              </a:spcAft>
              <a:buFont typeface="Arial" pitchFamily="34" charset="0"/>
              <a:buChar char="•"/>
            </a:pPr>
            <a:r>
              <a:rPr lang="en-US" sz="2400" dirty="0" smtClean="0"/>
              <a:t>All possible input values to a digital circuit are listed in ascending binary order on the truth table.</a:t>
            </a:r>
          </a:p>
          <a:p>
            <a:pPr marL="342900" indent="-342900" eaLnBrk="1" hangingPunct="1">
              <a:spcAft>
                <a:spcPts val="800"/>
              </a:spcAft>
              <a:buFont typeface="Arial" pitchFamily="34" charset="0"/>
              <a:buChar char="•"/>
            </a:pPr>
            <a:r>
              <a:rPr lang="en-US" sz="2400" dirty="0" smtClean="0"/>
              <a:t>We will explore the binary </a:t>
            </a:r>
            <a:r>
              <a:rPr lang="en-US" sz="2400" dirty="0"/>
              <a:t>n</a:t>
            </a:r>
            <a:r>
              <a:rPr lang="en-US" sz="2400" dirty="0" smtClean="0"/>
              <a:t>umber system in detail and how to create your own truth tables in future activities.</a:t>
            </a:r>
            <a:endParaRPr lang="en-US" sz="2400" dirty="0"/>
          </a:p>
        </p:txBody>
      </p:sp>
      <p:pic>
        <p:nvPicPr>
          <p:cNvPr id="1026" name="Picture 2" descr="C:\Users\jrausch\AppData\Local\Microsoft\Windows\Temporary Internet Files\Content.IE5\M96ZCBNJ\MP9003900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84189"/>
            <a:ext cx="2895600" cy="206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61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TW - Master">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TW - Master - Them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FF0000"/>
          </a:solidFill>
          <a:headEnd type="none" w="med" len="med"/>
          <a:tailEnd type="none"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bwMode="auto">
        <a:ln w="12700">
          <a:solidFill>
            <a:srgbClr val="0000FF"/>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PLTW - Master</Template>
  <TotalTime>6468</TotalTime>
  <Words>2553</Words>
  <Application>Microsoft Office PowerPoint</Application>
  <PresentationFormat>On-screen Show (4:3)</PresentationFormat>
  <Paragraphs>458</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PLTW - Master</vt:lpstr>
      <vt:lpstr>PLTW - Master - Theme</vt:lpstr>
      <vt:lpstr>PowerPoint Presentation</vt:lpstr>
      <vt:lpstr>This presentation will..</vt:lpstr>
      <vt:lpstr>Transistors to Gates</vt:lpstr>
      <vt:lpstr>Transistors to Gates</vt:lpstr>
      <vt:lpstr>Gates to Integrated Circuits (ICs)</vt:lpstr>
      <vt:lpstr>Common Electronic Components  Integrated Circuits (IC’s) &amp; Sockets</vt:lpstr>
      <vt:lpstr>Gates and Truth Tables</vt:lpstr>
      <vt:lpstr>Truth Tables and Binary</vt:lpstr>
      <vt:lpstr>Truth Tables and Binary</vt:lpstr>
      <vt:lpstr>Introduction to Integrated Circuits</vt:lpstr>
      <vt:lpstr>TTL vs. CMOS</vt:lpstr>
      <vt:lpstr>IC Density of Integration</vt:lpstr>
      <vt:lpstr>Package Styles</vt:lpstr>
      <vt:lpstr>Through-Hole Technology (THT)</vt:lpstr>
      <vt:lpstr>Surface Mount Technology (SMT)</vt:lpstr>
      <vt:lpstr>TTL Logic Sub-Families</vt:lpstr>
      <vt:lpstr>TTL Logic Gate Numbering System</vt:lpstr>
      <vt:lpstr>Manufacturer Datasheets</vt:lpstr>
      <vt:lpstr>General Description</vt:lpstr>
      <vt:lpstr>Connection Diagram</vt:lpstr>
      <vt:lpstr>Function Table</vt:lpstr>
      <vt:lpstr>Recommended Operating Conditions</vt:lpstr>
      <vt:lpstr>Electrical Characteristics</vt:lpstr>
      <vt:lpstr>Switching Characteristics</vt:lpstr>
      <vt:lpstr>Physical Dimensions</vt:lpstr>
    </vt:vector>
  </TitlesOfParts>
  <Manager>Jason Rausch</Manager>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Identification: Digital</dc:title>
  <dc:subject>Digital Electronics - PLTW</dc:subject>
  <dc:creator>DE Revision Team</dc:creator>
  <cp:keywords>Presentation</cp:keywords>
  <cp:lastModifiedBy>Kristen Champion-Terrell</cp:lastModifiedBy>
  <cp:revision>83</cp:revision>
  <dcterms:created xsi:type="dcterms:W3CDTF">2008-03-24T14:30:01Z</dcterms:created>
  <dcterms:modified xsi:type="dcterms:W3CDTF">2014-02-13T04:37:50Z</dcterms:modified>
</cp:coreProperties>
</file>