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4128" r:id="rId2"/>
  </p:sldMasterIdLst>
  <p:notesMasterIdLst>
    <p:notesMasterId r:id="rId30"/>
  </p:notesMasterIdLst>
  <p:handoutMasterIdLst>
    <p:handoutMasterId r:id="rId31"/>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3366FF"/>
    <a:srgbClr val="C00000"/>
    <a:srgbClr val="B2B2B2"/>
    <a:srgbClr val="663300"/>
    <a:srgbClr val="FF66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94" autoAdjust="0"/>
    <p:restoredTop sz="83856" autoAdjust="0"/>
  </p:normalViewPr>
  <p:slideViewPr>
    <p:cSldViewPr snapToGrid="0">
      <p:cViewPr>
        <p:scale>
          <a:sx n="70" d="100"/>
          <a:sy n="70" d="100"/>
        </p:scale>
        <p:origin x="-1710" y="3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90" d="100"/>
          <a:sy n="90" d="100"/>
        </p:scale>
        <p:origin x="-181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100">
                <a:solidFill>
                  <a:schemeClr val="tx1"/>
                </a:solidFill>
                <a:cs typeface="+mn-cs"/>
              </a:defRPr>
            </a:lvl1pPr>
          </a:lstStyle>
          <a:p>
            <a:pPr>
              <a:defRPr/>
            </a:pPr>
            <a:r>
              <a:rPr lang="en-US"/>
              <a:t>Circuit Theory Laws</a:t>
            </a:r>
          </a:p>
        </p:txBody>
      </p:sp>
      <p:sp>
        <p:nvSpPr>
          <p:cNvPr id="3075" name="Rectangle 3"/>
          <p:cNvSpPr>
            <a:spLocks noGrp="1" noChangeArrowheads="1"/>
          </p:cNvSpPr>
          <p:nvPr>
            <p:ph type="dt" sz="quarter" idx="1"/>
          </p:nvPr>
        </p:nvSpPr>
        <p:spPr bwMode="auto">
          <a:xfrm>
            <a:off x="3271838" y="0"/>
            <a:ext cx="3738562"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defRPr sz="1100">
                <a:solidFill>
                  <a:schemeClr val="tx1"/>
                </a:solidFill>
                <a:cs typeface="+mn-cs"/>
              </a:defRPr>
            </a:lvl1pPr>
          </a:lstStyle>
          <a:p>
            <a:pPr>
              <a:defRPr/>
            </a:pPr>
            <a:r>
              <a:rPr lang="en-US"/>
              <a:t>Digital Electronics </a:t>
            </a:r>
            <a:r>
              <a:rPr lang="en-US" baseline="30000"/>
              <a:t>TM</a:t>
            </a:r>
            <a:r>
              <a:rPr lang="en-US"/>
              <a:t> </a:t>
            </a:r>
          </a:p>
          <a:p>
            <a:pPr>
              <a:defRPr/>
            </a:pPr>
            <a:r>
              <a:rPr lang="en-US"/>
              <a:t>1.2  Introduction to Analog</a:t>
            </a:r>
          </a:p>
        </p:txBody>
      </p:sp>
      <p:sp>
        <p:nvSpPr>
          <p:cNvPr id="3076" name="Rectangle 4"/>
          <p:cNvSpPr>
            <a:spLocks noGrp="1" noChangeArrowheads="1"/>
          </p:cNvSpPr>
          <p:nvPr>
            <p:ph type="ftr" sz="quarter" idx="2"/>
          </p:nvPr>
        </p:nvSpPr>
        <p:spPr bwMode="auto">
          <a:xfrm>
            <a:off x="0" y="88169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defRPr sz="1100">
                <a:solidFill>
                  <a:schemeClr val="tx1"/>
                </a:solidFill>
                <a:cs typeface="Arial" charset="0"/>
              </a:defRPr>
            </a:lvl1pPr>
          </a:lstStyle>
          <a:p>
            <a:pPr>
              <a:defRPr/>
            </a:pPr>
            <a:endParaRPr lang="en-US"/>
          </a:p>
          <a:p>
            <a:pPr>
              <a:defRPr/>
            </a:pPr>
            <a:endParaRPr lang="en-US"/>
          </a:p>
          <a:p>
            <a:pPr>
              <a:defRPr/>
            </a:pPr>
            <a:endParaRPr lang="en-US"/>
          </a:p>
          <a:p>
            <a:pPr>
              <a:defRPr/>
            </a:pPr>
            <a:endParaRPr lang="en-US"/>
          </a:p>
          <a:p>
            <a:pPr>
              <a:defRPr/>
            </a:pPr>
            <a:endParaRPr lang="en-US"/>
          </a:p>
          <a:p>
            <a:pPr>
              <a:defRPr/>
            </a:pPr>
            <a:r>
              <a:rPr lang="en-US"/>
              <a:t>Project Lead The Way, Inc.</a:t>
            </a:r>
            <a:endParaRPr lang="en-US" baseline="30000"/>
          </a:p>
          <a:p>
            <a:pPr>
              <a:defRPr/>
            </a:pPr>
            <a:r>
              <a:rPr lang="en-US"/>
              <a:t>Copyright </a:t>
            </a:r>
            <a:r>
              <a:rPr lang="en-US" smtClean="0"/>
              <a:t>2009</a:t>
            </a:r>
            <a:endParaRPr lang="en-US"/>
          </a:p>
        </p:txBody>
      </p:sp>
      <p:sp>
        <p:nvSpPr>
          <p:cNvPr id="3077" name="Rectangle 5"/>
          <p:cNvSpPr>
            <a:spLocks noGrp="1" noChangeArrowheads="1"/>
          </p:cNvSpPr>
          <p:nvPr>
            <p:ph type="sldNum" sz="quarter" idx="3"/>
          </p:nvPr>
        </p:nvSpPr>
        <p:spPr bwMode="auto">
          <a:xfrm>
            <a:off x="3970338" y="8815388"/>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100">
                <a:cs typeface="+mn-cs"/>
              </a:defRPr>
            </a:lvl1pPr>
          </a:lstStyle>
          <a:p>
            <a:pPr>
              <a:defRPr/>
            </a:pPr>
            <a:fld id="{DD9A6416-717A-4063-A12A-40140F01CE5E}" type="slidenum">
              <a:rPr lang="en-US"/>
              <a:pPr>
                <a:defRPr/>
              </a:pPr>
              <a:t>‹#›</a:t>
            </a:fld>
            <a:endParaRPr lang="en-US" dirty="0"/>
          </a:p>
        </p:txBody>
      </p:sp>
      <p:pic>
        <p:nvPicPr>
          <p:cNvPr id="71686" name="Picture 6"/>
          <p:cNvPicPr>
            <a:picLocks noChangeAspect="1" noChangeArrowheads="1"/>
          </p:cNvPicPr>
          <p:nvPr/>
        </p:nvPicPr>
        <p:blipFill>
          <a:blip r:embed="rId2" cstate="print">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6230938" y="8786813"/>
            <a:ext cx="485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72635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100">
                <a:cs typeface="+mn-cs"/>
              </a:defRPr>
            </a:lvl1pPr>
          </a:lstStyle>
          <a:p>
            <a:pPr>
              <a:defRPr/>
            </a:pPr>
            <a:r>
              <a:rPr lang="en-US"/>
              <a:t>Circuit Theory Laws</a:t>
            </a:r>
          </a:p>
        </p:txBody>
      </p:sp>
      <p:sp>
        <p:nvSpPr>
          <p:cNvPr id="13315" name="Rectangle 3"/>
          <p:cNvSpPr>
            <a:spLocks noGrp="1" noChangeArrowheads="1"/>
          </p:cNvSpPr>
          <p:nvPr>
            <p:ph type="dt" idx="1"/>
          </p:nvPr>
        </p:nvSpPr>
        <p:spPr bwMode="auto">
          <a:xfrm>
            <a:off x="3271838" y="0"/>
            <a:ext cx="3738562"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100">
                <a:cs typeface="+mn-cs"/>
              </a:defRPr>
            </a:lvl1pPr>
          </a:lstStyle>
          <a:p>
            <a:pPr>
              <a:defRPr/>
            </a:pPr>
            <a:r>
              <a:rPr lang="en-US"/>
              <a:t>Digital Electronics </a:t>
            </a:r>
            <a:r>
              <a:rPr lang="en-US" baseline="30000"/>
              <a:t>TM</a:t>
            </a:r>
            <a:r>
              <a:rPr lang="en-US"/>
              <a:t> </a:t>
            </a:r>
          </a:p>
          <a:p>
            <a:pPr>
              <a:defRPr/>
            </a:pPr>
            <a:r>
              <a:rPr lang="en-US"/>
              <a:t>1.2  Introduction to Analog</a:t>
            </a:r>
          </a:p>
        </p:txBody>
      </p:sp>
      <p:sp>
        <p:nvSpPr>
          <p:cNvPr id="430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815388"/>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100">
                <a:cs typeface="Arial" charset="0"/>
              </a:defRPr>
            </a:lvl1pPr>
          </a:lstStyle>
          <a:p>
            <a:pPr>
              <a:defRPr/>
            </a:pPr>
            <a:r>
              <a:rPr lang="en-US"/>
              <a:t>Project Lead The Way, Inc.</a:t>
            </a:r>
            <a:endParaRPr lang="en-US" baseline="30000"/>
          </a:p>
          <a:p>
            <a:pPr>
              <a:defRPr/>
            </a:pPr>
            <a:r>
              <a:rPr lang="en-US"/>
              <a:t>Copyright 2009</a:t>
            </a:r>
          </a:p>
        </p:txBody>
      </p:sp>
      <p:sp>
        <p:nvSpPr>
          <p:cNvPr id="13319" name="Rectangle 7"/>
          <p:cNvSpPr>
            <a:spLocks noGrp="1" noChangeArrowheads="1"/>
          </p:cNvSpPr>
          <p:nvPr>
            <p:ph type="sldNum" sz="quarter" idx="5"/>
          </p:nvPr>
        </p:nvSpPr>
        <p:spPr bwMode="auto">
          <a:xfrm>
            <a:off x="3970338" y="8815388"/>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100">
                <a:cs typeface="+mn-cs"/>
              </a:defRPr>
            </a:lvl1pPr>
          </a:lstStyle>
          <a:p>
            <a:pPr>
              <a:defRPr/>
            </a:pPr>
            <a:fld id="{64D9B257-9E15-4252-97EC-62B27412F9A5}" type="slidenum">
              <a:rPr lang="en-US"/>
              <a:pPr>
                <a:defRPr/>
              </a:pPr>
              <a:t>‹#›</a:t>
            </a:fld>
            <a:endParaRPr lang="en-US" dirty="0"/>
          </a:p>
        </p:txBody>
      </p:sp>
      <p:pic>
        <p:nvPicPr>
          <p:cNvPr id="43016" name="Picture 8"/>
          <p:cNvPicPr>
            <a:picLocks noChangeAspect="1" noChangeArrowheads="1"/>
          </p:cNvPicPr>
          <p:nvPr/>
        </p:nvPicPr>
        <p:blipFill>
          <a:blip r:embed="rId2">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6230938" y="8786813"/>
            <a:ext cx="485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808771"/>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pPr>
              <a:defRPr/>
            </a:pPr>
            <a:r>
              <a:rPr lang="en-US" dirty="0"/>
              <a:t>Circuit Theory Laws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1.2  Introduction to Analog</a:t>
            </a:r>
          </a:p>
        </p:txBody>
      </p:sp>
      <p:sp>
        <p:nvSpPr>
          <p:cNvPr id="4403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BDF25415-B3A5-40FE-B69D-26063A9ACC80}" type="slidenum">
              <a:rPr lang="en-US"/>
              <a:pPr>
                <a:defRPr/>
              </a:pPr>
              <a:t>1</a:t>
            </a:fld>
            <a:endParaRPr lang="en-US" dirty="0"/>
          </a:p>
        </p:txBody>
      </p:sp>
      <p:sp>
        <p:nvSpPr>
          <p:cNvPr id="44038" name="Slide Image Placeholder 11"/>
          <p:cNvSpPr>
            <a:spLocks noGrp="1" noRot="1" noChangeAspect="1" noTextEdit="1"/>
          </p:cNvSpPr>
          <p:nvPr>
            <p:ph type="sldImg"/>
          </p:nvPr>
        </p:nvSpPr>
        <p:spPr>
          <a:ln/>
        </p:spPr>
      </p:sp>
      <p:sp>
        <p:nvSpPr>
          <p:cNvPr id="44039" name="Notes Placeholder 1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Conventional Current vs. Electron Flow (Scientists vs. Engineers – since this is an engineering course, guess who wins?).</a:t>
            </a:r>
          </a:p>
        </p:txBody>
      </p:sp>
      <p:sp>
        <p:nvSpPr>
          <p:cNvPr id="4" name="Header Placeholder 3"/>
          <p:cNvSpPr>
            <a:spLocks noGrp="1"/>
          </p:cNvSpPr>
          <p:nvPr>
            <p:ph type="hdr" sz="quarter"/>
          </p:nvPr>
        </p:nvSpPr>
        <p:spPr/>
        <p:txBody>
          <a:bodyPr/>
          <a:lstStyle/>
          <a:p>
            <a:pPr>
              <a:defRPr/>
            </a:pPr>
            <a:r>
              <a:rPr lang="en-US"/>
              <a:t>Circuit Theory Laws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1.2  Introduction to Analog</a:t>
            </a:r>
          </a:p>
        </p:txBody>
      </p:sp>
      <p:sp>
        <p:nvSpPr>
          <p:cNvPr id="5325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38808D9A-38A1-4D56-AF52-D50D9F90F2EC}"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Of course, the engineers win!</a:t>
            </a:r>
          </a:p>
        </p:txBody>
      </p:sp>
      <p:sp>
        <p:nvSpPr>
          <p:cNvPr id="4" name="Header Placeholder 3"/>
          <p:cNvSpPr>
            <a:spLocks noGrp="1"/>
          </p:cNvSpPr>
          <p:nvPr>
            <p:ph type="hdr" sz="quarter"/>
          </p:nvPr>
        </p:nvSpPr>
        <p:spPr/>
        <p:txBody>
          <a:bodyPr/>
          <a:lstStyle/>
          <a:p>
            <a:pPr>
              <a:defRPr/>
            </a:pPr>
            <a:r>
              <a:rPr lang="en-US"/>
              <a:t>Circuit Theory Laws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1.2  Introduction to Analog</a:t>
            </a:r>
          </a:p>
        </p:txBody>
      </p:sp>
      <p:sp>
        <p:nvSpPr>
          <p:cNvPr id="5427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F5F5CD5F-0C95-410C-A0E5-7221884B7260}"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Introduction to Ohm’s Law</a:t>
            </a:r>
          </a:p>
        </p:txBody>
      </p:sp>
      <p:sp>
        <p:nvSpPr>
          <p:cNvPr id="4" name="Header Placeholder 3"/>
          <p:cNvSpPr>
            <a:spLocks noGrp="1"/>
          </p:cNvSpPr>
          <p:nvPr>
            <p:ph type="hdr" sz="quarter"/>
          </p:nvPr>
        </p:nvSpPr>
        <p:spPr/>
        <p:txBody>
          <a:bodyPr/>
          <a:lstStyle/>
          <a:p>
            <a:pPr>
              <a:defRPr/>
            </a:pPr>
            <a:r>
              <a:rPr lang="en-US"/>
              <a:t>Circuit Theory Laws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1.2  Introduction to Analog</a:t>
            </a:r>
          </a:p>
        </p:txBody>
      </p:sp>
      <p:sp>
        <p:nvSpPr>
          <p:cNvPr id="553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D8D189F8-ED84-4F35-830D-B559EE4316A1}"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Ohm’s Law Triangle – Place your finger over the unknown quantity and what remains is the equation used to solve for the unknown.</a:t>
            </a:r>
          </a:p>
        </p:txBody>
      </p:sp>
      <p:sp>
        <p:nvSpPr>
          <p:cNvPr id="4" name="Header Placeholder 3"/>
          <p:cNvSpPr>
            <a:spLocks noGrp="1"/>
          </p:cNvSpPr>
          <p:nvPr>
            <p:ph type="hdr" sz="quarter"/>
          </p:nvPr>
        </p:nvSpPr>
        <p:spPr/>
        <p:txBody>
          <a:bodyPr/>
          <a:lstStyle/>
          <a:p>
            <a:pPr>
              <a:defRPr/>
            </a:pPr>
            <a:r>
              <a:rPr lang="en-US"/>
              <a:t>Circuit Theory Laws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1.2  Introduction to Analog</a:t>
            </a:r>
          </a:p>
        </p:txBody>
      </p:sp>
      <p:sp>
        <p:nvSpPr>
          <p:cNvPr id="5632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B897961D-168A-4758-8BFF-5ADA7C8510D1}"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Pause the presentation and allow the student to work on the example. The solution is on the next slide.</a:t>
            </a:r>
          </a:p>
          <a:p>
            <a:endParaRPr lang="en-US" smtClean="0"/>
          </a:p>
        </p:txBody>
      </p:sp>
      <p:sp>
        <p:nvSpPr>
          <p:cNvPr id="4" name="Header Placeholder 3"/>
          <p:cNvSpPr>
            <a:spLocks noGrp="1"/>
          </p:cNvSpPr>
          <p:nvPr>
            <p:ph type="hdr" sz="quarter"/>
          </p:nvPr>
        </p:nvSpPr>
        <p:spPr/>
        <p:txBody>
          <a:bodyPr/>
          <a:lstStyle/>
          <a:p>
            <a:pPr>
              <a:defRPr/>
            </a:pPr>
            <a:r>
              <a:rPr lang="en-US"/>
              <a:t>Circuit Theory Laws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1.2  Introduction to Analog</a:t>
            </a:r>
          </a:p>
        </p:txBody>
      </p:sp>
      <p:sp>
        <p:nvSpPr>
          <p:cNvPr id="5735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8AE8B2A4-C868-448B-9326-47DBC7BC5615}"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provides the solution. If you print handouts, do not print this page.</a:t>
            </a:r>
          </a:p>
          <a:p>
            <a:endParaRPr lang="en-US" smtClean="0"/>
          </a:p>
        </p:txBody>
      </p:sp>
      <p:sp>
        <p:nvSpPr>
          <p:cNvPr id="4" name="Header Placeholder 3"/>
          <p:cNvSpPr>
            <a:spLocks noGrp="1"/>
          </p:cNvSpPr>
          <p:nvPr>
            <p:ph type="hdr" sz="quarter"/>
          </p:nvPr>
        </p:nvSpPr>
        <p:spPr/>
        <p:txBody>
          <a:bodyPr/>
          <a:lstStyle/>
          <a:p>
            <a:pPr>
              <a:defRPr/>
            </a:pPr>
            <a:r>
              <a:rPr lang="en-US"/>
              <a:t>Circuit Theory Laws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1.2  Introduction to Analog</a:t>
            </a:r>
          </a:p>
        </p:txBody>
      </p:sp>
      <p:sp>
        <p:nvSpPr>
          <p:cNvPr id="5837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D2DB7435-41C9-4024-BA40-F96141D3018E}"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Overview of series and parallel component configuration.</a:t>
            </a:r>
          </a:p>
        </p:txBody>
      </p:sp>
      <p:sp>
        <p:nvSpPr>
          <p:cNvPr id="4" name="Header Placeholder 3"/>
          <p:cNvSpPr>
            <a:spLocks noGrp="1"/>
          </p:cNvSpPr>
          <p:nvPr>
            <p:ph type="hdr" sz="quarter"/>
          </p:nvPr>
        </p:nvSpPr>
        <p:spPr/>
        <p:txBody>
          <a:bodyPr/>
          <a:lstStyle/>
          <a:p>
            <a:pPr>
              <a:defRPr/>
            </a:pPr>
            <a:r>
              <a:rPr lang="en-US"/>
              <a:t>Circuit Theory Laws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1.2  Introduction to Analog</a:t>
            </a:r>
          </a:p>
        </p:txBody>
      </p:sp>
      <p:sp>
        <p:nvSpPr>
          <p:cNvPr id="593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C6562E47-A23F-4CDB-AF17-3685F2A042E3}"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Characteristics of a series circuit.</a:t>
            </a:r>
          </a:p>
        </p:txBody>
      </p:sp>
      <p:sp>
        <p:nvSpPr>
          <p:cNvPr id="4" name="Header Placeholder 3"/>
          <p:cNvSpPr>
            <a:spLocks noGrp="1"/>
          </p:cNvSpPr>
          <p:nvPr>
            <p:ph type="hdr" sz="quarter"/>
          </p:nvPr>
        </p:nvSpPr>
        <p:spPr/>
        <p:txBody>
          <a:bodyPr/>
          <a:lstStyle/>
          <a:p>
            <a:pPr>
              <a:defRPr/>
            </a:pPr>
            <a:r>
              <a:rPr lang="en-US"/>
              <a:t>Circuit Theory Laws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1.2  Introduction to Analog</a:t>
            </a:r>
          </a:p>
        </p:txBody>
      </p:sp>
      <p:sp>
        <p:nvSpPr>
          <p:cNvPr id="6042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EAD29908-3B9C-44BF-9333-F540F19A4B0F}"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Pause the presentation and allow the student to work on the example. The solution is on the next three slides.</a:t>
            </a:r>
          </a:p>
          <a:p>
            <a:endParaRPr lang="en-US" smtClean="0"/>
          </a:p>
        </p:txBody>
      </p:sp>
      <p:sp>
        <p:nvSpPr>
          <p:cNvPr id="4" name="Header Placeholder 3"/>
          <p:cNvSpPr>
            <a:spLocks noGrp="1"/>
          </p:cNvSpPr>
          <p:nvPr>
            <p:ph type="hdr" sz="quarter"/>
          </p:nvPr>
        </p:nvSpPr>
        <p:spPr/>
        <p:txBody>
          <a:bodyPr/>
          <a:lstStyle/>
          <a:p>
            <a:pPr>
              <a:defRPr/>
            </a:pPr>
            <a:r>
              <a:rPr lang="en-US"/>
              <a:t>Circuit Theory Laws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1.2  Introduction to Analog</a:t>
            </a:r>
          </a:p>
        </p:txBody>
      </p:sp>
      <p:sp>
        <p:nvSpPr>
          <p:cNvPr id="6144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623EA1AD-9631-4DA7-B08E-066F96400680}"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provides the solution. If you print handouts, don’t print this page. (1 of 3)</a:t>
            </a:r>
          </a:p>
          <a:p>
            <a:endParaRPr lang="en-US" smtClean="0"/>
          </a:p>
        </p:txBody>
      </p:sp>
      <p:sp>
        <p:nvSpPr>
          <p:cNvPr id="4" name="Header Placeholder 3"/>
          <p:cNvSpPr>
            <a:spLocks noGrp="1"/>
          </p:cNvSpPr>
          <p:nvPr>
            <p:ph type="hdr" sz="quarter"/>
          </p:nvPr>
        </p:nvSpPr>
        <p:spPr/>
        <p:txBody>
          <a:bodyPr/>
          <a:lstStyle/>
          <a:p>
            <a:pPr>
              <a:defRPr/>
            </a:pPr>
            <a:r>
              <a:rPr lang="en-US"/>
              <a:t>Circuit Theory Laws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1.2  Introduction to Analog</a:t>
            </a:r>
          </a:p>
        </p:txBody>
      </p:sp>
      <p:sp>
        <p:nvSpPr>
          <p:cNvPr id="624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23640876-5BBF-42AB-AF96-D6B4598B9331}"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Introductory Slide / Overview of Presentation</a:t>
            </a:r>
          </a:p>
        </p:txBody>
      </p:sp>
      <p:sp>
        <p:nvSpPr>
          <p:cNvPr id="4" name="Header Placeholder 3"/>
          <p:cNvSpPr>
            <a:spLocks noGrp="1"/>
          </p:cNvSpPr>
          <p:nvPr>
            <p:ph type="hdr" sz="quarter"/>
          </p:nvPr>
        </p:nvSpPr>
        <p:spPr/>
        <p:txBody>
          <a:bodyPr/>
          <a:lstStyle/>
          <a:p>
            <a:pPr>
              <a:defRPr/>
            </a:pPr>
            <a:r>
              <a:rPr lang="en-US"/>
              <a:t>Circuit Theory Laws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1.2  Introduction to Analog</a:t>
            </a:r>
          </a:p>
        </p:txBody>
      </p:sp>
      <p:sp>
        <p:nvSpPr>
          <p:cNvPr id="450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29DD6857-F66D-431D-80D2-3D26634C58D7}"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provides the solution. If you print handouts, don’t print this page. (2 of 3)</a:t>
            </a:r>
          </a:p>
          <a:p>
            <a:endParaRPr lang="en-US" smtClean="0"/>
          </a:p>
        </p:txBody>
      </p:sp>
      <p:sp>
        <p:nvSpPr>
          <p:cNvPr id="4" name="Header Placeholder 3"/>
          <p:cNvSpPr>
            <a:spLocks noGrp="1"/>
          </p:cNvSpPr>
          <p:nvPr>
            <p:ph type="hdr" sz="quarter"/>
          </p:nvPr>
        </p:nvSpPr>
        <p:spPr/>
        <p:txBody>
          <a:bodyPr/>
          <a:lstStyle/>
          <a:p>
            <a:pPr>
              <a:defRPr/>
            </a:pPr>
            <a:r>
              <a:rPr lang="en-US"/>
              <a:t>Circuit Theory Laws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1.2  Introduction to Analog</a:t>
            </a:r>
          </a:p>
        </p:txBody>
      </p:sp>
      <p:sp>
        <p:nvSpPr>
          <p:cNvPr id="6349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DD2B85F6-DD33-48E7-B346-56CBFB3C2CDF}"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provides the solution. If you print handouts, don’t print this page. (3 of 3)</a:t>
            </a:r>
          </a:p>
          <a:p>
            <a:endParaRPr lang="en-US" smtClean="0"/>
          </a:p>
        </p:txBody>
      </p:sp>
      <p:sp>
        <p:nvSpPr>
          <p:cNvPr id="4" name="Header Placeholder 3"/>
          <p:cNvSpPr>
            <a:spLocks noGrp="1"/>
          </p:cNvSpPr>
          <p:nvPr>
            <p:ph type="hdr" sz="quarter"/>
          </p:nvPr>
        </p:nvSpPr>
        <p:spPr/>
        <p:txBody>
          <a:bodyPr/>
          <a:lstStyle/>
          <a:p>
            <a:pPr>
              <a:defRPr/>
            </a:pPr>
            <a:r>
              <a:rPr lang="en-US"/>
              <a:t>Circuit Theory Laws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1.2  Introduction to Analog</a:t>
            </a:r>
          </a:p>
        </p:txBody>
      </p:sp>
      <p:sp>
        <p:nvSpPr>
          <p:cNvPr id="6451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2C70D02A-F86B-4F73-B622-BCD5B5D1DDF1}"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Characteristics of a parallel circuit.</a:t>
            </a:r>
          </a:p>
          <a:p>
            <a:endParaRPr lang="en-US" smtClean="0"/>
          </a:p>
        </p:txBody>
      </p:sp>
      <p:sp>
        <p:nvSpPr>
          <p:cNvPr id="4" name="Header Placeholder 3"/>
          <p:cNvSpPr>
            <a:spLocks noGrp="1"/>
          </p:cNvSpPr>
          <p:nvPr>
            <p:ph type="hdr" sz="quarter"/>
          </p:nvPr>
        </p:nvSpPr>
        <p:spPr/>
        <p:txBody>
          <a:bodyPr/>
          <a:lstStyle/>
          <a:p>
            <a:pPr>
              <a:defRPr/>
            </a:pPr>
            <a:r>
              <a:rPr lang="en-US"/>
              <a:t>Circuit Theory Laws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1.2  Introduction to Analog</a:t>
            </a:r>
          </a:p>
        </p:txBody>
      </p:sp>
      <p:sp>
        <p:nvSpPr>
          <p:cNvPr id="6554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19E81CFF-396B-413F-86C3-4F18A7011E95}"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Pause the presentation and allow the student to work on the example. The solution is on the next three slides.</a:t>
            </a:r>
          </a:p>
          <a:p>
            <a:endParaRPr lang="en-US" smtClean="0"/>
          </a:p>
        </p:txBody>
      </p:sp>
      <p:sp>
        <p:nvSpPr>
          <p:cNvPr id="4" name="Header Placeholder 3"/>
          <p:cNvSpPr>
            <a:spLocks noGrp="1"/>
          </p:cNvSpPr>
          <p:nvPr>
            <p:ph type="hdr" sz="quarter"/>
          </p:nvPr>
        </p:nvSpPr>
        <p:spPr/>
        <p:txBody>
          <a:bodyPr/>
          <a:lstStyle/>
          <a:p>
            <a:pPr>
              <a:defRPr/>
            </a:pPr>
            <a:r>
              <a:rPr lang="en-US"/>
              <a:t>Circuit Theory Laws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1.2  Introduction to Analog</a:t>
            </a:r>
          </a:p>
        </p:txBody>
      </p:sp>
      <p:sp>
        <p:nvSpPr>
          <p:cNvPr id="6656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7520C2C9-20AD-468D-BEE0-C091FF55E1A9}"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provides the solution. If you print handouts, don’t print this page. (1 of 3)</a:t>
            </a:r>
          </a:p>
          <a:p>
            <a:endParaRPr lang="en-US" smtClean="0"/>
          </a:p>
        </p:txBody>
      </p:sp>
      <p:sp>
        <p:nvSpPr>
          <p:cNvPr id="4" name="Header Placeholder 3"/>
          <p:cNvSpPr>
            <a:spLocks noGrp="1"/>
          </p:cNvSpPr>
          <p:nvPr>
            <p:ph type="hdr" sz="quarter"/>
          </p:nvPr>
        </p:nvSpPr>
        <p:spPr/>
        <p:txBody>
          <a:bodyPr/>
          <a:lstStyle/>
          <a:p>
            <a:pPr>
              <a:defRPr/>
            </a:pPr>
            <a:r>
              <a:rPr lang="en-US"/>
              <a:t>Circuit Theory Laws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1.2  Introduction to Analog</a:t>
            </a:r>
          </a:p>
        </p:txBody>
      </p:sp>
      <p:sp>
        <p:nvSpPr>
          <p:cNvPr id="6759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55510A38-2174-4A9B-893A-7CBC9FDDE582}"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provides the solution. If you print handouts, don’t print this page. (2 of 3)</a:t>
            </a:r>
          </a:p>
          <a:p>
            <a:endParaRPr lang="en-US" smtClean="0"/>
          </a:p>
        </p:txBody>
      </p:sp>
      <p:sp>
        <p:nvSpPr>
          <p:cNvPr id="4" name="Header Placeholder 3"/>
          <p:cNvSpPr>
            <a:spLocks noGrp="1"/>
          </p:cNvSpPr>
          <p:nvPr>
            <p:ph type="hdr" sz="quarter"/>
          </p:nvPr>
        </p:nvSpPr>
        <p:spPr/>
        <p:txBody>
          <a:bodyPr/>
          <a:lstStyle/>
          <a:p>
            <a:pPr>
              <a:defRPr/>
            </a:pPr>
            <a:r>
              <a:rPr lang="en-US"/>
              <a:t>Circuit Theory Laws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1.2  Introduction to Analog</a:t>
            </a:r>
          </a:p>
        </p:txBody>
      </p:sp>
      <p:sp>
        <p:nvSpPr>
          <p:cNvPr id="6861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22C14FDA-4DBC-42DB-A476-60BC12120C5A}"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provides the solution. If you print handouts, don’t print this page. (3 of 3)</a:t>
            </a:r>
          </a:p>
          <a:p>
            <a:endParaRPr lang="en-US" smtClean="0"/>
          </a:p>
        </p:txBody>
      </p:sp>
      <p:sp>
        <p:nvSpPr>
          <p:cNvPr id="4" name="Header Placeholder 3"/>
          <p:cNvSpPr>
            <a:spLocks noGrp="1"/>
          </p:cNvSpPr>
          <p:nvPr>
            <p:ph type="hdr" sz="quarter"/>
          </p:nvPr>
        </p:nvSpPr>
        <p:spPr/>
        <p:txBody>
          <a:bodyPr/>
          <a:lstStyle/>
          <a:p>
            <a:pPr>
              <a:defRPr/>
            </a:pPr>
            <a:r>
              <a:rPr lang="en-US"/>
              <a:t>Circuit Theory Laws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1.2  Introduction to Analog</a:t>
            </a:r>
          </a:p>
        </p:txBody>
      </p:sp>
      <p:sp>
        <p:nvSpPr>
          <p:cNvPr id="6963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F8BD3596-17CA-4238-BF8B-7925EABF961A}"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Summary of Kirchhoff’s Laws.</a:t>
            </a:r>
          </a:p>
          <a:p>
            <a:endParaRPr lang="en-US" smtClean="0"/>
          </a:p>
          <a:p>
            <a:r>
              <a:rPr lang="en-US" smtClean="0"/>
              <a:t>http://commons.wikimedia.org/wiki/Image:Gustav_Robert_Kirchhoff.jpg</a:t>
            </a:r>
          </a:p>
        </p:txBody>
      </p:sp>
      <p:sp>
        <p:nvSpPr>
          <p:cNvPr id="4" name="Header Placeholder 3"/>
          <p:cNvSpPr>
            <a:spLocks noGrp="1"/>
          </p:cNvSpPr>
          <p:nvPr>
            <p:ph type="hdr" sz="quarter"/>
          </p:nvPr>
        </p:nvSpPr>
        <p:spPr/>
        <p:txBody>
          <a:bodyPr/>
          <a:lstStyle/>
          <a:p>
            <a:pPr>
              <a:defRPr/>
            </a:pPr>
            <a:r>
              <a:rPr lang="en-US"/>
              <a:t>Circuit Theory Laws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1.2  Introduction to Analog</a:t>
            </a:r>
          </a:p>
        </p:txBody>
      </p:sp>
      <p:sp>
        <p:nvSpPr>
          <p:cNvPr id="706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755B44B5-B2AC-4BF4-93AA-980F26E0A313}" type="slidenum">
              <a:rPr lang="en-US" smtClean="0"/>
              <a:pPr>
                <a:defRPr/>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Introduction to the three basic elements of electricity/electronics</a:t>
            </a:r>
          </a:p>
        </p:txBody>
      </p:sp>
      <p:sp>
        <p:nvSpPr>
          <p:cNvPr id="4" name="Header Placeholder 3"/>
          <p:cNvSpPr>
            <a:spLocks noGrp="1"/>
          </p:cNvSpPr>
          <p:nvPr>
            <p:ph type="hdr" sz="quarter"/>
          </p:nvPr>
        </p:nvSpPr>
        <p:spPr/>
        <p:txBody>
          <a:bodyPr/>
          <a:lstStyle/>
          <a:p>
            <a:pPr>
              <a:defRPr/>
            </a:pPr>
            <a:r>
              <a:rPr lang="en-US"/>
              <a:t>Circuit Theory Laws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1.2  Introduction to Analog</a:t>
            </a:r>
          </a:p>
        </p:txBody>
      </p:sp>
      <p:sp>
        <p:nvSpPr>
          <p:cNvPr id="4608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2E2FE560-352F-4070-B9EE-D3C71EDB8F92}"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formal definition of current and the scientist that bears their name.</a:t>
            </a:r>
          </a:p>
          <a:p>
            <a:endParaRPr lang="en-US" smtClean="0"/>
          </a:p>
          <a:p>
            <a:r>
              <a:rPr lang="en-US" smtClean="0"/>
              <a:t>http://commons.wikimedia.org/wiki/Image:Andre-marie-ampere2.jpg</a:t>
            </a:r>
          </a:p>
        </p:txBody>
      </p:sp>
      <p:sp>
        <p:nvSpPr>
          <p:cNvPr id="4" name="Header Placeholder 3"/>
          <p:cNvSpPr>
            <a:spLocks noGrp="1"/>
          </p:cNvSpPr>
          <p:nvPr>
            <p:ph type="hdr" sz="quarter"/>
          </p:nvPr>
        </p:nvSpPr>
        <p:spPr/>
        <p:txBody>
          <a:bodyPr/>
          <a:lstStyle/>
          <a:p>
            <a:pPr>
              <a:defRPr/>
            </a:pPr>
            <a:r>
              <a:rPr lang="en-US"/>
              <a:t>Circuit Theory Laws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1.2  Introduction to Analog</a:t>
            </a:r>
          </a:p>
        </p:txBody>
      </p:sp>
      <p:sp>
        <p:nvSpPr>
          <p:cNvPr id="4711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06A5418D-954B-49E9-93F5-284E037DE1E6}"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formal definition of voltage and the scientist that bears their name.</a:t>
            </a:r>
          </a:p>
          <a:p>
            <a:endParaRPr lang="en-US" smtClean="0"/>
          </a:p>
          <a:p>
            <a:r>
              <a:rPr lang="en-US" smtClean="0"/>
              <a:t>http://commons.wikimedia.org/wiki/Image:Alessandro_volta2.jpg</a:t>
            </a:r>
          </a:p>
        </p:txBody>
      </p:sp>
      <p:sp>
        <p:nvSpPr>
          <p:cNvPr id="4" name="Header Placeholder 3"/>
          <p:cNvSpPr>
            <a:spLocks noGrp="1"/>
          </p:cNvSpPr>
          <p:nvPr>
            <p:ph type="hdr" sz="quarter"/>
          </p:nvPr>
        </p:nvSpPr>
        <p:spPr/>
        <p:txBody>
          <a:bodyPr/>
          <a:lstStyle/>
          <a:p>
            <a:pPr>
              <a:defRPr/>
            </a:pPr>
            <a:r>
              <a:rPr lang="en-US"/>
              <a:t>Circuit Theory Laws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1.2  Introduction to Analog</a:t>
            </a:r>
          </a:p>
        </p:txBody>
      </p:sp>
      <p:sp>
        <p:nvSpPr>
          <p:cNvPr id="4813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E63464B6-5BC2-4115-BDE2-752FA0EFAB76}"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formal definition of resistance and the scientist that bears their name.</a:t>
            </a:r>
          </a:p>
          <a:p>
            <a:endParaRPr lang="en-US" smtClean="0"/>
          </a:p>
          <a:p>
            <a:r>
              <a:rPr lang="en-US" smtClean="0"/>
              <a:t>http://commons.wikimedia.org/wiki/Image:Ohm3.gif</a:t>
            </a:r>
          </a:p>
        </p:txBody>
      </p:sp>
      <p:sp>
        <p:nvSpPr>
          <p:cNvPr id="4" name="Header Placeholder 3"/>
          <p:cNvSpPr>
            <a:spLocks noGrp="1"/>
          </p:cNvSpPr>
          <p:nvPr>
            <p:ph type="hdr" sz="quarter"/>
          </p:nvPr>
        </p:nvSpPr>
        <p:spPr/>
        <p:txBody>
          <a:bodyPr/>
          <a:lstStyle/>
          <a:p>
            <a:pPr>
              <a:defRPr/>
            </a:pPr>
            <a:r>
              <a:rPr lang="en-US"/>
              <a:t>Circuit Theory Laws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1.2  Introduction to Analog</a:t>
            </a:r>
          </a:p>
        </p:txBody>
      </p:sp>
      <p:sp>
        <p:nvSpPr>
          <p:cNvPr id="4915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BA34BC02-808E-4928-BE18-0F15D2D5AE71}"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classic water analogy for voltage/current/resistance.</a:t>
            </a:r>
          </a:p>
        </p:txBody>
      </p:sp>
      <p:sp>
        <p:nvSpPr>
          <p:cNvPr id="4" name="Header Placeholder 3"/>
          <p:cNvSpPr>
            <a:spLocks noGrp="1"/>
          </p:cNvSpPr>
          <p:nvPr>
            <p:ph type="hdr" sz="quarter"/>
          </p:nvPr>
        </p:nvSpPr>
        <p:spPr/>
        <p:txBody>
          <a:bodyPr/>
          <a:lstStyle/>
          <a:p>
            <a:pPr>
              <a:defRPr/>
            </a:pPr>
            <a:r>
              <a:rPr lang="en-US"/>
              <a:t>Circuit Theory Laws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1.2  Introduction to Analog</a:t>
            </a:r>
          </a:p>
        </p:txBody>
      </p:sp>
      <p:sp>
        <p:nvSpPr>
          <p:cNvPr id="5018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28EFA5FC-0642-4E7B-9334-EC95B9776197}"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shows an everyday object (flashlight), its block diagram, and the equivalent schematic.</a:t>
            </a:r>
          </a:p>
          <a:p>
            <a:endParaRPr lang="en-US" smtClean="0"/>
          </a:p>
          <a:p>
            <a:r>
              <a:rPr lang="en-US" smtClean="0"/>
              <a:t>http://commons.wikimedia.org/wiki/Image:Flashlight_450x190_commons.jpg</a:t>
            </a:r>
          </a:p>
        </p:txBody>
      </p:sp>
      <p:sp>
        <p:nvSpPr>
          <p:cNvPr id="4" name="Header Placeholder 3"/>
          <p:cNvSpPr>
            <a:spLocks noGrp="1"/>
          </p:cNvSpPr>
          <p:nvPr>
            <p:ph type="hdr" sz="quarter"/>
          </p:nvPr>
        </p:nvSpPr>
        <p:spPr/>
        <p:txBody>
          <a:bodyPr/>
          <a:lstStyle/>
          <a:p>
            <a:pPr>
              <a:defRPr/>
            </a:pPr>
            <a:r>
              <a:rPr lang="en-US"/>
              <a:t>Circuit Theory Laws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1.2  Introduction to Analog</a:t>
            </a:r>
          </a:p>
        </p:txBody>
      </p:sp>
      <p:sp>
        <p:nvSpPr>
          <p:cNvPr id="5120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B14F57C4-2657-437F-A3E3-9BB3B9E483AD}"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shows the flow of electrons (not really; it’s the flow of current . . . see the next slide) when the switch closed.</a:t>
            </a:r>
          </a:p>
        </p:txBody>
      </p:sp>
      <p:sp>
        <p:nvSpPr>
          <p:cNvPr id="4" name="Header Placeholder 3"/>
          <p:cNvSpPr>
            <a:spLocks noGrp="1"/>
          </p:cNvSpPr>
          <p:nvPr>
            <p:ph type="hdr" sz="quarter"/>
          </p:nvPr>
        </p:nvSpPr>
        <p:spPr/>
        <p:txBody>
          <a:bodyPr/>
          <a:lstStyle/>
          <a:p>
            <a:pPr>
              <a:defRPr/>
            </a:pPr>
            <a:r>
              <a:rPr lang="en-US"/>
              <a:t>Circuit Theory Laws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1.2  Introduction to Analog</a:t>
            </a:r>
          </a:p>
        </p:txBody>
      </p:sp>
      <p:sp>
        <p:nvSpPr>
          <p:cNvPr id="5223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1ACEFAA2-AD60-4D0C-9A15-2F93FD33F8C7}"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7" descr="3x3_PLTW_Logo_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flipH="1">
            <a:off x="2514600" y="4876800"/>
            <a:ext cx="4191000" cy="584200"/>
          </a:xfrm>
          <a:prstGeom prst="rect">
            <a:avLst/>
          </a:prstGeom>
          <a:noFill/>
        </p:spPr>
        <p:txBody>
          <a:bodyPr>
            <a:spAutoFit/>
          </a:bodyPr>
          <a:lstStyle/>
          <a:p>
            <a:pPr algn="ctr">
              <a:defRPr/>
            </a:pPr>
            <a:r>
              <a:rPr lang="en-US" sz="3200" dirty="0">
                <a:latin typeface="+mn-lt"/>
              </a:rPr>
              <a:t>Digital Electronics</a:t>
            </a:r>
          </a:p>
        </p:txBody>
      </p:sp>
      <p:sp>
        <p:nvSpPr>
          <p:cNvPr id="2" name="Title 1"/>
          <p:cNvSpPr>
            <a:spLocks noGrp="1"/>
          </p:cNvSpPr>
          <p:nvPr>
            <p:ph type="ctrTitle"/>
          </p:nvPr>
        </p:nvSpPr>
        <p:spPr>
          <a:xfrm>
            <a:off x="685800" y="3121025"/>
            <a:ext cx="7772400" cy="1470025"/>
          </a:xfrm>
        </p:spPr>
        <p:txBody>
          <a:bodyPr/>
          <a:lstStyle/>
          <a:p>
            <a:r>
              <a:rPr lang="en-US" smtClean="0"/>
              <a:t>Click to edit Master title style</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BD4C3F1-97E4-4906-9A8C-B7E6602A2985}" type="slidenum">
              <a:rPr lang="en-US"/>
              <a:pPr>
                <a:defRPr/>
              </a:pPr>
              <a:t>‹#›</a:t>
            </a:fld>
            <a:endParaRPr lang="en-US" dirty="0"/>
          </a:p>
        </p:txBody>
      </p:sp>
    </p:spTree>
    <p:extLst>
      <p:ext uri="{BB962C8B-B14F-4D97-AF65-F5344CB8AC3E}">
        <p14:creationId xmlns:p14="http://schemas.microsoft.com/office/powerpoint/2010/main" val="1476723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181100"/>
            <a:ext cx="80470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2A15573-D72D-4522-B58B-C47969564BA0}" type="slidenum">
              <a:rPr lang="en-US"/>
              <a:pPr>
                <a:defRPr/>
              </a:pPr>
              <a:t>‹#›</a:t>
            </a:fld>
            <a:endParaRPr lang="en-US" dirty="0"/>
          </a:p>
        </p:txBody>
      </p:sp>
    </p:spTree>
    <p:extLst>
      <p:ext uri="{BB962C8B-B14F-4D97-AF65-F5344CB8AC3E}">
        <p14:creationId xmlns:p14="http://schemas.microsoft.com/office/powerpoint/2010/main" val="2098822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2693D7-B8DF-42EC-9C7A-B84D7E1061D3}" type="slidenum">
              <a:rPr lang="en-US"/>
              <a:pPr>
                <a:defRPr/>
              </a:pPr>
              <a:t>‹#›</a:t>
            </a:fld>
            <a:endParaRPr lang="en-US" dirty="0"/>
          </a:p>
        </p:txBody>
      </p:sp>
    </p:spTree>
    <p:extLst>
      <p:ext uri="{BB962C8B-B14F-4D97-AF65-F5344CB8AC3E}">
        <p14:creationId xmlns:p14="http://schemas.microsoft.com/office/powerpoint/2010/main" val="2407815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6710" y="381000"/>
            <a:ext cx="7772400" cy="1470025"/>
          </a:xfrm>
        </p:spPr>
        <p:txBody>
          <a:bodyPr/>
          <a:lstStyle/>
          <a:p>
            <a:r>
              <a:rPr lang="en-US" smtClean="0"/>
              <a:t>Click to edit Master title style</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D9347FD-2C77-4F04-BA70-1CF264556D32}" type="slidenum">
              <a:rPr lang="en-US"/>
              <a:pPr>
                <a:defRPr/>
              </a:pPr>
              <a:t>‹#›</a:t>
            </a:fld>
            <a:endParaRPr lang="en-US" dirty="0"/>
          </a:p>
        </p:txBody>
      </p:sp>
      <p:sp>
        <p:nvSpPr>
          <p:cNvPr id="10" name="TextBox 9"/>
          <p:cNvSpPr txBox="1"/>
          <p:nvPr userDrawn="1"/>
        </p:nvSpPr>
        <p:spPr>
          <a:xfrm flipH="1">
            <a:off x="0" y="2667000"/>
            <a:ext cx="9144000" cy="584200"/>
          </a:xfrm>
          <a:prstGeom prst="rect">
            <a:avLst/>
          </a:prstGeom>
          <a:noFill/>
        </p:spPr>
        <p:txBody>
          <a:bodyPr wrap="square">
            <a:spAutoFit/>
          </a:bodyPr>
          <a:lstStyle/>
          <a:p>
            <a:pPr algn="ctr">
              <a:defRPr/>
            </a:pPr>
            <a:r>
              <a:rPr lang="en-US" sz="3200" dirty="0">
                <a:latin typeface="+mn-lt"/>
              </a:rPr>
              <a:t>Digital Electronics</a:t>
            </a:r>
          </a:p>
        </p:txBody>
      </p:sp>
      <p:pic>
        <p:nvPicPr>
          <p:cNvPr id="11" name="Picture 7" descr="C:\Users\Katie\Desktop\PLTW_M_L_3C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84337" y="3484562"/>
            <a:ext cx="5775325"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55964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181100"/>
            <a:ext cx="80470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1"/>
            <a:ext cx="9144000" cy="1227137"/>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09C232B-5CDE-41C8-BAE9-434D71CB0B5E}" type="slidenum">
              <a:rPr lang="en-US"/>
              <a:pPr>
                <a:defRPr/>
              </a:pPr>
              <a:t>‹#›</a:t>
            </a:fld>
            <a:endParaRPr lang="en-US" dirty="0"/>
          </a:p>
        </p:txBody>
      </p:sp>
    </p:spTree>
    <p:extLst>
      <p:ext uri="{BB962C8B-B14F-4D97-AF65-F5344CB8AC3E}">
        <p14:creationId xmlns:p14="http://schemas.microsoft.com/office/powerpoint/2010/main" val="80903557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0D1235-323D-4587-8ED4-2498C1FB5DFA}" type="slidenum">
              <a:rPr lang="en-US"/>
              <a:pPr>
                <a:defRPr/>
              </a:pPr>
              <a:t>‹#›</a:t>
            </a:fld>
            <a:endParaRPr lang="en-US" dirty="0"/>
          </a:p>
        </p:txBody>
      </p:sp>
    </p:spTree>
    <p:extLst>
      <p:ext uri="{BB962C8B-B14F-4D97-AF65-F5344CB8AC3E}">
        <p14:creationId xmlns:p14="http://schemas.microsoft.com/office/powerpoint/2010/main" val="31860572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181100"/>
            <a:ext cx="80470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426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endParaRPr lang="en-US"/>
          </a:p>
        </p:txBody>
      </p:sp>
      <p:sp>
        <p:nvSpPr>
          <p:cNvPr id="7" name="Rectangle 6"/>
          <p:cNvSpPr>
            <a:spLocks noGrp="1" noChangeArrowheads="1"/>
          </p:cNvSpPr>
          <p:nvPr>
            <p:ph type="ftr" sz="quarter" idx="11"/>
          </p:nvPr>
        </p:nvSpPr>
        <p:spPr/>
        <p:txBody>
          <a:bodyPr/>
          <a:lstStyle>
            <a:lvl1pPr>
              <a:defRPr/>
            </a:lvl1pPr>
          </a:lstStyle>
          <a:p>
            <a:pPr>
              <a:defRPr/>
            </a:pPr>
            <a:endParaRPr lang="en-US"/>
          </a:p>
        </p:txBody>
      </p:sp>
      <p:sp>
        <p:nvSpPr>
          <p:cNvPr id="8" name="Rectangle 7"/>
          <p:cNvSpPr>
            <a:spLocks noGrp="1" noChangeArrowheads="1"/>
          </p:cNvSpPr>
          <p:nvPr>
            <p:ph type="sldNum" sz="quarter" idx="12"/>
          </p:nvPr>
        </p:nvSpPr>
        <p:spPr/>
        <p:txBody>
          <a:bodyPr/>
          <a:lstStyle>
            <a:lvl1pPr>
              <a:defRPr/>
            </a:lvl1pPr>
          </a:lstStyle>
          <a:p>
            <a:pPr>
              <a:defRPr/>
            </a:pPr>
            <a:fld id="{3701319B-0ACD-4A1A-B36C-A460DE11A07A}" type="slidenum">
              <a:rPr lang="en-US"/>
              <a:pPr>
                <a:defRPr/>
              </a:pPr>
              <a:t>‹#›</a:t>
            </a:fld>
            <a:endParaRPr lang="en-US" dirty="0"/>
          </a:p>
        </p:txBody>
      </p:sp>
    </p:spTree>
    <p:extLst>
      <p:ext uri="{BB962C8B-B14F-4D97-AF65-F5344CB8AC3E}">
        <p14:creationId xmlns:p14="http://schemas.microsoft.com/office/powerpoint/2010/main" val="147170091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181100"/>
            <a:ext cx="80470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1"/>
            <a:ext cx="9144000" cy="122713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endParaRPr lang="en-US"/>
          </a:p>
        </p:txBody>
      </p:sp>
      <p:sp>
        <p:nvSpPr>
          <p:cNvPr id="10" name="Rectangle 6"/>
          <p:cNvSpPr>
            <a:spLocks noGrp="1" noChangeArrowheads="1"/>
          </p:cNvSpPr>
          <p:nvPr>
            <p:ph type="sldNum" sz="quarter" idx="12"/>
          </p:nvPr>
        </p:nvSpPr>
        <p:spPr/>
        <p:txBody>
          <a:bodyPr/>
          <a:lstStyle>
            <a:lvl1pPr>
              <a:defRPr/>
            </a:lvl1pPr>
          </a:lstStyle>
          <a:p>
            <a:pPr>
              <a:defRPr/>
            </a:pPr>
            <a:fld id="{C44F3929-7603-4826-88D3-6DA7F2B41BAE}" type="slidenum">
              <a:rPr lang="en-US"/>
              <a:pPr>
                <a:defRPr/>
              </a:pPr>
              <a:t>‹#›</a:t>
            </a:fld>
            <a:endParaRPr lang="en-US" dirty="0"/>
          </a:p>
        </p:txBody>
      </p:sp>
    </p:spTree>
    <p:extLst>
      <p:ext uri="{BB962C8B-B14F-4D97-AF65-F5344CB8AC3E}">
        <p14:creationId xmlns:p14="http://schemas.microsoft.com/office/powerpoint/2010/main" val="127041998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181100"/>
            <a:ext cx="80470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1"/>
            <a:ext cx="9144000" cy="1227137"/>
          </a:xfrm>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69BA2B7-BCB3-490E-B2BA-5A35DCDA7566}" type="slidenum">
              <a:rPr lang="en-US"/>
              <a:pPr>
                <a:defRPr/>
              </a:pPr>
              <a:t>‹#›</a:t>
            </a:fld>
            <a:endParaRPr lang="en-US" dirty="0"/>
          </a:p>
        </p:txBody>
      </p:sp>
    </p:spTree>
    <p:extLst>
      <p:ext uri="{BB962C8B-B14F-4D97-AF65-F5344CB8AC3E}">
        <p14:creationId xmlns:p14="http://schemas.microsoft.com/office/powerpoint/2010/main" val="41233740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C56B178-3CA2-4543-B249-E3C8000C0FE2}" type="slidenum">
              <a:rPr lang="en-US"/>
              <a:pPr>
                <a:defRPr/>
              </a:pPr>
              <a:t>‹#›</a:t>
            </a:fld>
            <a:endParaRPr lang="en-US" dirty="0"/>
          </a:p>
        </p:txBody>
      </p:sp>
    </p:spTree>
    <p:extLst>
      <p:ext uri="{BB962C8B-B14F-4D97-AF65-F5344CB8AC3E}">
        <p14:creationId xmlns:p14="http://schemas.microsoft.com/office/powerpoint/2010/main" val="169068478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A0F053-3D97-4099-BCF3-84569520F887}" type="slidenum">
              <a:rPr lang="en-US"/>
              <a:pPr>
                <a:defRPr/>
              </a:pPr>
              <a:t>‹#›</a:t>
            </a:fld>
            <a:endParaRPr lang="en-US" dirty="0"/>
          </a:p>
        </p:txBody>
      </p:sp>
    </p:spTree>
    <p:extLst>
      <p:ext uri="{BB962C8B-B14F-4D97-AF65-F5344CB8AC3E}">
        <p14:creationId xmlns:p14="http://schemas.microsoft.com/office/powerpoint/2010/main" val="15783914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181100"/>
            <a:ext cx="80470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0577C36-3887-4EEB-B5D7-6C66F3C3849B}" type="slidenum">
              <a:rPr lang="en-US"/>
              <a:pPr>
                <a:defRPr/>
              </a:pPr>
              <a:t>‹#›</a:t>
            </a:fld>
            <a:endParaRPr lang="en-US" dirty="0"/>
          </a:p>
        </p:txBody>
      </p:sp>
    </p:spTree>
    <p:extLst>
      <p:ext uri="{BB962C8B-B14F-4D97-AF65-F5344CB8AC3E}">
        <p14:creationId xmlns:p14="http://schemas.microsoft.com/office/powerpoint/2010/main" val="2944469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15075D-B66E-4A68-90A6-29A960FB0498}" type="slidenum">
              <a:rPr lang="en-US"/>
              <a:pPr>
                <a:defRPr/>
              </a:pPr>
              <a:t>‹#›</a:t>
            </a:fld>
            <a:endParaRPr lang="en-US" dirty="0"/>
          </a:p>
        </p:txBody>
      </p:sp>
    </p:spTree>
    <p:extLst>
      <p:ext uri="{BB962C8B-B14F-4D97-AF65-F5344CB8AC3E}">
        <p14:creationId xmlns:p14="http://schemas.microsoft.com/office/powerpoint/2010/main" val="414316987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181100"/>
            <a:ext cx="80470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5146"/>
            <a:ext cx="8229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0EBC9E4-F830-4B22-96CD-23B9DD73901D}" type="slidenum">
              <a:rPr lang="en-US"/>
              <a:pPr>
                <a:defRPr/>
              </a:pPr>
              <a:t>‹#›</a:t>
            </a:fld>
            <a:endParaRPr lang="en-US" dirty="0"/>
          </a:p>
        </p:txBody>
      </p:sp>
    </p:spTree>
    <p:extLst>
      <p:ext uri="{BB962C8B-B14F-4D97-AF65-F5344CB8AC3E}">
        <p14:creationId xmlns:p14="http://schemas.microsoft.com/office/powerpoint/2010/main" val="157877176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E2A020-2451-4B6A-9167-FEBBF68E628C}" type="slidenum">
              <a:rPr lang="en-US"/>
              <a:pPr>
                <a:defRPr/>
              </a:pPr>
              <a:t>‹#›</a:t>
            </a:fld>
            <a:endParaRPr lang="en-US" dirty="0"/>
          </a:p>
        </p:txBody>
      </p:sp>
    </p:spTree>
    <p:extLst>
      <p:ext uri="{BB962C8B-B14F-4D97-AF65-F5344CB8AC3E}">
        <p14:creationId xmlns:p14="http://schemas.microsoft.com/office/powerpoint/2010/main" val="57778510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7D95623-6DD5-47F0-92CB-8839F4CC47CF}" type="slidenum">
              <a:rPr lang="en-US"/>
              <a:pPr>
                <a:defRPr/>
              </a:pPr>
              <a:t>‹#›</a:t>
            </a:fld>
            <a:endParaRPr lang="en-US" dirty="0"/>
          </a:p>
        </p:txBody>
      </p:sp>
    </p:spTree>
    <p:extLst>
      <p:ext uri="{BB962C8B-B14F-4D97-AF65-F5344CB8AC3E}">
        <p14:creationId xmlns:p14="http://schemas.microsoft.com/office/powerpoint/2010/main" val="2886616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864A5C7-F94C-46BB-9DE1-B6E58FEDD037}" type="slidenum">
              <a:rPr lang="en-US"/>
              <a:pPr>
                <a:defRPr/>
              </a:pPr>
              <a:t>‹#›</a:t>
            </a:fld>
            <a:endParaRPr lang="en-US" dirty="0"/>
          </a:p>
        </p:txBody>
      </p:sp>
    </p:spTree>
    <p:extLst>
      <p:ext uri="{BB962C8B-B14F-4D97-AF65-F5344CB8AC3E}">
        <p14:creationId xmlns:p14="http://schemas.microsoft.com/office/powerpoint/2010/main" val="9987696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14E539-E67A-42C2-97E1-AC2B39C4EF99}" type="slidenum">
              <a:rPr lang="en-US"/>
              <a:pPr>
                <a:defRPr/>
              </a:pPr>
              <a:t>‹#›</a:t>
            </a:fld>
            <a:endParaRPr lang="en-US" dirty="0"/>
          </a:p>
        </p:txBody>
      </p:sp>
    </p:spTree>
    <p:extLst>
      <p:ext uri="{BB962C8B-B14F-4D97-AF65-F5344CB8AC3E}">
        <p14:creationId xmlns:p14="http://schemas.microsoft.com/office/powerpoint/2010/main" val="576315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181100"/>
            <a:ext cx="80470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endParaRPr lang="en-US"/>
          </a:p>
        </p:txBody>
      </p:sp>
      <p:sp>
        <p:nvSpPr>
          <p:cNvPr id="7" name="Rectangle 6"/>
          <p:cNvSpPr>
            <a:spLocks noGrp="1" noChangeArrowheads="1"/>
          </p:cNvSpPr>
          <p:nvPr>
            <p:ph type="ftr" sz="quarter" idx="11"/>
          </p:nvPr>
        </p:nvSpPr>
        <p:spPr/>
        <p:txBody>
          <a:bodyPr/>
          <a:lstStyle>
            <a:lvl1pPr>
              <a:defRPr/>
            </a:lvl1pPr>
          </a:lstStyle>
          <a:p>
            <a:pPr>
              <a:defRPr/>
            </a:pPr>
            <a:endParaRPr lang="en-US"/>
          </a:p>
        </p:txBody>
      </p:sp>
      <p:sp>
        <p:nvSpPr>
          <p:cNvPr id="8" name="Rectangle 7"/>
          <p:cNvSpPr>
            <a:spLocks noGrp="1" noChangeArrowheads="1"/>
          </p:cNvSpPr>
          <p:nvPr>
            <p:ph type="sldNum" sz="quarter" idx="12"/>
          </p:nvPr>
        </p:nvSpPr>
        <p:spPr/>
        <p:txBody>
          <a:bodyPr/>
          <a:lstStyle>
            <a:lvl1pPr>
              <a:defRPr/>
            </a:lvl1pPr>
          </a:lstStyle>
          <a:p>
            <a:pPr>
              <a:defRPr/>
            </a:pPr>
            <a:fld id="{3DAA19BD-5C65-4289-B4C5-96B14F73BF86}" type="slidenum">
              <a:rPr lang="en-US"/>
              <a:pPr>
                <a:defRPr/>
              </a:pPr>
              <a:t>‹#›</a:t>
            </a:fld>
            <a:endParaRPr lang="en-US" dirty="0"/>
          </a:p>
        </p:txBody>
      </p:sp>
    </p:spTree>
    <p:extLst>
      <p:ext uri="{BB962C8B-B14F-4D97-AF65-F5344CB8AC3E}">
        <p14:creationId xmlns:p14="http://schemas.microsoft.com/office/powerpoint/2010/main" val="1568527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181100"/>
            <a:ext cx="80470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endParaRPr lang="en-US"/>
          </a:p>
        </p:txBody>
      </p:sp>
      <p:sp>
        <p:nvSpPr>
          <p:cNvPr id="10" name="Rectangle 6"/>
          <p:cNvSpPr>
            <a:spLocks noGrp="1" noChangeArrowheads="1"/>
          </p:cNvSpPr>
          <p:nvPr>
            <p:ph type="sldNum" sz="quarter" idx="12"/>
          </p:nvPr>
        </p:nvSpPr>
        <p:spPr/>
        <p:txBody>
          <a:bodyPr/>
          <a:lstStyle>
            <a:lvl1pPr>
              <a:defRPr/>
            </a:lvl1pPr>
          </a:lstStyle>
          <a:p>
            <a:pPr>
              <a:defRPr/>
            </a:pPr>
            <a:fld id="{69F118B7-C8CE-49CD-B994-FC224E8AAE56}" type="slidenum">
              <a:rPr lang="en-US"/>
              <a:pPr>
                <a:defRPr/>
              </a:pPr>
              <a:t>‹#›</a:t>
            </a:fld>
            <a:endParaRPr lang="en-US" dirty="0"/>
          </a:p>
        </p:txBody>
      </p:sp>
    </p:spTree>
    <p:extLst>
      <p:ext uri="{BB962C8B-B14F-4D97-AF65-F5344CB8AC3E}">
        <p14:creationId xmlns:p14="http://schemas.microsoft.com/office/powerpoint/2010/main" val="3150841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181100"/>
            <a:ext cx="80470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93DA835-D64E-47A5-99E7-F0C4DED0D6C0}" type="slidenum">
              <a:rPr lang="en-US"/>
              <a:pPr>
                <a:defRPr/>
              </a:pPr>
              <a:t>‹#›</a:t>
            </a:fld>
            <a:endParaRPr lang="en-US" dirty="0"/>
          </a:p>
        </p:txBody>
      </p:sp>
    </p:spTree>
    <p:extLst>
      <p:ext uri="{BB962C8B-B14F-4D97-AF65-F5344CB8AC3E}">
        <p14:creationId xmlns:p14="http://schemas.microsoft.com/office/powerpoint/2010/main" val="2865745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4614F5A-51A8-45F4-808C-2FFCD08C6FE6}" type="slidenum">
              <a:rPr lang="en-US"/>
              <a:pPr>
                <a:defRPr/>
              </a:pPr>
              <a:t>‹#›</a:t>
            </a:fld>
            <a:endParaRPr lang="en-US" dirty="0"/>
          </a:p>
        </p:txBody>
      </p:sp>
    </p:spTree>
    <p:extLst>
      <p:ext uri="{BB962C8B-B14F-4D97-AF65-F5344CB8AC3E}">
        <p14:creationId xmlns:p14="http://schemas.microsoft.com/office/powerpoint/2010/main" val="1715958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00AFC0-038F-4A15-AD48-52ED97BEA70B}" type="slidenum">
              <a:rPr lang="en-US"/>
              <a:pPr>
                <a:defRPr/>
              </a:pPr>
              <a:t>‹#›</a:t>
            </a:fld>
            <a:endParaRPr lang="en-US" dirty="0"/>
          </a:p>
        </p:txBody>
      </p:sp>
    </p:spTree>
    <p:extLst>
      <p:ext uri="{BB962C8B-B14F-4D97-AF65-F5344CB8AC3E}">
        <p14:creationId xmlns:p14="http://schemas.microsoft.com/office/powerpoint/2010/main" val="276393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8A0141-2D31-430B-8BAE-0E68CC95248F}" type="slidenum">
              <a:rPr lang="en-US"/>
              <a:pPr>
                <a:defRPr/>
              </a:pPr>
              <a:t>‹#›</a:t>
            </a:fld>
            <a:endParaRPr lang="en-US" dirty="0"/>
          </a:p>
        </p:txBody>
      </p:sp>
    </p:spTree>
    <p:extLst>
      <p:ext uri="{BB962C8B-B14F-4D97-AF65-F5344CB8AC3E}">
        <p14:creationId xmlns:p14="http://schemas.microsoft.com/office/powerpoint/2010/main" val="1886806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FD03B6FF-9B23-4B17-AE7D-7C70C5EC6ED9}" type="slidenum">
              <a:rPr lang="en-US"/>
              <a:pPr>
                <a:defRPr/>
              </a:pPr>
              <a:t>‹#›</a:t>
            </a:fld>
            <a:endParaRPr lang="en-US" dirty="0"/>
          </a:p>
        </p:txBody>
      </p:sp>
      <p:pic>
        <p:nvPicPr>
          <p:cNvPr id="11271" name="Picture 7"/>
          <p:cNvPicPr>
            <a:picLocks noChangeAspect="1" noChangeArrowheads="1"/>
          </p:cNvPicPr>
          <p:nvPr/>
        </p:nvPicPr>
        <p:blipFill>
          <a:blip r:embed="rId13" cstate="print">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7907338" y="6218238"/>
            <a:ext cx="4746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60" r:id="rId1"/>
    <p:sldLayoutId id="2147485361" r:id="rId2"/>
    <p:sldLayoutId id="2147485348" r:id="rId3"/>
    <p:sldLayoutId id="2147485362" r:id="rId4"/>
    <p:sldLayoutId id="2147485363" r:id="rId5"/>
    <p:sldLayoutId id="2147485364" r:id="rId6"/>
    <p:sldLayoutId id="2147485349" r:id="rId7"/>
    <p:sldLayoutId id="2147485350" r:id="rId8"/>
    <p:sldLayoutId id="2147485351" r:id="rId9"/>
    <p:sldLayoutId id="2147485365" r:id="rId10"/>
    <p:sldLayoutId id="214748535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14D0135-1AA4-4AB5-99EE-5B0F3BF661B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366" r:id="rId1"/>
    <p:sldLayoutId id="2147485367" r:id="rId2"/>
    <p:sldLayoutId id="2147485353" r:id="rId3"/>
    <p:sldLayoutId id="2147485368" r:id="rId4"/>
    <p:sldLayoutId id="2147485369" r:id="rId5"/>
    <p:sldLayoutId id="2147485370" r:id="rId6"/>
    <p:sldLayoutId id="2147485354" r:id="rId7"/>
    <p:sldLayoutId id="2147485355" r:id="rId8"/>
    <p:sldLayoutId id="2147485356" r:id="rId9"/>
    <p:sldLayoutId id="2147485371" r:id="rId10"/>
    <p:sldLayoutId id="2147485357" r:id="rId11"/>
    <p:sldLayoutId id="2147485358" r:id="rId12"/>
    <p:sldLayoutId id="2147485359"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notesSlide" Target="../notesSlides/notesSlide13.xml"/><Relationship Id="rId7" Type="http://schemas.openxmlformats.org/officeDocument/2006/relationships/oleObject" Target="../embeddings/oleObject3.bin"/><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2.bin"/><Relationship Id="rId10" Type="http://schemas.openxmlformats.org/officeDocument/2006/relationships/image" Target="../media/image17.wmf"/><Relationship Id="rId4" Type="http://schemas.openxmlformats.org/officeDocument/2006/relationships/image" Target="../media/image18.emf"/><Relationship Id="rId9"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notesSlide" Target="../notesSlides/notesSlide15.xml"/><Relationship Id="rId7" Type="http://schemas.openxmlformats.org/officeDocument/2006/relationships/image" Target="../media/image20.wmf"/><Relationship Id="rId2" Type="http://schemas.openxmlformats.org/officeDocument/2006/relationships/slideLayout" Target="../slideLayouts/slideLayout1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21.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notesSlide" Target="../notesSlides/notesSlide19.xml"/><Relationship Id="rId7" Type="http://schemas.openxmlformats.org/officeDocument/2006/relationships/oleObject" Target="../embeddings/oleObject7.bin"/><Relationship Id="rId2" Type="http://schemas.openxmlformats.org/officeDocument/2006/relationships/slideLayout" Target="../slideLayouts/slideLayout17.xml"/><Relationship Id="rId1" Type="http://schemas.openxmlformats.org/officeDocument/2006/relationships/vmlDrawing" Target="../drawings/vmlDrawing4.vml"/><Relationship Id="rId6" Type="http://schemas.openxmlformats.org/officeDocument/2006/relationships/image" Target="../media/image23.wmf"/><Relationship Id="rId5" Type="http://schemas.openxmlformats.org/officeDocument/2006/relationships/oleObject" Target="../embeddings/oleObject6.bin"/><Relationship Id="rId4" Type="http://schemas.openxmlformats.org/officeDocument/2006/relationships/image" Target="../media/image18.emf"/><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5.png"/><Relationship Id="rId2" Type="http://schemas.openxmlformats.org/officeDocument/2006/relationships/slideLayout" Target="../slideLayouts/slideLayout17.xml"/><Relationship Id="rId1" Type="http://schemas.openxmlformats.org/officeDocument/2006/relationships/vmlDrawing" Target="../drawings/vmlDrawing5.vml"/><Relationship Id="rId6" Type="http://schemas.openxmlformats.org/officeDocument/2006/relationships/image" Target="../media/image18.emf"/><Relationship Id="rId5" Type="http://schemas.openxmlformats.org/officeDocument/2006/relationships/image" Target="../media/image26.wmf"/><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7.xml"/><Relationship Id="rId1" Type="http://schemas.openxmlformats.org/officeDocument/2006/relationships/vmlDrawing" Target="../drawings/vmlDrawing6.vml"/><Relationship Id="rId6" Type="http://schemas.openxmlformats.org/officeDocument/2006/relationships/image" Target="../media/image25.png"/><Relationship Id="rId5" Type="http://schemas.openxmlformats.org/officeDocument/2006/relationships/image" Target="../media/image27.wmf"/><Relationship Id="rId4" Type="http://schemas.openxmlformats.org/officeDocument/2006/relationships/oleObject" Target="../embeddings/oleObject9.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29.png"/><Relationship Id="rId5" Type="http://schemas.openxmlformats.org/officeDocument/2006/relationships/image" Target="../media/image28.wmf"/><Relationship Id="rId4"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notesSlide" Target="../notesSlides/notesSlide24.xml"/><Relationship Id="rId7" Type="http://schemas.openxmlformats.org/officeDocument/2006/relationships/oleObject" Target="../embeddings/oleObject12.bin"/><Relationship Id="rId2" Type="http://schemas.openxmlformats.org/officeDocument/2006/relationships/slideLayout" Target="../slideLayouts/slideLayout17.xml"/><Relationship Id="rId1" Type="http://schemas.openxmlformats.org/officeDocument/2006/relationships/vmlDrawing" Target="../drawings/vmlDrawing8.vml"/><Relationship Id="rId6" Type="http://schemas.openxmlformats.org/officeDocument/2006/relationships/image" Target="../media/image32.png"/><Relationship Id="rId5" Type="http://schemas.openxmlformats.org/officeDocument/2006/relationships/image" Target="../media/image30.wmf"/><Relationship Id="rId4" Type="http://schemas.openxmlformats.org/officeDocument/2006/relationships/oleObject" Target="../embeddings/oleObject1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18.emf"/><Relationship Id="rId2" Type="http://schemas.openxmlformats.org/officeDocument/2006/relationships/slideLayout" Target="../slideLayouts/slideLayout17.xml"/><Relationship Id="rId1" Type="http://schemas.openxmlformats.org/officeDocument/2006/relationships/vmlDrawing" Target="../drawings/vmlDrawing9.vml"/><Relationship Id="rId6" Type="http://schemas.openxmlformats.org/officeDocument/2006/relationships/image" Target="../media/image32.png"/><Relationship Id="rId5" Type="http://schemas.openxmlformats.org/officeDocument/2006/relationships/image" Target="../media/image33.wmf"/><Relationship Id="rId4" Type="http://schemas.openxmlformats.org/officeDocument/2006/relationships/oleObject" Target="../embeddings/oleObject1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7.xml"/><Relationship Id="rId1" Type="http://schemas.openxmlformats.org/officeDocument/2006/relationships/vmlDrawing" Target="../drawings/vmlDrawing10.vml"/><Relationship Id="rId5" Type="http://schemas.openxmlformats.org/officeDocument/2006/relationships/image" Target="../media/image34.wmf"/><Relationship Id="rId4" Type="http://schemas.openxmlformats.org/officeDocument/2006/relationships/oleObject" Target="../embeddings/oleObject14.bin"/></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371600" y="4343400"/>
            <a:ext cx="6400800" cy="8382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Circuit Theory Laws</a:t>
            </a:r>
            <a:endParaRPr lang="en-US" b="1" kern="0" dirty="0">
              <a:solidFill>
                <a:srgbClr val="002060"/>
              </a:solidFill>
              <a:latin typeface="Arial" panose="020B0604020202020204" pitchFamily="34" charset="0"/>
              <a:cs typeface="Arial" panose="020B0604020202020204" pitchFamily="34" charset="0"/>
            </a:endParaRPr>
          </a:p>
        </p:txBody>
      </p:sp>
      <p:pic>
        <p:nvPicPr>
          <p:cNvPr id="5" name="Picture 4" descr="C:\Users\lsmith\Dropbox\2014-15 Curriculum Release\Notes\Logos\PLTW Logo Transpare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p:cNvSpPr txBox="1">
            <a:spLocks/>
          </p:cNvSpPr>
          <p:nvPr/>
        </p:nvSpPr>
        <p:spPr bwMode="auto">
          <a:xfrm>
            <a:off x="68580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r>
              <a:rPr lang="en-US" sz="800" smtClean="0">
                <a:solidFill>
                  <a:schemeClr val="bg1">
                    <a:lumMod val="50000"/>
                  </a:schemeClr>
                </a:solidFill>
                <a:latin typeface="Arial" panose="020B0604020202020204" pitchFamily="34" charset="0"/>
                <a:cs typeface="Arial" panose="020B0604020202020204" pitchFamily="34" charset="0"/>
              </a:rPr>
              <a:t>© 2014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7"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Digital Electronics</a:t>
            </a:r>
            <a:endParaRPr lang="en-US" sz="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t>Current Flow</a:t>
            </a:r>
          </a:p>
        </p:txBody>
      </p:sp>
      <p:sp>
        <p:nvSpPr>
          <p:cNvPr id="34819" name="Content Placeholder 2"/>
          <p:cNvSpPr>
            <a:spLocks noGrp="1"/>
          </p:cNvSpPr>
          <p:nvPr>
            <p:ph idx="1"/>
          </p:nvPr>
        </p:nvSpPr>
        <p:spPr>
          <a:xfrm>
            <a:off x="457200" y="1600200"/>
            <a:ext cx="4648200" cy="5257800"/>
          </a:xfrm>
        </p:spPr>
        <p:txBody>
          <a:bodyPr/>
          <a:lstStyle/>
          <a:p>
            <a:pPr marL="236538" indent="-236538">
              <a:spcBef>
                <a:spcPct val="0"/>
              </a:spcBef>
              <a:spcAft>
                <a:spcPts val="1200"/>
              </a:spcAft>
            </a:pPr>
            <a:r>
              <a:rPr lang="en-US" sz="2200" b="1" smtClean="0"/>
              <a:t>Conventional Current</a:t>
            </a:r>
            <a:r>
              <a:rPr lang="en-US" sz="2200" smtClean="0"/>
              <a:t> assumes that current flows out of the positive side of the battery, through the circuit, and back to the negative side of the battery. This was the convention established when electricity was first discovered, but it is incorrect!</a:t>
            </a:r>
          </a:p>
          <a:p>
            <a:pPr marL="236538" indent="-236538">
              <a:spcBef>
                <a:spcPct val="0"/>
              </a:spcBef>
              <a:spcAft>
                <a:spcPts val="1200"/>
              </a:spcAft>
            </a:pPr>
            <a:r>
              <a:rPr lang="en-US" sz="2200" b="1" smtClean="0"/>
              <a:t>Electron Flow</a:t>
            </a:r>
            <a:r>
              <a:rPr lang="en-US" sz="2200" smtClean="0"/>
              <a:t> is what actually happens. The electrons flow out of the negative side of the battery, through the circuit, and back to the positive side of the battery.</a:t>
            </a:r>
          </a:p>
        </p:txBody>
      </p:sp>
      <p:sp>
        <p:nvSpPr>
          <p:cNvPr id="4" name="Slide Number Placeholder 3"/>
          <p:cNvSpPr>
            <a:spLocks noGrp="1"/>
          </p:cNvSpPr>
          <p:nvPr>
            <p:ph type="sldNum" sz="quarter" idx="12"/>
          </p:nvPr>
        </p:nvSpPr>
        <p:spPr/>
        <p:txBody>
          <a:bodyPr/>
          <a:lstStyle/>
          <a:p>
            <a:pPr>
              <a:defRPr/>
            </a:pPr>
            <a:fld id="{02D55BF4-33F6-4E2F-8A23-24D495BF05DD}" type="slidenum">
              <a:rPr lang="en-US" smtClean="0"/>
              <a:pPr>
                <a:defRPr/>
              </a:pPr>
              <a:t>10</a:t>
            </a:fld>
            <a:endParaRPr lang="en-US" dirty="0"/>
          </a:p>
        </p:txBody>
      </p:sp>
      <p:grpSp>
        <p:nvGrpSpPr>
          <p:cNvPr id="34821" name="Group 4"/>
          <p:cNvGrpSpPr>
            <a:grpSpLocks/>
          </p:cNvGrpSpPr>
          <p:nvPr/>
        </p:nvGrpSpPr>
        <p:grpSpPr bwMode="auto">
          <a:xfrm>
            <a:off x="5410200" y="5029200"/>
            <a:ext cx="2468563" cy="1371600"/>
            <a:chOff x="685801" y="3657601"/>
            <a:chExt cx="2468880" cy="1371600"/>
          </a:xfrm>
        </p:grpSpPr>
        <p:grpSp>
          <p:nvGrpSpPr>
            <p:cNvPr id="34835" name="Group 30"/>
            <p:cNvGrpSpPr>
              <a:grpSpLocks/>
            </p:cNvGrpSpPr>
            <p:nvPr/>
          </p:nvGrpSpPr>
          <p:grpSpPr bwMode="auto">
            <a:xfrm>
              <a:off x="685801" y="3657601"/>
              <a:ext cx="2468880" cy="1371600"/>
              <a:chOff x="685800" y="3657599"/>
              <a:chExt cx="3276600" cy="2362201"/>
            </a:xfrm>
          </p:grpSpPr>
          <p:pic>
            <p:nvPicPr>
              <p:cNvPr id="348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0"/>
                <a:ext cx="3078447"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8"/>
              <p:cNvSpPr/>
              <p:nvPr/>
            </p:nvSpPr>
            <p:spPr>
              <a:xfrm>
                <a:off x="883871" y="3657599"/>
                <a:ext cx="547856" cy="549541"/>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0" name="Freeform 9"/>
              <p:cNvSpPr/>
              <p:nvPr/>
            </p:nvSpPr>
            <p:spPr>
              <a:xfrm rot="5400000">
                <a:off x="3413702" y="3658441"/>
                <a:ext cx="549541" cy="547856"/>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1" name="Freeform 10"/>
              <p:cNvSpPr/>
              <p:nvPr/>
            </p:nvSpPr>
            <p:spPr>
              <a:xfrm flipV="1">
                <a:off x="883871" y="5470261"/>
                <a:ext cx="547856" cy="549539"/>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2" name="Freeform 11"/>
              <p:cNvSpPr/>
              <p:nvPr/>
            </p:nvSpPr>
            <p:spPr>
              <a:xfrm rot="16200000" flipV="1">
                <a:off x="3413702" y="5471103"/>
                <a:ext cx="549539" cy="547856"/>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13" name="Straight Arrow Connector 12"/>
              <p:cNvCxnSpPr/>
              <p:nvPr/>
            </p:nvCxnSpPr>
            <p:spPr>
              <a:xfrm>
                <a:off x="1726726" y="3657599"/>
                <a:ext cx="547856" cy="2735"/>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69581" y="3657599"/>
                <a:ext cx="549964" cy="2735"/>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3687943" y="4837646"/>
                <a:ext cx="546806" cy="2108"/>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726726" y="6017067"/>
                <a:ext cx="547856" cy="2733"/>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569581" y="6017067"/>
                <a:ext cx="549964" cy="2733"/>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4836" name="TextBox 6"/>
            <p:cNvSpPr txBox="1">
              <a:spLocks noChangeArrowheads="1"/>
            </p:cNvSpPr>
            <p:nvPr/>
          </p:nvSpPr>
          <p:spPr bwMode="auto">
            <a:xfrm>
              <a:off x="1483549" y="4020236"/>
              <a:ext cx="10310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Electron</a:t>
              </a:r>
            </a:p>
            <a:p>
              <a:pPr algn="ctr" eaLnBrk="1" hangingPunct="1"/>
              <a:r>
                <a:rPr lang="en-US"/>
                <a:t>Flow</a:t>
              </a:r>
            </a:p>
          </p:txBody>
        </p:sp>
      </p:grpSp>
      <p:grpSp>
        <p:nvGrpSpPr>
          <p:cNvPr id="34822" name="Group 17"/>
          <p:cNvGrpSpPr>
            <a:grpSpLocks/>
          </p:cNvGrpSpPr>
          <p:nvPr/>
        </p:nvGrpSpPr>
        <p:grpSpPr bwMode="auto">
          <a:xfrm>
            <a:off x="5410200" y="1828800"/>
            <a:ext cx="2468563" cy="1371600"/>
            <a:chOff x="4800600" y="3657600"/>
            <a:chExt cx="2468880" cy="1371600"/>
          </a:xfrm>
        </p:grpSpPr>
        <p:grpSp>
          <p:nvGrpSpPr>
            <p:cNvPr id="34823" name="Group 31"/>
            <p:cNvGrpSpPr>
              <a:grpSpLocks/>
            </p:cNvGrpSpPr>
            <p:nvPr/>
          </p:nvGrpSpPr>
          <p:grpSpPr bwMode="auto">
            <a:xfrm>
              <a:off x="4800600" y="3657600"/>
              <a:ext cx="2468880" cy="1371600"/>
              <a:chOff x="4800600" y="3657600"/>
              <a:chExt cx="3276600" cy="2362201"/>
            </a:xfrm>
          </p:grpSpPr>
          <p:pic>
            <p:nvPicPr>
              <p:cNvPr id="348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810001"/>
                <a:ext cx="3078447"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21"/>
              <p:cNvSpPr/>
              <p:nvPr/>
            </p:nvSpPr>
            <p:spPr>
              <a:xfrm>
                <a:off x="4998671" y="3657600"/>
                <a:ext cx="547856" cy="549541"/>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3" name="Freeform 22"/>
              <p:cNvSpPr/>
              <p:nvPr/>
            </p:nvSpPr>
            <p:spPr>
              <a:xfrm rot="5400000">
                <a:off x="7528502" y="3658442"/>
                <a:ext cx="549541" cy="547856"/>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4" name="Freeform 23"/>
              <p:cNvSpPr/>
              <p:nvPr/>
            </p:nvSpPr>
            <p:spPr>
              <a:xfrm flipV="1">
                <a:off x="4998671" y="5470262"/>
                <a:ext cx="547856" cy="549539"/>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5" name="Freeform 24"/>
              <p:cNvSpPr/>
              <p:nvPr/>
            </p:nvSpPr>
            <p:spPr>
              <a:xfrm rot="16200000" flipV="1">
                <a:off x="7528502" y="5471104"/>
                <a:ext cx="549539" cy="547856"/>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26" name="Straight Arrow Connector 25"/>
              <p:cNvCxnSpPr/>
              <p:nvPr/>
            </p:nvCxnSpPr>
            <p:spPr>
              <a:xfrm>
                <a:off x="5841526" y="3657600"/>
                <a:ext cx="547856" cy="2735"/>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684381" y="3657600"/>
                <a:ext cx="549964" cy="2735"/>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7802743" y="4837647"/>
                <a:ext cx="546806" cy="2108"/>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841526" y="6017068"/>
                <a:ext cx="547856" cy="2733"/>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684381" y="6017068"/>
                <a:ext cx="549964" cy="2733"/>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4824" name="TextBox 19"/>
            <p:cNvSpPr txBox="1">
              <a:spLocks noChangeArrowheads="1"/>
            </p:cNvSpPr>
            <p:nvPr/>
          </p:nvSpPr>
          <p:spPr bwMode="auto">
            <a:xfrm>
              <a:off x="5334000" y="4020235"/>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Conventional </a:t>
              </a:r>
            </a:p>
            <a:p>
              <a:pPr algn="ctr" eaLnBrk="1" hangingPunct="1"/>
              <a:r>
                <a:rPr lang="en-US"/>
                <a:t>Current</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t>Engineering vs. Science</a:t>
            </a:r>
          </a:p>
        </p:txBody>
      </p:sp>
      <p:sp>
        <p:nvSpPr>
          <p:cNvPr id="35843" name="Content Placeholder 2"/>
          <p:cNvSpPr>
            <a:spLocks noGrp="1"/>
          </p:cNvSpPr>
          <p:nvPr>
            <p:ph idx="1"/>
          </p:nvPr>
        </p:nvSpPr>
        <p:spPr>
          <a:xfrm>
            <a:off x="457200" y="1447800"/>
            <a:ext cx="8458200" cy="3124200"/>
          </a:xfrm>
        </p:spPr>
        <p:txBody>
          <a:bodyPr/>
          <a:lstStyle/>
          <a:p>
            <a:pPr marL="236538" indent="-236538">
              <a:spcBef>
                <a:spcPct val="0"/>
              </a:spcBef>
              <a:spcAft>
                <a:spcPts val="1200"/>
              </a:spcAft>
            </a:pPr>
            <a:r>
              <a:rPr lang="en-US" sz="2300" smtClean="0"/>
              <a:t>The direction that the current flows does not affect what the current is doing; thus, it doesn’t make any difference which convention is used as long as you are consistent.</a:t>
            </a:r>
          </a:p>
          <a:p>
            <a:pPr marL="236538" indent="-236538">
              <a:spcBef>
                <a:spcPct val="0"/>
              </a:spcBef>
              <a:spcAft>
                <a:spcPts val="1200"/>
              </a:spcAft>
            </a:pPr>
            <a:r>
              <a:rPr lang="en-US" sz="2300" smtClean="0"/>
              <a:t>Both </a:t>
            </a:r>
            <a:r>
              <a:rPr lang="en-US" sz="2300" b="1" smtClean="0"/>
              <a:t>Conventional Current</a:t>
            </a:r>
            <a:r>
              <a:rPr lang="en-US" sz="2300" smtClean="0"/>
              <a:t> and </a:t>
            </a:r>
            <a:r>
              <a:rPr lang="en-US" sz="2300" b="1" smtClean="0"/>
              <a:t>Electron Flow</a:t>
            </a:r>
            <a:r>
              <a:rPr lang="en-US" sz="2300" smtClean="0"/>
              <a:t> are used. In general, the science disciplines use </a:t>
            </a:r>
            <a:r>
              <a:rPr lang="en-US" sz="2300" b="1" smtClean="0"/>
              <a:t>Electron Flow,</a:t>
            </a:r>
            <a:r>
              <a:rPr lang="en-US" sz="2300" smtClean="0"/>
              <a:t> whereas the engineering disciplines use </a:t>
            </a:r>
            <a:r>
              <a:rPr lang="en-US" sz="2300" b="1" smtClean="0"/>
              <a:t>Conventional Current.</a:t>
            </a:r>
          </a:p>
          <a:p>
            <a:pPr marL="236538" indent="-236538">
              <a:spcBef>
                <a:spcPct val="0"/>
              </a:spcBef>
              <a:spcAft>
                <a:spcPts val="1200"/>
              </a:spcAft>
            </a:pPr>
            <a:r>
              <a:rPr lang="en-US" sz="2300" smtClean="0"/>
              <a:t>Since this is an engineering course, we will use </a:t>
            </a:r>
            <a:r>
              <a:rPr lang="en-US" sz="2300" b="1" smtClean="0"/>
              <a:t>Conventional Current</a:t>
            </a:r>
            <a:r>
              <a:rPr lang="en-US" sz="2300" smtClean="0"/>
              <a:t>.</a:t>
            </a:r>
          </a:p>
        </p:txBody>
      </p:sp>
      <p:sp>
        <p:nvSpPr>
          <p:cNvPr id="4" name="Slide Number Placeholder 3"/>
          <p:cNvSpPr>
            <a:spLocks noGrp="1"/>
          </p:cNvSpPr>
          <p:nvPr>
            <p:ph type="sldNum" sz="quarter" idx="12"/>
          </p:nvPr>
        </p:nvSpPr>
        <p:spPr/>
        <p:txBody>
          <a:bodyPr/>
          <a:lstStyle/>
          <a:p>
            <a:pPr>
              <a:defRPr/>
            </a:pPr>
            <a:fld id="{30F7A6C7-B4B0-4F28-B5FC-9CD4E9CB61F4}" type="slidenum">
              <a:rPr lang="en-US" smtClean="0"/>
              <a:pPr>
                <a:defRPr/>
              </a:pPr>
              <a:t>11</a:t>
            </a:fld>
            <a:endParaRPr lang="en-US" dirty="0"/>
          </a:p>
        </p:txBody>
      </p:sp>
      <p:grpSp>
        <p:nvGrpSpPr>
          <p:cNvPr id="35845" name="Group 4"/>
          <p:cNvGrpSpPr>
            <a:grpSpLocks/>
          </p:cNvGrpSpPr>
          <p:nvPr/>
        </p:nvGrpSpPr>
        <p:grpSpPr bwMode="auto">
          <a:xfrm>
            <a:off x="1570038" y="5029200"/>
            <a:ext cx="2468562" cy="1371600"/>
            <a:chOff x="685801" y="3657601"/>
            <a:chExt cx="2468880" cy="1371600"/>
          </a:xfrm>
        </p:grpSpPr>
        <p:grpSp>
          <p:nvGrpSpPr>
            <p:cNvPr id="35860" name="Group 30"/>
            <p:cNvGrpSpPr>
              <a:grpSpLocks/>
            </p:cNvGrpSpPr>
            <p:nvPr/>
          </p:nvGrpSpPr>
          <p:grpSpPr bwMode="auto">
            <a:xfrm>
              <a:off x="685801" y="3657601"/>
              <a:ext cx="2468880" cy="1371600"/>
              <a:chOff x="685800" y="3657599"/>
              <a:chExt cx="3276600" cy="2362201"/>
            </a:xfrm>
          </p:grpSpPr>
          <p:pic>
            <p:nvPicPr>
              <p:cNvPr id="3586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0"/>
                <a:ext cx="3078447"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8"/>
              <p:cNvSpPr/>
              <p:nvPr/>
            </p:nvSpPr>
            <p:spPr>
              <a:xfrm>
                <a:off x="883871" y="3657599"/>
                <a:ext cx="547856" cy="549541"/>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0" name="Freeform 9"/>
              <p:cNvSpPr/>
              <p:nvPr/>
            </p:nvSpPr>
            <p:spPr>
              <a:xfrm rot="5400000">
                <a:off x="3413702" y="3658441"/>
                <a:ext cx="549541" cy="547856"/>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1" name="Freeform 10"/>
              <p:cNvSpPr/>
              <p:nvPr/>
            </p:nvSpPr>
            <p:spPr>
              <a:xfrm flipV="1">
                <a:off x="883871" y="5470261"/>
                <a:ext cx="547856" cy="549539"/>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2" name="Freeform 11"/>
              <p:cNvSpPr/>
              <p:nvPr/>
            </p:nvSpPr>
            <p:spPr>
              <a:xfrm rot="16200000" flipV="1">
                <a:off x="3413702" y="5471103"/>
                <a:ext cx="549539" cy="547856"/>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13" name="Straight Arrow Connector 12"/>
              <p:cNvCxnSpPr/>
              <p:nvPr/>
            </p:nvCxnSpPr>
            <p:spPr>
              <a:xfrm>
                <a:off x="1726727" y="3657599"/>
                <a:ext cx="547856" cy="2735"/>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69582" y="3657599"/>
                <a:ext cx="549963" cy="2735"/>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3687945" y="4837645"/>
                <a:ext cx="546806" cy="2106"/>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726727" y="6017067"/>
                <a:ext cx="547856" cy="2733"/>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569582" y="6017067"/>
                <a:ext cx="549963" cy="2733"/>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5861" name="TextBox 6"/>
            <p:cNvSpPr txBox="1">
              <a:spLocks noChangeArrowheads="1"/>
            </p:cNvSpPr>
            <p:nvPr/>
          </p:nvSpPr>
          <p:spPr bwMode="auto">
            <a:xfrm>
              <a:off x="1483549" y="4020236"/>
              <a:ext cx="10310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Electron</a:t>
              </a:r>
            </a:p>
            <a:p>
              <a:pPr algn="ctr" eaLnBrk="1" hangingPunct="1"/>
              <a:r>
                <a:rPr lang="en-US"/>
                <a:t>Flow</a:t>
              </a:r>
            </a:p>
          </p:txBody>
        </p:sp>
      </p:grpSp>
      <p:grpSp>
        <p:nvGrpSpPr>
          <p:cNvPr id="35846" name="Group 17"/>
          <p:cNvGrpSpPr>
            <a:grpSpLocks/>
          </p:cNvGrpSpPr>
          <p:nvPr/>
        </p:nvGrpSpPr>
        <p:grpSpPr bwMode="auto">
          <a:xfrm>
            <a:off x="4770438" y="5029200"/>
            <a:ext cx="2468562" cy="1371600"/>
            <a:chOff x="4800600" y="3657600"/>
            <a:chExt cx="2468880" cy="1371600"/>
          </a:xfrm>
        </p:grpSpPr>
        <p:grpSp>
          <p:nvGrpSpPr>
            <p:cNvPr id="35848" name="Group 31"/>
            <p:cNvGrpSpPr>
              <a:grpSpLocks/>
            </p:cNvGrpSpPr>
            <p:nvPr/>
          </p:nvGrpSpPr>
          <p:grpSpPr bwMode="auto">
            <a:xfrm>
              <a:off x="4800600" y="3657600"/>
              <a:ext cx="2468880" cy="1371600"/>
              <a:chOff x="4800600" y="3657600"/>
              <a:chExt cx="3276600" cy="2362201"/>
            </a:xfrm>
          </p:grpSpPr>
          <p:pic>
            <p:nvPicPr>
              <p:cNvPr id="3585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810001"/>
                <a:ext cx="3078447"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21"/>
              <p:cNvSpPr/>
              <p:nvPr/>
            </p:nvSpPr>
            <p:spPr>
              <a:xfrm>
                <a:off x="4998671" y="3657600"/>
                <a:ext cx="547856" cy="549541"/>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3" name="Freeform 22"/>
              <p:cNvSpPr/>
              <p:nvPr/>
            </p:nvSpPr>
            <p:spPr>
              <a:xfrm rot="5400000">
                <a:off x="7528502" y="3658442"/>
                <a:ext cx="549541" cy="547856"/>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4" name="Freeform 23"/>
              <p:cNvSpPr/>
              <p:nvPr/>
            </p:nvSpPr>
            <p:spPr>
              <a:xfrm flipV="1">
                <a:off x="4998671" y="5470262"/>
                <a:ext cx="547856" cy="549539"/>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5" name="Freeform 24"/>
              <p:cNvSpPr/>
              <p:nvPr/>
            </p:nvSpPr>
            <p:spPr>
              <a:xfrm rot="16200000" flipV="1">
                <a:off x="7528502" y="5471104"/>
                <a:ext cx="549539" cy="547856"/>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26" name="Straight Arrow Connector 25"/>
              <p:cNvCxnSpPr/>
              <p:nvPr/>
            </p:nvCxnSpPr>
            <p:spPr>
              <a:xfrm>
                <a:off x="5841527" y="3657600"/>
                <a:ext cx="547856" cy="2735"/>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684382" y="3657600"/>
                <a:ext cx="549963" cy="2735"/>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7802745" y="4837646"/>
                <a:ext cx="546806" cy="2106"/>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841527" y="6017068"/>
                <a:ext cx="547856" cy="2733"/>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684382" y="6017068"/>
                <a:ext cx="549963" cy="2733"/>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5849" name="TextBox 19"/>
            <p:cNvSpPr txBox="1">
              <a:spLocks noChangeArrowheads="1"/>
            </p:cNvSpPr>
            <p:nvPr/>
          </p:nvSpPr>
          <p:spPr bwMode="auto">
            <a:xfrm>
              <a:off x="5334000" y="4020235"/>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Conventional </a:t>
              </a:r>
            </a:p>
            <a:p>
              <a:pPr algn="ctr" eaLnBrk="1" hangingPunct="1"/>
              <a:r>
                <a:rPr lang="en-US"/>
                <a:t>Current</a:t>
              </a:r>
            </a:p>
          </p:txBody>
        </p:sp>
      </p:grpSp>
      <p:sp>
        <p:nvSpPr>
          <p:cNvPr id="31" name="&quot;No&quot; Symbol 30"/>
          <p:cNvSpPr/>
          <p:nvPr/>
        </p:nvSpPr>
        <p:spPr>
          <a:xfrm>
            <a:off x="1828800" y="4724400"/>
            <a:ext cx="2133600" cy="1905000"/>
          </a:xfrm>
          <a:prstGeom prst="noSmoking">
            <a:avLst>
              <a:gd name="adj" fmla="val 8811"/>
            </a:avLst>
          </a:prstGeom>
          <a:solidFill>
            <a:srgbClr val="FF0000"/>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7"/>
          <p:cNvSpPr>
            <a:spLocks noGrp="1" noChangeArrowheads="1"/>
          </p:cNvSpPr>
          <p:nvPr>
            <p:ph type="title"/>
          </p:nvPr>
        </p:nvSpPr>
        <p:spPr/>
        <p:txBody>
          <a:bodyPr/>
          <a:lstStyle/>
          <a:p>
            <a:r>
              <a:rPr lang="en-US" dirty="0" smtClean="0"/>
              <a:t>Ohm’s Law</a:t>
            </a:r>
          </a:p>
        </p:txBody>
      </p:sp>
      <p:sp>
        <p:nvSpPr>
          <p:cNvPr id="1028" name="Rectangle 8"/>
          <p:cNvSpPr>
            <a:spLocks noGrp="1" noChangeArrowheads="1"/>
          </p:cNvSpPr>
          <p:nvPr>
            <p:ph type="body" idx="1"/>
          </p:nvPr>
        </p:nvSpPr>
        <p:spPr>
          <a:xfrm>
            <a:off x="457200" y="1295400"/>
            <a:ext cx="8229600" cy="4191000"/>
          </a:xfrm>
        </p:spPr>
        <p:txBody>
          <a:bodyPr/>
          <a:lstStyle/>
          <a:p>
            <a:pPr algn="just">
              <a:spcBef>
                <a:spcPct val="0"/>
              </a:spcBef>
              <a:spcAft>
                <a:spcPts val="1200"/>
              </a:spcAft>
              <a:tabLst>
                <a:tab pos="1654175" algn="l"/>
              </a:tabLst>
            </a:pPr>
            <a:r>
              <a:rPr lang="en-US" sz="2400" smtClean="0"/>
              <a:t>Defines the relationship between voltage, current, and resistance in an electric circuit</a:t>
            </a:r>
          </a:p>
          <a:p>
            <a:pPr algn="just">
              <a:spcBef>
                <a:spcPct val="0"/>
              </a:spcBef>
              <a:spcAft>
                <a:spcPts val="1200"/>
              </a:spcAft>
              <a:tabLst>
                <a:tab pos="1654175" algn="l"/>
              </a:tabLst>
            </a:pPr>
            <a:r>
              <a:rPr lang="en-US" sz="2400" smtClean="0"/>
              <a:t>Ohm’s Law: </a:t>
            </a:r>
          </a:p>
          <a:p>
            <a:pPr marL="914400" lvl="2" indent="0" algn="just">
              <a:spcBef>
                <a:spcPct val="0"/>
              </a:spcBef>
              <a:spcAft>
                <a:spcPts val="1200"/>
              </a:spcAft>
              <a:buFont typeface="Wingdings" pitchFamily="2" charset="2"/>
              <a:buNone/>
              <a:tabLst>
                <a:tab pos="1654175" algn="l"/>
              </a:tabLst>
            </a:pPr>
            <a:r>
              <a:rPr lang="en-US" sz="2000" i="1" smtClean="0"/>
              <a:t>Current in a resistor varies in direct proportion to the voltage applied to it and is inversely proportional to the resistor’s value.</a:t>
            </a:r>
            <a:endParaRPr lang="en-US" sz="2000" smtClean="0"/>
          </a:p>
          <a:p>
            <a:pPr algn="just">
              <a:spcBef>
                <a:spcPct val="0"/>
              </a:spcBef>
              <a:spcAft>
                <a:spcPts val="1200"/>
              </a:spcAft>
              <a:tabLst>
                <a:tab pos="1654175" algn="l"/>
              </a:tabLst>
            </a:pPr>
            <a:r>
              <a:rPr lang="en-US" sz="2400" smtClean="0"/>
              <a:t>Stated mathematically:</a:t>
            </a:r>
          </a:p>
        </p:txBody>
      </p:sp>
      <p:sp>
        <p:nvSpPr>
          <p:cNvPr id="1029" name="Rectangle 12"/>
          <p:cNvSpPr>
            <a:spLocks noChangeArrowheads="1"/>
          </p:cNvSpPr>
          <p:nvPr/>
        </p:nvSpPr>
        <p:spPr bwMode="auto">
          <a:xfrm>
            <a:off x="1752600" y="4343400"/>
            <a:ext cx="1066800" cy="8382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graphicFrame>
        <p:nvGraphicFramePr>
          <p:cNvPr id="1026" name="Object 2"/>
          <p:cNvGraphicFramePr>
            <a:graphicFrameLocks noChangeAspect="1"/>
          </p:cNvGraphicFramePr>
          <p:nvPr/>
        </p:nvGraphicFramePr>
        <p:xfrm>
          <a:off x="1793875" y="4375150"/>
          <a:ext cx="984250" cy="774700"/>
        </p:xfrm>
        <a:graphic>
          <a:graphicData uri="http://schemas.openxmlformats.org/presentationml/2006/ole">
            <mc:AlternateContent xmlns:mc="http://schemas.openxmlformats.org/markup-compatibility/2006">
              <mc:Choice xmlns:v="urn:schemas-microsoft-com:vml" Requires="v">
                <p:oleObj spid="_x0000_s1046" name="Equation" r:id="rId4" imgW="368280" imgH="342720" progId="Equation.3">
                  <p:embed/>
                </p:oleObj>
              </mc:Choice>
              <mc:Fallback>
                <p:oleObj name="Equation" r:id="rId4" imgW="368280" imgH="34272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75" y="4375150"/>
                        <a:ext cx="984250"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TextBox 9"/>
          <p:cNvSpPr txBox="1">
            <a:spLocks noChangeArrowheads="1"/>
          </p:cNvSpPr>
          <p:nvPr/>
        </p:nvSpPr>
        <p:spPr bwMode="auto">
          <a:xfrm>
            <a:off x="1295400" y="5459413"/>
            <a:ext cx="54864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tabLst>
                <a:tab pos="1081088" algn="l"/>
              </a:tabLst>
              <a:defRPr>
                <a:solidFill>
                  <a:schemeClr val="tx1"/>
                </a:solidFill>
                <a:latin typeface="Arial" charset="0"/>
                <a:cs typeface="Arial" charset="0"/>
              </a:defRPr>
            </a:lvl1pPr>
            <a:lvl2pPr marL="58738" eaLnBrk="0" hangingPunct="0">
              <a:tabLst>
                <a:tab pos="1081088" algn="l"/>
              </a:tabLst>
              <a:defRPr>
                <a:solidFill>
                  <a:schemeClr val="tx1"/>
                </a:solidFill>
                <a:latin typeface="Arial" charset="0"/>
                <a:cs typeface="Arial" charset="0"/>
              </a:defRPr>
            </a:lvl2pPr>
            <a:lvl3pPr marL="1143000" indent="-228600" eaLnBrk="0" hangingPunct="0">
              <a:tabLst>
                <a:tab pos="1081088" algn="l"/>
              </a:tabLst>
              <a:defRPr>
                <a:solidFill>
                  <a:schemeClr val="tx1"/>
                </a:solidFill>
                <a:latin typeface="Arial" charset="0"/>
                <a:cs typeface="Arial" charset="0"/>
              </a:defRPr>
            </a:lvl3pPr>
            <a:lvl4pPr marL="1600200" indent="-228600" eaLnBrk="0" hangingPunct="0">
              <a:tabLst>
                <a:tab pos="1081088" algn="l"/>
              </a:tabLst>
              <a:defRPr>
                <a:solidFill>
                  <a:schemeClr val="tx1"/>
                </a:solidFill>
                <a:latin typeface="Arial" charset="0"/>
                <a:cs typeface="Arial" charset="0"/>
              </a:defRPr>
            </a:lvl4pPr>
            <a:lvl5pPr marL="2057400" indent="-228600" eaLnBrk="0" hangingPunct="0">
              <a:tabLst>
                <a:tab pos="1081088"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081088"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081088"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081088"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081088" algn="l"/>
              </a:tabLst>
              <a:defRPr>
                <a:solidFill>
                  <a:schemeClr val="tx1"/>
                </a:solidFill>
                <a:latin typeface="Arial" charset="0"/>
                <a:cs typeface="Arial" charset="0"/>
              </a:defRPr>
            </a:lvl9pPr>
          </a:lstStyle>
          <a:p>
            <a:pPr lvl="1" algn="just" eaLnBrk="1" hangingPunct="1">
              <a:spcAft>
                <a:spcPts val="600"/>
              </a:spcAft>
              <a:buFont typeface="Wingdings" pitchFamily="2" charset="2"/>
              <a:buNone/>
            </a:pPr>
            <a:r>
              <a:rPr lang="en-US" sz="2000"/>
              <a:t>Where:	I is the current (amperes)</a:t>
            </a:r>
          </a:p>
          <a:p>
            <a:pPr lvl="1" algn="just" eaLnBrk="1" hangingPunct="1">
              <a:spcAft>
                <a:spcPts val="600"/>
              </a:spcAft>
              <a:buFont typeface="Wingdings" pitchFamily="2" charset="2"/>
              <a:buNone/>
            </a:pPr>
            <a:r>
              <a:rPr lang="en-US" sz="2000"/>
              <a:t>	V is the potential difference (volts)</a:t>
            </a:r>
          </a:p>
          <a:p>
            <a:pPr lvl="1" algn="just" eaLnBrk="1" hangingPunct="1">
              <a:spcAft>
                <a:spcPts val="600"/>
              </a:spcAft>
              <a:buFont typeface="Wingdings" pitchFamily="2" charset="2"/>
              <a:buNone/>
            </a:pPr>
            <a:r>
              <a:rPr lang="en-US" sz="2000"/>
              <a:t>	R is the resistance (ohms)</a:t>
            </a:r>
          </a:p>
        </p:txBody>
      </p:sp>
      <p:grpSp>
        <p:nvGrpSpPr>
          <p:cNvPr id="1031" name="Group 17"/>
          <p:cNvGrpSpPr>
            <a:grpSpLocks/>
          </p:cNvGrpSpPr>
          <p:nvPr/>
        </p:nvGrpSpPr>
        <p:grpSpPr bwMode="auto">
          <a:xfrm>
            <a:off x="3724275" y="4230688"/>
            <a:ext cx="2066925" cy="1055687"/>
            <a:chOff x="4191000" y="3962400"/>
            <a:chExt cx="2066925" cy="1055132"/>
          </a:xfrm>
        </p:grpSpPr>
        <p:pic>
          <p:nvPicPr>
            <p:cNvPr id="103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4191000"/>
              <a:ext cx="20669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Box 10"/>
            <p:cNvSpPr txBox="1">
              <a:spLocks noChangeArrowheads="1"/>
            </p:cNvSpPr>
            <p:nvPr/>
          </p:nvSpPr>
          <p:spPr bwMode="auto">
            <a:xfrm>
              <a:off x="5035612" y="3962400"/>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V</a:t>
              </a:r>
            </a:p>
          </p:txBody>
        </p:sp>
        <p:sp>
          <p:nvSpPr>
            <p:cNvPr id="1034" name="TextBox 11"/>
            <p:cNvSpPr txBox="1">
              <a:spLocks noChangeArrowheads="1"/>
            </p:cNvSpPr>
            <p:nvPr/>
          </p:nvSpPr>
          <p:spPr bwMode="auto">
            <a:xfrm>
              <a:off x="4419600" y="4648200"/>
              <a:ext cx="2487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I</a:t>
              </a:r>
            </a:p>
          </p:txBody>
        </p:sp>
        <p:sp>
          <p:nvSpPr>
            <p:cNvPr id="1035" name="TextBox 12"/>
            <p:cNvSpPr txBox="1">
              <a:spLocks noChangeArrowheads="1"/>
            </p:cNvSpPr>
            <p:nvPr/>
          </p:nvSpPr>
          <p:spPr bwMode="auto">
            <a:xfrm>
              <a:off x="5029200" y="4648200"/>
              <a:ext cx="3513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R</a:t>
              </a:r>
            </a:p>
          </p:txBody>
        </p:sp>
        <p:sp>
          <p:nvSpPr>
            <p:cNvPr id="1036" name="TextBox 13"/>
            <p:cNvSpPr txBox="1">
              <a:spLocks noChangeArrowheads="1"/>
            </p:cNvSpPr>
            <p:nvPr/>
          </p:nvSpPr>
          <p:spPr bwMode="auto">
            <a:xfrm>
              <a:off x="4502725" y="4038600"/>
              <a:ext cx="1316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a:solidFill>
                    <a:srgbClr val="0000FF"/>
                  </a:solidFill>
                </a:rPr>
                <a:t>+          -</a:t>
              </a:r>
            </a:p>
          </p:txBody>
        </p:sp>
        <p:cxnSp>
          <p:nvCxnSpPr>
            <p:cNvPr id="16" name="Straight Arrow Connector 15"/>
            <p:cNvCxnSpPr/>
            <p:nvPr/>
          </p:nvCxnSpPr>
          <p:spPr>
            <a:xfrm>
              <a:off x="4343400" y="4647839"/>
              <a:ext cx="504825" cy="1586"/>
            </a:xfrm>
            <a:prstGeom prst="straightConnector1">
              <a:avLst/>
            </a:prstGeom>
            <a:ln w="1905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p:txBody>
          <a:bodyPr/>
          <a:lstStyle/>
          <a:p>
            <a:r>
              <a:rPr lang="en-US" dirty="0" smtClean="0"/>
              <a:t>Ohm’s Law Triangle</a:t>
            </a:r>
          </a:p>
        </p:txBody>
      </p:sp>
      <p:grpSp>
        <p:nvGrpSpPr>
          <p:cNvPr id="2054" name="Group 19"/>
          <p:cNvGrpSpPr>
            <a:grpSpLocks/>
          </p:cNvGrpSpPr>
          <p:nvPr/>
        </p:nvGrpSpPr>
        <p:grpSpPr bwMode="auto">
          <a:xfrm>
            <a:off x="1773238" y="1922463"/>
            <a:ext cx="1143000" cy="977900"/>
            <a:chOff x="1676400" y="1752600"/>
            <a:chExt cx="1143000" cy="977900"/>
          </a:xfrm>
        </p:grpSpPr>
        <p:sp>
          <p:nvSpPr>
            <p:cNvPr id="2078" name="Text Box 17"/>
            <p:cNvSpPr txBox="1">
              <a:spLocks noChangeArrowheads="1"/>
            </p:cNvSpPr>
            <p:nvPr/>
          </p:nvSpPr>
          <p:spPr bwMode="auto">
            <a:xfrm>
              <a:off x="2098176" y="1935707"/>
              <a:ext cx="3008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t>V</a:t>
              </a:r>
            </a:p>
          </p:txBody>
        </p:sp>
        <p:sp>
          <p:nvSpPr>
            <p:cNvPr id="2079" name="Text Box 18"/>
            <p:cNvSpPr txBox="1">
              <a:spLocks noChangeArrowheads="1"/>
            </p:cNvSpPr>
            <p:nvPr/>
          </p:nvSpPr>
          <p:spPr bwMode="auto">
            <a:xfrm>
              <a:off x="1941630" y="2339960"/>
              <a:ext cx="227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t>I</a:t>
              </a:r>
            </a:p>
          </p:txBody>
        </p:sp>
        <p:sp>
          <p:nvSpPr>
            <p:cNvPr id="2080" name="Text Box 19"/>
            <p:cNvSpPr txBox="1">
              <a:spLocks noChangeArrowheads="1"/>
            </p:cNvSpPr>
            <p:nvPr/>
          </p:nvSpPr>
          <p:spPr bwMode="auto">
            <a:xfrm>
              <a:off x="2314673" y="2339960"/>
              <a:ext cx="3113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t>R</a:t>
              </a:r>
            </a:p>
          </p:txBody>
        </p:sp>
        <p:sp>
          <p:nvSpPr>
            <p:cNvPr id="28" name="Isosceles Triangle 27"/>
            <p:cNvSpPr/>
            <p:nvPr/>
          </p:nvSpPr>
          <p:spPr bwMode="auto">
            <a:xfrm>
              <a:off x="1676400" y="1752600"/>
              <a:ext cx="1143000" cy="977900"/>
            </a:xfrm>
            <a:prstGeom prst="triangle">
              <a:avLst/>
            </a:prstGeom>
            <a:noFill/>
            <a:ln w="28575">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700" b="1" dirty="0"/>
            </a:p>
          </p:txBody>
        </p:sp>
        <p:cxnSp>
          <p:nvCxnSpPr>
            <p:cNvPr id="31" name="Straight Connector 30"/>
            <p:cNvCxnSpPr>
              <a:stCxn id="28" idx="1"/>
              <a:endCxn id="28" idx="5"/>
            </p:cNvCxnSpPr>
            <p:nvPr/>
          </p:nvCxnSpPr>
          <p:spPr bwMode="auto">
            <a:xfrm rot="10800000" flipH="1">
              <a:off x="1962150" y="2241550"/>
              <a:ext cx="57150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rot="5400000" flipH="1" flipV="1">
              <a:off x="1995487" y="2479675"/>
              <a:ext cx="488950" cy="1270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205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2574925"/>
            <a:ext cx="7064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6" name="Group 22"/>
          <p:cNvGrpSpPr>
            <a:grpSpLocks/>
          </p:cNvGrpSpPr>
          <p:nvPr/>
        </p:nvGrpSpPr>
        <p:grpSpPr bwMode="auto">
          <a:xfrm>
            <a:off x="4440238" y="1917700"/>
            <a:ext cx="3429000" cy="977900"/>
            <a:chOff x="5029200" y="1752600"/>
            <a:chExt cx="3429000" cy="978408"/>
          </a:xfrm>
        </p:grpSpPr>
        <p:sp>
          <p:nvSpPr>
            <p:cNvPr id="2077" name="Rectangle 10"/>
            <p:cNvSpPr>
              <a:spLocks noChangeArrowheads="1"/>
            </p:cNvSpPr>
            <p:nvPr/>
          </p:nvSpPr>
          <p:spPr bwMode="auto">
            <a:xfrm>
              <a:off x="5029200" y="1752600"/>
              <a:ext cx="3429000" cy="97840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graphicFrame>
          <p:nvGraphicFramePr>
            <p:cNvPr id="2052" name="Object 2"/>
            <p:cNvGraphicFramePr>
              <a:graphicFrameLocks noChangeAspect="1"/>
            </p:cNvGraphicFramePr>
            <p:nvPr/>
          </p:nvGraphicFramePr>
          <p:xfrm>
            <a:off x="5334000" y="1819529"/>
            <a:ext cx="2819400" cy="844550"/>
          </p:xfrm>
          <a:graphic>
            <a:graphicData uri="http://schemas.openxmlformats.org/presentationml/2006/ole">
              <mc:AlternateContent xmlns:mc="http://schemas.openxmlformats.org/markup-compatibility/2006">
                <mc:Choice xmlns:v="urn:schemas-microsoft-com:vml" Requires="v">
                  <p:oleObj spid="_x0000_s2108" name="Equation" r:id="rId5" imgW="1143000" imgH="342720" progId="Equation.3">
                    <p:embed/>
                  </p:oleObj>
                </mc:Choice>
                <mc:Fallback>
                  <p:oleObj name="Equation" r:id="rId5" imgW="1143000" imgH="34272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1819529"/>
                          <a:ext cx="2819400" cy="84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057" name="Group 23"/>
          <p:cNvGrpSpPr>
            <a:grpSpLocks/>
          </p:cNvGrpSpPr>
          <p:nvPr/>
        </p:nvGrpSpPr>
        <p:grpSpPr bwMode="auto">
          <a:xfrm>
            <a:off x="4440238" y="3392488"/>
            <a:ext cx="3429000" cy="979487"/>
            <a:chOff x="5029200" y="3228467"/>
            <a:chExt cx="3429000" cy="978408"/>
          </a:xfrm>
        </p:grpSpPr>
        <p:graphicFrame>
          <p:nvGraphicFramePr>
            <p:cNvPr id="2051" name="Object 3"/>
            <p:cNvGraphicFramePr>
              <a:graphicFrameLocks noChangeAspect="1"/>
            </p:cNvGraphicFramePr>
            <p:nvPr/>
          </p:nvGraphicFramePr>
          <p:xfrm>
            <a:off x="5334000" y="3300159"/>
            <a:ext cx="2506663" cy="835025"/>
          </p:xfrm>
          <a:graphic>
            <a:graphicData uri="http://schemas.openxmlformats.org/presentationml/2006/ole">
              <mc:AlternateContent xmlns:mc="http://schemas.openxmlformats.org/markup-compatibility/2006">
                <mc:Choice xmlns:v="urn:schemas-microsoft-com:vml" Requires="v">
                  <p:oleObj spid="_x0000_s2109" name="Equation" r:id="rId7" imgW="1028520" imgH="342720" progId="Equation.3">
                    <p:embed/>
                  </p:oleObj>
                </mc:Choice>
                <mc:Fallback>
                  <p:oleObj name="Equation" r:id="rId7" imgW="1028520" imgH="34272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3300159"/>
                          <a:ext cx="2506663"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6" name="Rectangle 10"/>
            <p:cNvSpPr>
              <a:spLocks noChangeArrowheads="1"/>
            </p:cNvSpPr>
            <p:nvPr/>
          </p:nvSpPr>
          <p:spPr bwMode="auto">
            <a:xfrm>
              <a:off x="5029200" y="3228467"/>
              <a:ext cx="3429000" cy="97840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grpSp>
      <p:grpSp>
        <p:nvGrpSpPr>
          <p:cNvPr id="2058" name="Group 24"/>
          <p:cNvGrpSpPr>
            <a:grpSpLocks/>
          </p:cNvGrpSpPr>
          <p:nvPr/>
        </p:nvGrpSpPr>
        <p:grpSpPr bwMode="auto">
          <a:xfrm>
            <a:off x="4440238" y="4813300"/>
            <a:ext cx="3429000" cy="977900"/>
            <a:chOff x="5029200" y="4648200"/>
            <a:chExt cx="3429000" cy="978408"/>
          </a:xfrm>
        </p:grpSpPr>
        <p:graphicFrame>
          <p:nvGraphicFramePr>
            <p:cNvPr id="2050" name="Object 4"/>
            <p:cNvGraphicFramePr>
              <a:graphicFrameLocks noChangeAspect="1"/>
            </p:cNvGraphicFramePr>
            <p:nvPr/>
          </p:nvGraphicFramePr>
          <p:xfrm>
            <a:off x="5334000" y="4920711"/>
            <a:ext cx="2192338" cy="433387"/>
          </p:xfrm>
          <a:graphic>
            <a:graphicData uri="http://schemas.openxmlformats.org/presentationml/2006/ole">
              <mc:AlternateContent xmlns:mc="http://schemas.openxmlformats.org/markup-compatibility/2006">
                <mc:Choice xmlns:v="urn:schemas-microsoft-com:vml" Requires="v">
                  <p:oleObj spid="_x0000_s2110" name="Equation" r:id="rId9" imgW="965160" imgH="190440" progId="Equation.3">
                    <p:embed/>
                  </p:oleObj>
                </mc:Choice>
                <mc:Fallback>
                  <p:oleObj name="Equation" r:id="rId9" imgW="965160" imgH="19044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4920711"/>
                          <a:ext cx="2192338"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5" name="Rectangle 10"/>
            <p:cNvSpPr>
              <a:spLocks noChangeArrowheads="1"/>
            </p:cNvSpPr>
            <p:nvPr/>
          </p:nvSpPr>
          <p:spPr bwMode="auto">
            <a:xfrm>
              <a:off x="5029200" y="4648200"/>
              <a:ext cx="3429000" cy="97840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grpSp>
      <p:grpSp>
        <p:nvGrpSpPr>
          <p:cNvPr id="2059" name="Group 25"/>
          <p:cNvGrpSpPr>
            <a:grpSpLocks/>
          </p:cNvGrpSpPr>
          <p:nvPr/>
        </p:nvGrpSpPr>
        <p:grpSpPr bwMode="auto">
          <a:xfrm>
            <a:off x="1773238" y="3386138"/>
            <a:ext cx="1143000" cy="977900"/>
            <a:chOff x="1676400" y="1752600"/>
            <a:chExt cx="1143000" cy="977900"/>
          </a:xfrm>
        </p:grpSpPr>
        <p:sp>
          <p:nvSpPr>
            <p:cNvPr id="2069" name="Text Box 17"/>
            <p:cNvSpPr txBox="1">
              <a:spLocks noChangeArrowheads="1"/>
            </p:cNvSpPr>
            <p:nvPr/>
          </p:nvSpPr>
          <p:spPr bwMode="auto">
            <a:xfrm>
              <a:off x="2098176" y="1935707"/>
              <a:ext cx="3008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t>V</a:t>
              </a:r>
            </a:p>
          </p:txBody>
        </p:sp>
        <p:sp>
          <p:nvSpPr>
            <p:cNvPr id="2070" name="Text Box 18"/>
            <p:cNvSpPr txBox="1">
              <a:spLocks noChangeArrowheads="1"/>
            </p:cNvSpPr>
            <p:nvPr/>
          </p:nvSpPr>
          <p:spPr bwMode="auto">
            <a:xfrm>
              <a:off x="1941630" y="2339960"/>
              <a:ext cx="227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t>I</a:t>
              </a:r>
            </a:p>
          </p:txBody>
        </p:sp>
        <p:sp>
          <p:nvSpPr>
            <p:cNvPr id="2071" name="Text Box 19"/>
            <p:cNvSpPr txBox="1">
              <a:spLocks noChangeArrowheads="1"/>
            </p:cNvSpPr>
            <p:nvPr/>
          </p:nvSpPr>
          <p:spPr bwMode="auto">
            <a:xfrm>
              <a:off x="2314673" y="2339960"/>
              <a:ext cx="3113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t>R</a:t>
              </a:r>
            </a:p>
          </p:txBody>
        </p:sp>
        <p:sp>
          <p:nvSpPr>
            <p:cNvPr id="32" name="Isosceles Triangle 31"/>
            <p:cNvSpPr/>
            <p:nvPr/>
          </p:nvSpPr>
          <p:spPr bwMode="auto">
            <a:xfrm>
              <a:off x="1676400" y="1752600"/>
              <a:ext cx="1143000" cy="977900"/>
            </a:xfrm>
            <a:prstGeom prst="triangle">
              <a:avLst/>
            </a:prstGeom>
            <a:noFill/>
            <a:ln w="28575">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700" b="1" dirty="0"/>
            </a:p>
          </p:txBody>
        </p:sp>
        <p:cxnSp>
          <p:nvCxnSpPr>
            <p:cNvPr id="34" name="Straight Connector 33"/>
            <p:cNvCxnSpPr>
              <a:stCxn id="32" idx="1"/>
              <a:endCxn id="32" idx="5"/>
            </p:cNvCxnSpPr>
            <p:nvPr/>
          </p:nvCxnSpPr>
          <p:spPr bwMode="auto">
            <a:xfrm rot="10800000" flipH="1">
              <a:off x="1962150" y="2241550"/>
              <a:ext cx="57150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rot="5400000" flipH="1" flipV="1">
              <a:off x="1995487" y="2479675"/>
              <a:ext cx="488950" cy="1270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060" name="Group 35"/>
          <p:cNvGrpSpPr>
            <a:grpSpLocks/>
          </p:cNvGrpSpPr>
          <p:nvPr/>
        </p:nvGrpSpPr>
        <p:grpSpPr bwMode="auto">
          <a:xfrm>
            <a:off x="1773238" y="4811713"/>
            <a:ext cx="1143000" cy="977900"/>
            <a:chOff x="1676400" y="1752600"/>
            <a:chExt cx="1143000" cy="977900"/>
          </a:xfrm>
        </p:grpSpPr>
        <p:sp>
          <p:nvSpPr>
            <p:cNvPr id="2063" name="Text Box 17"/>
            <p:cNvSpPr txBox="1">
              <a:spLocks noChangeArrowheads="1"/>
            </p:cNvSpPr>
            <p:nvPr/>
          </p:nvSpPr>
          <p:spPr bwMode="auto">
            <a:xfrm>
              <a:off x="2098176" y="1935707"/>
              <a:ext cx="3008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t>V</a:t>
              </a:r>
            </a:p>
          </p:txBody>
        </p:sp>
        <p:sp>
          <p:nvSpPr>
            <p:cNvPr id="2064" name="Text Box 18"/>
            <p:cNvSpPr txBox="1">
              <a:spLocks noChangeArrowheads="1"/>
            </p:cNvSpPr>
            <p:nvPr/>
          </p:nvSpPr>
          <p:spPr bwMode="auto">
            <a:xfrm>
              <a:off x="1941630" y="2339960"/>
              <a:ext cx="227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t>I</a:t>
              </a:r>
            </a:p>
          </p:txBody>
        </p:sp>
        <p:sp>
          <p:nvSpPr>
            <p:cNvPr id="2065" name="Text Box 19"/>
            <p:cNvSpPr txBox="1">
              <a:spLocks noChangeArrowheads="1"/>
            </p:cNvSpPr>
            <p:nvPr/>
          </p:nvSpPr>
          <p:spPr bwMode="auto">
            <a:xfrm>
              <a:off x="2314673" y="2339960"/>
              <a:ext cx="3113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t>R</a:t>
              </a:r>
            </a:p>
          </p:txBody>
        </p:sp>
        <p:sp>
          <p:nvSpPr>
            <p:cNvPr id="40" name="Isosceles Triangle 39"/>
            <p:cNvSpPr/>
            <p:nvPr/>
          </p:nvSpPr>
          <p:spPr bwMode="auto">
            <a:xfrm>
              <a:off x="1676400" y="1752600"/>
              <a:ext cx="1143000" cy="977900"/>
            </a:xfrm>
            <a:prstGeom prst="triangle">
              <a:avLst/>
            </a:prstGeom>
            <a:noFill/>
            <a:ln w="28575">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700" b="1" dirty="0"/>
            </a:p>
          </p:txBody>
        </p:sp>
        <p:cxnSp>
          <p:nvCxnSpPr>
            <p:cNvPr id="41" name="Straight Connector 40"/>
            <p:cNvCxnSpPr>
              <a:stCxn id="40" idx="1"/>
              <a:endCxn id="40" idx="5"/>
            </p:cNvCxnSpPr>
            <p:nvPr/>
          </p:nvCxnSpPr>
          <p:spPr bwMode="auto">
            <a:xfrm rot="10800000" flipH="1">
              <a:off x="1962150" y="2241550"/>
              <a:ext cx="57150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auto">
            <a:xfrm rot="5400000" flipH="1" flipV="1">
              <a:off x="1995487" y="2479675"/>
              <a:ext cx="488950" cy="1270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2061"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508250" y="4051300"/>
            <a:ext cx="706438"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43281">
            <a:off x="1641475" y="4876800"/>
            <a:ext cx="70802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dirty="0" smtClean="0"/>
              <a:t>Example: Ohm’s Law</a:t>
            </a:r>
          </a:p>
        </p:txBody>
      </p:sp>
      <p:sp>
        <p:nvSpPr>
          <p:cNvPr id="36867" name="TextBox 5"/>
          <p:cNvSpPr txBox="1">
            <a:spLocks noChangeArrowheads="1"/>
          </p:cNvSpPr>
          <p:nvPr/>
        </p:nvSpPr>
        <p:spPr bwMode="auto">
          <a:xfrm>
            <a:off x="457200" y="1371600"/>
            <a:ext cx="73152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200"/>
              </a:spcAft>
            </a:pPr>
            <a:r>
              <a:rPr lang="en-US" sz="2000" i="1"/>
              <a:t>Example</a:t>
            </a:r>
            <a:r>
              <a:rPr lang="en-US" sz="2000"/>
              <a:t>:</a:t>
            </a:r>
          </a:p>
          <a:p>
            <a:pPr lvl="1" eaLnBrk="1" hangingPunct="1"/>
            <a:r>
              <a:rPr lang="en-US" sz="2000"/>
              <a:t>The flashlight shown uses a 6 volt battery and has a bulb with a resistance of 150 </a:t>
            </a:r>
            <a:r>
              <a:rPr lang="en-US" sz="2000">
                <a:sym typeface="Symbol" pitchFamily="18" charset="2"/>
              </a:rPr>
              <a:t></a:t>
            </a:r>
            <a:r>
              <a:rPr lang="en-US" sz="2000"/>
              <a:t>. When the flashlight is on, how much current will be drawn from the battery?</a:t>
            </a:r>
            <a:endParaRPr lang="en-US"/>
          </a:p>
        </p:txBody>
      </p:sp>
      <p:sp>
        <p:nvSpPr>
          <p:cNvPr id="9" name="Slide Number Placeholder 8"/>
          <p:cNvSpPr>
            <a:spLocks noGrp="1"/>
          </p:cNvSpPr>
          <p:nvPr>
            <p:ph type="sldNum" sz="quarter" idx="12"/>
          </p:nvPr>
        </p:nvSpPr>
        <p:spPr/>
        <p:txBody>
          <a:bodyPr/>
          <a:lstStyle/>
          <a:p>
            <a:pPr>
              <a:defRPr/>
            </a:pPr>
            <a:fld id="{24D95426-B53F-469F-A2A7-BB7C3884D306}" type="slidenum">
              <a:rPr lang="en-US" smtClean="0"/>
              <a:pPr>
                <a:defRPr/>
              </a:pPr>
              <a:t>14</a:t>
            </a:fld>
            <a:endParaRPr lang="en-US" dirty="0"/>
          </a:p>
        </p:txBody>
      </p:sp>
      <p:pic>
        <p:nvPicPr>
          <p:cNvPr id="36869" name="Picture 7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1338263"/>
            <a:ext cx="685800"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pPr eaLnBrk="1" hangingPunct="1"/>
            <a:r>
              <a:rPr lang="en-US" dirty="0" smtClean="0"/>
              <a:t>Example: Ohm’s Law</a:t>
            </a:r>
          </a:p>
        </p:txBody>
      </p:sp>
      <p:sp>
        <p:nvSpPr>
          <p:cNvPr id="3076" name="TextBox 5"/>
          <p:cNvSpPr txBox="1">
            <a:spLocks noChangeArrowheads="1"/>
          </p:cNvSpPr>
          <p:nvPr/>
        </p:nvSpPr>
        <p:spPr bwMode="auto">
          <a:xfrm>
            <a:off x="457200" y="1371600"/>
            <a:ext cx="73152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200"/>
              </a:spcAft>
            </a:pPr>
            <a:r>
              <a:rPr lang="en-US" sz="2000" i="1"/>
              <a:t>Example</a:t>
            </a:r>
            <a:r>
              <a:rPr lang="en-US" sz="2000"/>
              <a:t>:</a:t>
            </a:r>
          </a:p>
          <a:p>
            <a:pPr lvl="1" eaLnBrk="1" hangingPunct="1"/>
            <a:r>
              <a:rPr lang="en-US" sz="2000"/>
              <a:t>The flashlight shown uses a 6 volt battery and has a bulb with a resistance of 150 </a:t>
            </a:r>
            <a:r>
              <a:rPr lang="en-US" sz="2000">
                <a:sym typeface="Symbol" pitchFamily="18" charset="2"/>
              </a:rPr>
              <a:t></a:t>
            </a:r>
            <a:r>
              <a:rPr lang="en-US" sz="2000"/>
              <a:t>. When the flashlight is on, how much current will be drawn from the battery?</a:t>
            </a:r>
            <a:endParaRPr lang="en-US"/>
          </a:p>
        </p:txBody>
      </p:sp>
      <p:sp>
        <p:nvSpPr>
          <p:cNvPr id="3077" name="TextBox 5"/>
          <p:cNvSpPr txBox="1">
            <a:spLocks noChangeArrowheads="1"/>
          </p:cNvSpPr>
          <p:nvPr/>
        </p:nvSpPr>
        <p:spPr bwMode="auto">
          <a:xfrm>
            <a:off x="457200" y="318135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i="1"/>
              <a:t>Solution</a:t>
            </a:r>
            <a:r>
              <a:rPr lang="en-US" sz="2000"/>
              <a:t>:</a:t>
            </a:r>
            <a:endParaRPr lang="en-US"/>
          </a:p>
        </p:txBody>
      </p:sp>
      <p:sp>
        <p:nvSpPr>
          <p:cNvPr id="9" name="Slide Number Placeholder 8"/>
          <p:cNvSpPr>
            <a:spLocks noGrp="1"/>
          </p:cNvSpPr>
          <p:nvPr>
            <p:ph type="sldNum" sz="quarter" idx="12"/>
          </p:nvPr>
        </p:nvSpPr>
        <p:spPr/>
        <p:txBody>
          <a:bodyPr/>
          <a:lstStyle/>
          <a:p>
            <a:pPr>
              <a:defRPr/>
            </a:pPr>
            <a:fld id="{0A8580F9-9D9C-41B8-8466-E64BB308581F}" type="slidenum">
              <a:rPr lang="en-US" smtClean="0"/>
              <a:pPr>
                <a:defRPr/>
              </a:pPr>
              <a:t>15</a:t>
            </a:fld>
            <a:endParaRPr lang="en-US" dirty="0"/>
          </a:p>
        </p:txBody>
      </p:sp>
      <p:pic>
        <p:nvPicPr>
          <p:cNvPr id="3079" name="Picture 7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1338263"/>
            <a:ext cx="685800"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0" name="Group 18"/>
          <p:cNvGrpSpPr>
            <a:grpSpLocks/>
          </p:cNvGrpSpPr>
          <p:nvPr/>
        </p:nvGrpSpPr>
        <p:grpSpPr bwMode="auto">
          <a:xfrm>
            <a:off x="914400" y="3709988"/>
            <a:ext cx="4259263" cy="1624012"/>
            <a:chOff x="1295400" y="3505200"/>
            <a:chExt cx="4259113" cy="1623609"/>
          </a:xfrm>
        </p:grpSpPr>
        <p:pic>
          <p:nvPicPr>
            <p:cNvPr id="308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577" y="3810060"/>
              <a:ext cx="3291840" cy="131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0" name="TextBox 26"/>
            <p:cNvSpPr txBox="1">
              <a:spLocks noChangeArrowheads="1"/>
            </p:cNvSpPr>
            <p:nvPr/>
          </p:nvSpPr>
          <p:spPr bwMode="auto">
            <a:xfrm>
              <a:off x="1326932" y="4311868"/>
              <a:ext cx="5797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t>V</a:t>
              </a:r>
              <a:r>
                <a:rPr lang="en-US" sz="1600" baseline="-25000"/>
                <a:t>T</a:t>
              </a:r>
              <a:r>
                <a:rPr lang="en-US" sz="1600"/>
                <a:t> =</a:t>
              </a:r>
            </a:p>
          </p:txBody>
        </p:sp>
        <p:sp>
          <p:nvSpPr>
            <p:cNvPr id="3091" name="TextBox 27"/>
            <p:cNvSpPr txBox="1">
              <a:spLocks noChangeArrowheads="1"/>
            </p:cNvSpPr>
            <p:nvPr/>
          </p:nvSpPr>
          <p:spPr bwMode="auto">
            <a:xfrm>
              <a:off x="4876785" y="4114976"/>
              <a:ext cx="319302" cy="92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a:t>
              </a:r>
            </a:p>
            <a:p>
              <a:pPr algn="ctr" eaLnBrk="1" hangingPunct="1"/>
              <a:endParaRPr lang="en-US"/>
            </a:p>
            <a:p>
              <a:pPr algn="ctr" eaLnBrk="1" hangingPunct="1"/>
              <a:r>
                <a:rPr lang="en-US"/>
                <a:t>-</a:t>
              </a:r>
            </a:p>
          </p:txBody>
        </p:sp>
        <p:sp>
          <p:nvSpPr>
            <p:cNvPr id="3092" name="TextBox 28"/>
            <p:cNvSpPr txBox="1">
              <a:spLocks noChangeArrowheads="1"/>
            </p:cNvSpPr>
            <p:nvPr/>
          </p:nvSpPr>
          <p:spPr bwMode="auto">
            <a:xfrm>
              <a:off x="5105373" y="4384624"/>
              <a:ext cx="449140" cy="36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V</a:t>
              </a:r>
              <a:r>
                <a:rPr lang="en-US" baseline="-25000"/>
                <a:t>R</a:t>
              </a:r>
            </a:p>
          </p:txBody>
        </p:sp>
        <p:sp>
          <p:nvSpPr>
            <p:cNvPr id="3093" name="TextBox 29"/>
            <p:cNvSpPr txBox="1">
              <a:spLocks noChangeArrowheads="1"/>
            </p:cNvSpPr>
            <p:nvPr/>
          </p:nvSpPr>
          <p:spPr bwMode="auto">
            <a:xfrm>
              <a:off x="4572000" y="3657600"/>
              <a:ext cx="359376" cy="36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I</a:t>
              </a:r>
              <a:r>
                <a:rPr lang="en-US" baseline="-25000"/>
                <a:t>R</a:t>
              </a:r>
            </a:p>
          </p:txBody>
        </p:sp>
        <p:sp>
          <p:nvSpPr>
            <p:cNvPr id="17" name="Freeform 16"/>
            <p:cNvSpPr/>
            <p:nvPr/>
          </p:nvSpPr>
          <p:spPr bwMode="auto">
            <a:xfrm>
              <a:off x="3733714" y="3789291"/>
              <a:ext cx="790547" cy="423758"/>
            </a:xfrm>
            <a:custGeom>
              <a:avLst/>
              <a:gdLst>
                <a:gd name="connsiteX0" fmla="*/ 0 w 791570"/>
                <a:gd name="connsiteY0" fmla="*/ 0 h 423081"/>
                <a:gd name="connsiteX1" fmla="*/ 791570 w 791570"/>
                <a:gd name="connsiteY1" fmla="*/ 0 h 423081"/>
                <a:gd name="connsiteX2" fmla="*/ 777922 w 791570"/>
                <a:gd name="connsiteY2" fmla="*/ 423081 h 423081"/>
              </a:gdLst>
              <a:ahLst/>
              <a:cxnLst>
                <a:cxn ang="0">
                  <a:pos x="connsiteX0" y="connsiteY0"/>
                </a:cxn>
                <a:cxn ang="0">
                  <a:pos x="connsiteX1" y="connsiteY1"/>
                </a:cxn>
                <a:cxn ang="0">
                  <a:pos x="connsiteX2" y="connsiteY2"/>
                </a:cxn>
              </a:cxnLst>
              <a:rect l="l" t="t" r="r" b="b"/>
              <a:pathLst>
                <a:path w="791570" h="423081">
                  <a:moveTo>
                    <a:pt x="0" y="0"/>
                  </a:moveTo>
                  <a:lnTo>
                    <a:pt x="791570" y="0"/>
                  </a:lnTo>
                  <a:lnTo>
                    <a:pt x="777922" y="423081"/>
                  </a:lnTo>
                </a:path>
              </a:pathLst>
            </a:cu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095" name="Rectangle 17"/>
            <p:cNvSpPr>
              <a:spLocks noChangeArrowheads="1"/>
            </p:cNvSpPr>
            <p:nvPr/>
          </p:nvSpPr>
          <p:spPr bwMode="auto">
            <a:xfrm>
              <a:off x="1295400" y="3505200"/>
              <a:ext cx="19736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t>Schematic Diagram</a:t>
              </a:r>
            </a:p>
          </p:txBody>
        </p:sp>
      </p:grpSp>
      <p:graphicFrame>
        <p:nvGraphicFramePr>
          <p:cNvPr id="365574" name="Object 2"/>
          <p:cNvGraphicFramePr>
            <a:graphicFrameLocks noChangeAspect="1"/>
          </p:cNvGraphicFramePr>
          <p:nvPr/>
        </p:nvGraphicFramePr>
        <p:xfrm>
          <a:off x="1066800" y="5638800"/>
          <a:ext cx="4205288" cy="722313"/>
        </p:xfrm>
        <a:graphic>
          <a:graphicData uri="http://schemas.openxmlformats.org/presentationml/2006/ole">
            <mc:AlternateContent xmlns:mc="http://schemas.openxmlformats.org/markup-compatibility/2006">
              <mc:Choice xmlns:v="urn:schemas-microsoft-com:vml" Requires="v">
                <p:oleObj spid="_x0000_s3104" name="Equation" r:id="rId6" imgW="2958840" imgH="507960" progId="Equation.3">
                  <p:embed/>
                </p:oleObj>
              </mc:Choice>
              <mc:Fallback>
                <p:oleObj name="Equation" r:id="rId6" imgW="2958840" imgH="50796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5638800"/>
                        <a:ext cx="4205288"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081" name="Group 22"/>
          <p:cNvGrpSpPr>
            <a:grpSpLocks/>
          </p:cNvGrpSpPr>
          <p:nvPr/>
        </p:nvGrpSpPr>
        <p:grpSpPr bwMode="auto">
          <a:xfrm>
            <a:off x="5867400" y="4038600"/>
            <a:ext cx="1143000" cy="977900"/>
            <a:chOff x="1676400" y="1752600"/>
            <a:chExt cx="1143000" cy="977900"/>
          </a:xfrm>
        </p:grpSpPr>
        <p:sp>
          <p:nvSpPr>
            <p:cNvPr id="3083" name="Text Box 17"/>
            <p:cNvSpPr txBox="1">
              <a:spLocks noChangeArrowheads="1"/>
            </p:cNvSpPr>
            <p:nvPr/>
          </p:nvSpPr>
          <p:spPr bwMode="auto">
            <a:xfrm>
              <a:off x="2098176" y="1935707"/>
              <a:ext cx="3008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t>V</a:t>
              </a:r>
            </a:p>
          </p:txBody>
        </p:sp>
        <p:sp>
          <p:nvSpPr>
            <p:cNvPr id="3084" name="Text Box 18"/>
            <p:cNvSpPr txBox="1">
              <a:spLocks noChangeArrowheads="1"/>
            </p:cNvSpPr>
            <p:nvPr/>
          </p:nvSpPr>
          <p:spPr bwMode="auto">
            <a:xfrm>
              <a:off x="1941630" y="2339960"/>
              <a:ext cx="227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t>I</a:t>
              </a:r>
            </a:p>
          </p:txBody>
        </p:sp>
        <p:sp>
          <p:nvSpPr>
            <p:cNvPr id="3085" name="Text Box 19"/>
            <p:cNvSpPr txBox="1">
              <a:spLocks noChangeArrowheads="1"/>
            </p:cNvSpPr>
            <p:nvPr/>
          </p:nvSpPr>
          <p:spPr bwMode="auto">
            <a:xfrm>
              <a:off x="2314673" y="2339960"/>
              <a:ext cx="3113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t>R</a:t>
              </a:r>
            </a:p>
          </p:txBody>
        </p:sp>
        <p:sp>
          <p:nvSpPr>
            <p:cNvPr id="25" name="Isosceles Triangle 24"/>
            <p:cNvSpPr/>
            <p:nvPr/>
          </p:nvSpPr>
          <p:spPr bwMode="auto">
            <a:xfrm>
              <a:off x="1676400" y="1752600"/>
              <a:ext cx="1143000" cy="977900"/>
            </a:xfrm>
            <a:prstGeom prst="triangle">
              <a:avLst/>
            </a:prstGeom>
            <a:noFill/>
            <a:ln w="28575">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700" b="1" dirty="0"/>
            </a:p>
          </p:txBody>
        </p:sp>
        <p:cxnSp>
          <p:nvCxnSpPr>
            <p:cNvPr id="26" name="Straight Connector 25"/>
            <p:cNvCxnSpPr>
              <a:stCxn id="25" idx="1"/>
              <a:endCxn id="25" idx="5"/>
            </p:cNvCxnSpPr>
            <p:nvPr/>
          </p:nvCxnSpPr>
          <p:spPr bwMode="auto">
            <a:xfrm rot="10800000" flipH="1">
              <a:off x="1962150" y="2241550"/>
              <a:ext cx="57150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5400000" flipH="1" flipV="1">
              <a:off x="1995488" y="2479675"/>
              <a:ext cx="488950" cy="1270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3082"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18163" y="4691063"/>
            <a:ext cx="706437"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t>Circuit Configuration</a:t>
            </a:r>
          </a:p>
        </p:txBody>
      </p:sp>
      <p:sp>
        <p:nvSpPr>
          <p:cNvPr id="37891" name="Content Placeholder 5"/>
          <p:cNvSpPr>
            <a:spLocks noGrp="1"/>
          </p:cNvSpPr>
          <p:nvPr>
            <p:ph sz="half" idx="2"/>
          </p:nvPr>
        </p:nvSpPr>
        <p:spPr>
          <a:xfrm>
            <a:off x="457200" y="2239963"/>
            <a:ext cx="4040188" cy="2332037"/>
          </a:xfrm>
        </p:spPr>
        <p:txBody>
          <a:bodyPr/>
          <a:lstStyle/>
          <a:p>
            <a:pPr>
              <a:buFontTx/>
              <a:buNone/>
            </a:pPr>
            <a:r>
              <a:rPr lang="en-US" smtClean="0"/>
              <a:t>Series Circuits</a:t>
            </a:r>
          </a:p>
          <a:p>
            <a:r>
              <a:rPr lang="en-US" sz="2000" smtClean="0"/>
              <a:t>Components are connected end-to-end.</a:t>
            </a:r>
          </a:p>
          <a:p>
            <a:r>
              <a:rPr lang="en-US" sz="2000" smtClean="0"/>
              <a:t>There is only a single path for current to flow.</a:t>
            </a:r>
          </a:p>
          <a:p>
            <a:endParaRPr lang="en-US" sz="2000" smtClean="0"/>
          </a:p>
        </p:txBody>
      </p:sp>
      <p:sp>
        <p:nvSpPr>
          <p:cNvPr id="37892" name="Content Placeholder 7"/>
          <p:cNvSpPr>
            <a:spLocks noGrp="1"/>
          </p:cNvSpPr>
          <p:nvPr>
            <p:ph sz="quarter" idx="4"/>
          </p:nvPr>
        </p:nvSpPr>
        <p:spPr>
          <a:xfrm>
            <a:off x="4645025" y="2239963"/>
            <a:ext cx="4498975" cy="2332037"/>
          </a:xfrm>
        </p:spPr>
        <p:txBody>
          <a:bodyPr/>
          <a:lstStyle/>
          <a:p>
            <a:pPr>
              <a:buFontTx/>
              <a:buNone/>
            </a:pPr>
            <a:r>
              <a:rPr lang="en-US" smtClean="0"/>
              <a:t>Parallel Circuits</a:t>
            </a:r>
          </a:p>
          <a:p>
            <a:r>
              <a:rPr lang="en-US" sz="2000" smtClean="0"/>
              <a:t>Both ends of the components are connected together.</a:t>
            </a:r>
          </a:p>
          <a:p>
            <a:r>
              <a:rPr lang="en-US" sz="2000" smtClean="0"/>
              <a:t>There are multiple paths for current to flow.</a:t>
            </a:r>
          </a:p>
          <a:p>
            <a:endParaRPr lang="en-US" sz="2000" smtClean="0"/>
          </a:p>
        </p:txBody>
      </p:sp>
      <p:sp>
        <p:nvSpPr>
          <p:cNvPr id="3" name="Slide Number Placeholder 2"/>
          <p:cNvSpPr>
            <a:spLocks noGrp="1"/>
          </p:cNvSpPr>
          <p:nvPr>
            <p:ph type="sldNum" sz="quarter" idx="12"/>
          </p:nvPr>
        </p:nvSpPr>
        <p:spPr/>
        <p:txBody>
          <a:bodyPr/>
          <a:lstStyle/>
          <a:p>
            <a:pPr>
              <a:defRPr/>
            </a:pPr>
            <a:fld id="{CA7555A7-A0FD-462B-962A-24ABAF30136A}" type="slidenum">
              <a:rPr lang="en-US" smtClean="0"/>
              <a:pPr>
                <a:defRPr/>
              </a:pPr>
              <a:t>16</a:t>
            </a:fld>
            <a:endParaRPr lang="en-US" dirty="0"/>
          </a:p>
        </p:txBody>
      </p:sp>
      <p:sp>
        <p:nvSpPr>
          <p:cNvPr id="37894" name="TextBox 49"/>
          <p:cNvSpPr txBox="1">
            <a:spLocks noChangeArrowheads="1"/>
          </p:cNvSpPr>
          <p:nvPr/>
        </p:nvSpPr>
        <p:spPr bwMode="auto">
          <a:xfrm>
            <a:off x="2786063" y="6180138"/>
            <a:ext cx="33750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a:t>Components </a:t>
            </a:r>
          </a:p>
          <a:p>
            <a:pPr algn="ctr" eaLnBrk="1" hangingPunct="1"/>
            <a:r>
              <a:rPr lang="en-US" sz="1400"/>
              <a:t>(i.e., resistors, batteries, capacitors, etc.)</a:t>
            </a:r>
          </a:p>
        </p:txBody>
      </p:sp>
      <p:cxnSp>
        <p:nvCxnSpPr>
          <p:cNvPr id="37895" name="Straight Arrow Connector 50"/>
          <p:cNvCxnSpPr>
            <a:cxnSpLocks noChangeShapeType="1"/>
            <a:stCxn id="37894" idx="0"/>
            <a:endCxn id="61" idx="1"/>
          </p:cNvCxnSpPr>
          <p:nvPr/>
        </p:nvCxnSpPr>
        <p:spPr bwMode="auto">
          <a:xfrm flipV="1">
            <a:off x="4473575" y="5419725"/>
            <a:ext cx="1165225" cy="760413"/>
          </a:xfrm>
          <a:prstGeom prst="straightConnector1">
            <a:avLst/>
          </a:prstGeom>
          <a:noFill/>
          <a:ln w="12700" algn="ctr">
            <a:solidFill>
              <a:srgbClr val="FF0000"/>
            </a:solidFill>
            <a:round/>
            <a:headEnd type="oval" w="med" len="med"/>
            <a:tailEnd type="arrow" w="med" len="med"/>
          </a:ln>
          <a:extLst>
            <a:ext uri="{909E8E84-426E-40DD-AFC4-6F175D3DCCD1}">
              <a14:hiddenFill xmlns:a14="http://schemas.microsoft.com/office/drawing/2010/main">
                <a:noFill/>
              </a14:hiddenFill>
            </a:ext>
          </a:extLst>
        </p:spPr>
      </p:cxnSp>
      <p:cxnSp>
        <p:nvCxnSpPr>
          <p:cNvPr id="37896" name="Straight Arrow Connector 51"/>
          <p:cNvCxnSpPr>
            <a:cxnSpLocks noChangeShapeType="1"/>
            <a:stCxn id="37894" idx="0"/>
            <a:endCxn id="88" idx="3"/>
          </p:cNvCxnSpPr>
          <p:nvPr/>
        </p:nvCxnSpPr>
        <p:spPr bwMode="auto">
          <a:xfrm flipH="1" flipV="1">
            <a:off x="3248025" y="5405438"/>
            <a:ext cx="1225550" cy="774700"/>
          </a:xfrm>
          <a:prstGeom prst="straightConnector1">
            <a:avLst/>
          </a:prstGeom>
          <a:noFill/>
          <a:ln w="12700" algn="ctr">
            <a:solidFill>
              <a:srgbClr val="FF0000"/>
            </a:solidFill>
            <a:round/>
            <a:headEnd type="oval" w="med" len="med"/>
            <a:tailEnd type="arrow" w="med" len="med"/>
          </a:ln>
          <a:extLst>
            <a:ext uri="{909E8E84-426E-40DD-AFC4-6F175D3DCCD1}">
              <a14:hiddenFill xmlns:a14="http://schemas.microsoft.com/office/drawing/2010/main">
                <a:noFill/>
              </a14:hiddenFill>
            </a:ext>
          </a:extLst>
        </p:spPr>
      </p:cxnSp>
      <p:grpSp>
        <p:nvGrpSpPr>
          <p:cNvPr id="37897" name="Group 52"/>
          <p:cNvGrpSpPr>
            <a:grpSpLocks noChangeAspect="1"/>
          </p:cNvGrpSpPr>
          <p:nvPr/>
        </p:nvGrpSpPr>
        <p:grpSpPr bwMode="auto">
          <a:xfrm>
            <a:off x="5638800" y="4394200"/>
            <a:ext cx="2400300" cy="2058988"/>
            <a:chOff x="1219200" y="2063447"/>
            <a:chExt cx="3200400" cy="2744242"/>
          </a:xfrm>
        </p:grpSpPr>
        <p:grpSp>
          <p:nvGrpSpPr>
            <p:cNvPr id="37916" name="Group 45"/>
            <p:cNvGrpSpPr>
              <a:grpSpLocks/>
            </p:cNvGrpSpPr>
            <p:nvPr/>
          </p:nvGrpSpPr>
          <p:grpSpPr bwMode="auto">
            <a:xfrm>
              <a:off x="1450428" y="2063447"/>
              <a:ext cx="2743200" cy="480055"/>
              <a:chOff x="1450428" y="1821711"/>
              <a:chExt cx="2743200" cy="480055"/>
            </a:xfrm>
          </p:grpSpPr>
          <p:sp>
            <p:nvSpPr>
              <p:cNvPr id="71" name="Freeform 70"/>
              <p:cNvSpPr/>
              <p:nvPr/>
            </p:nvSpPr>
            <p:spPr>
              <a:xfrm>
                <a:off x="1449917" y="1828059"/>
                <a:ext cx="2743200" cy="473948"/>
              </a:xfrm>
              <a:custGeom>
                <a:avLst/>
                <a:gdLst>
                  <a:gd name="connsiteX0" fmla="*/ 2743200 w 2743200"/>
                  <a:gd name="connsiteY0" fmla="*/ 472966 h 472966"/>
                  <a:gd name="connsiteX1" fmla="*/ 2743200 w 2743200"/>
                  <a:gd name="connsiteY1" fmla="*/ 0 h 472966"/>
                  <a:gd name="connsiteX2" fmla="*/ 0 w 2743200"/>
                  <a:gd name="connsiteY2" fmla="*/ 0 h 472966"/>
                  <a:gd name="connsiteX3" fmla="*/ 0 w 2743200"/>
                  <a:gd name="connsiteY3" fmla="*/ 472966 h 472966"/>
                </a:gdLst>
                <a:ahLst/>
                <a:cxnLst>
                  <a:cxn ang="0">
                    <a:pos x="connsiteX0" y="connsiteY0"/>
                  </a:cxn>
                  <a:cxn ang="0">
                    <a:pos x="connsiteX1" y="connsiteY1"/>
                  </a:cxn>
                  <a:cxn ang="0">
                    <a:pos x="connsiteX2" y="connsiteY2"/>
                  </a:cxn>
                  <a:cxn ang="0">
                    <a:pos x="connsiteX3" y="connsiteY3"/>
                  </a:cxn>
                </a:cxnLst>
                <a:rect l="l" t="t" r="r" b="b"/>
                <a:pathLst>
                  <a:path w="2743200" h="472966">
                    <a:moveTo>
                      <a:pt x="2743200" y="472966"/>
                    </a:moveTo>
                    <a:lnTo>
                      <a:pt x="2743200" y="0"/>
                    </a:lnTo>
                    <a:lnTo>
                      <a:pt x="0" y="0"/>
                    </a:lnTo>
                    <a:lnTo>
                      <a:pt x="0" y="472966"/>
                    </a:lnTo>
                  </a:path>
                </a:pathLst>
              </a:cu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72" name="Straight Connector 71"/>
              <p:cNvCxnSpPr/>
              <p:nvPr/>
            </p:nvCxnSpPr>
            <p:spPr>
              <a:xfrm rot="5400000">
                <a:off x="2132632" y="2049163"/>
                <a:ext cx="457021" cy="2116"/>
              </a:xfrm>
              <a:prstGeom prst="line">
                <a:avLst/>
              </a:prstGeom>
              <a:ln w="12700">
                <a:solidFill>
                  <a:srgbClr val="0000FF"/>
                </a:solidFill>
                <a:headEnd type="ova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3047032" y="2059743"/>
                <a:ext cx="457021" cy="2116"/>
              </a:xfrm>
              <a:prstGeom prst="line">
                <a:avLst/>
              </a:prstGeom>
              <a:ln w="12700">
                <a:solidFill>
                  <a:srgbClr val="0000FF"/>
                </a:solidFill>
                <a:headEnd type="oval"/>
              </a:ln>
            </p:spPr>
            <p:style>
              <a:lnRef idx="1">
                <a:schemeClr val="accent1"/>
              </a:lnRef>
              <a:fillRef idx="0">
                <a:schemeClr val="accent1"/>
              </a:fillRef>
              <a:effectRef idx="0">
                <a:schemeClr val="accent1"/>
              </a:effectRef>
              <a:fontRef idx="minor">
                <a:schemeClr val="tx1"/>
              </a:fontRef>
            </p:style>
          </p:cxnSp>
        </p:grpSp>
        <p:grpSp>
          <p:nvGrpSpPr>
            <p:cNvPr id="37917" name="Group 46"/>
            <p:cNvGrpSpPr>
              <a:grpSpLocks/>
            </p:cNvGrpSpPr>
            <p:nvPr/>
          </p:nvGrpSpPr>
          <p:grpSpPr bwMode="auto">
            <a:xfrm flipV="1">
              <a:off x="1447800" y="4327634"/>
              <a:ext cx="2743200" cy="480055"/>
              <a:chOff x="1450428" y="1821711"/>
              <a:chExt cx="2743200" cy="480055"/>
            </a:xfrm>
          </p:grpSpPr>
          <p:sp>
            <p:nvSpPr>
              <p:cNvPr id="68" name="Freeform 67"/>
              <p:cNvSpPr/>
              <p:nvPr/>
            </p:nvSpPr>
            <p:spPr>
              <a:xfrm>
                <a:off x="1450428" y="1828059"/>
                <a:ext cx="2743200" cy="473948"/>
              </a:xfrm>
              <a:custGeom>
                <a:avLst/>
                <a:gdLst>
                  <a:gd name="connsiteX0" fmla="*/ 2743200 w 2743200"/>
                  <a:gd name="connsiteY0" fmla="*/ 472966 h 472966"/>
                  <a:gd name="connsiteX1" fmla="*/ 2743200 w 2743200"/>
                  <a:gd name="connsiteY1" fmla="*/ 0 h 472966"/>
                  <a:gd name="connsiteX2" fmla="*/ 0 w 2743200"/>
                  <a:gd name="connsiteY2" fmla="*/ 0 h 472966"/>
                  <a:gd name="connsiteX3" fmla="*/ 0 w 2743200"/>
                  <a:gd name="connsiteY3" fmla="*/ 472966 h 472966"/>
                </a:gdLst>
                <a:ahLst/>
                <a:cxnLst>
                  <a:cxn ang="0">
                    <a:pos x="connsiteX0" y="connsiteY0"/>
                  </a:cxn>
                  <a:cxn ang="0">
                    <a:pos x="connsiteX1" y="connsiteY1"/>
                  </a:cxn>
                  <a:cxn ang="0">
                    <a:pos x="connsiteX2" y="connsiteY2"/>
                  </a:cxn>
                  <a:cxn ang="0">
                    <a:pos x="connsiteX3" y="connsiteY3"/>
                  </a:cxn>
                </a:cxnLst>
                <a:rect l="l" t="t" r="r" b="b"/>
                <a:pathLst>
                  <a:path w="2743200" h="472966">
                    <a:moveTo>
                      <a:pt x="2743200" y="472966"/>
                    </a:moveTo>
                    <a:lnTo>
                      <a:pt x="2743200" y="0"/>
                    </a:lnTo>
                    <a:lnTo>
                      <a:pt x="0" y="0"/>
                    </a:lnTo>
                    <a:lnTo>
                      <a:pt x="0" y="472966"/>
                    </a:lnTo>
                  </a:path>
                </a:pathLst>
              </a:cu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69" name="Straight Connector 68"/>
              <p:cNvCxnSpPr/>
              <p:nvPr/>
            </p:nvCxnSpPr>
            <p:spPr>
              <a:xfrm rot="5400000">
                <a:off x="2133143" y="2049163"/>
                <a:ext cx="457021" cy="2117"/>
              </a:xfrm>
              <a:prstGeom prst="line">
                <a:avLst/>
              </a:prstGeom>
              <a:ln w="12700">
                <a:solidFill>
                  <a:srgbClr val="0000FF"/>
                </a:solidFill>
                <a:head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3047543" y="2059743"/>
                <a:ext cx="457021" cy="2117"/>
              </a:xfrm>
              <a:prstGeom prst="line">
                <a:avLst/>
              </a:prstGeom>
              <a:ln w="12700">
                <a:solidFill>
                  <a:srgbClr val="0000FF"/>
                </a:solidFill>
                <a:headEnd type="oval"/>
              </a:ln>
            </p:spPr>
            <p:style>
              <a:lnRef idx="1">
                <a:schemeClr val="accent1"/>
              </a:lnRef>
              <a:fillRef idx="0">
                <a:schemeClr val="accent1"/>
              </a:fillRef>
              <a:effectRef idx="0">
                <a:schemeClr val="accent1"/>
              </a:effectRef>
              <a:fontRef idx="minor">
                <a:schemeClr val="tx1"/>
              </a:fontRef>
            </p:style>
          </p:cxnSp>
        </p:grpSp>
        <p:grpSp>
          <p:nvGrpSpPr>
            <p:cNvPr id="37918" name="Group 11"/>
            <p:cNvGrpSpPr>
              <a:grpSpLocks/>
            </p:cNvGrpSpPr>
            <p:nvPr/>
          </p:nvGrpSpPr>
          <p:grpSpPr bwMode="auto">
            <a:xfrm>
              <a:off x="3048000" y="2514600"/>
              <a:ext cx="457200" cy="1828800"/>
              <a:chOff x="3200400" y="2468096"/>
              <a:chExt cx="457200" cy="1828800"/>
            </a:xfrm>
          </p:grpSpPr>
          <p:cxnSp>
            <p:nvCxnSpPr>
              <p:cNvPr id="66" name="Straight Connector 65"/>
              <p:cNvCxnSpPr/>
              <p:nvPr/>
            </p:nvCxnSpPr>
            <p:spPr>
              <a:xfrm rot="5400000">
                <a:off x="2513900" y="3382718"/>
                <a:ext cx="1830199"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3200400" y="2924639"/>
                <a:ext cx="457200" cy="916157"/>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37919" name="Group 14"/>
            <p:cNvGrpSpPr>
              <a:grpSpLocks/>
            </p:cNvGrpSpPr>
            <p:nvPr/>
          </p:nvGrpSpPr>
          <p:grpSpPr bwMode="auto">
            <a:xfrm>
              <a:off x="3962400" y="2514600"/>
              <a:ext cx="457200" cy="1828800"/>
              <a:chOff x="3200400" y="2468096"/>
              <a:chExt cx="457200" cy="1828800"/>
            </a:xfrm>
          </p:grpSpPr>
          <p:cxnSp>
            <p:nvCxnSpPr>
              <p:cNvPr id="64" name="Straight Connector 63"/>
              <p:cNvCxnSpPr/>
              <p:nvPr/>
            </p:nvCxnSpPr>
            <p:spPr>
              <a:xfrm rot="5400000">
                <a:off x="2513900" y="3382718"/>
                <a:ext cx="1830199"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3200400" y="2924639"/>
                <a:ext cx="457200" cy="916157"/>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37920" name="Group 62"/>
            <p:cNvGrpSpPr>
              <a:grpSpLocks/>
            </p:cNvGrpSpPr>
            <p:nvPr/>
          </p:nvGrpSpPr>
          <p:grpSpPr bwMode="auto">
            <a:xfrm>
              <a:off x="2133600" y="2514600"/>
              <a:ext cx="457200" cy="1828800"/>
              <a:chOff x="3200400" y="2468096"/>
              <a:chExt cx="457200" cy="1828800"/>
            </a:xfrm>
          </p:grpSpPr>
          <p:cxnSp>
            <p:nvCxnSpPr>
              <p:cNvPr id="62" name="Straight Connector 5"/>
              <p:cNvCxnSpPr/>
              <p:nvPr/>
            </p:nvCxnSpPr>
            <p:spPr>
              <a:xfrm rot="5400000">
                <a:off x="2513900" y="3382718"/>
                <a:ext cx="1830199"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3" name="Rectangle 3"/>
              <p:cNvSpPr/>
              <p:nvPr/>
            </p:nvSpPr>
            <p:spPr>
              <a:xfrm>
                <a:off x="3200400" y="2924639"/>
                <a:ext cx="457200" cy="916157"/>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37921" name="Group 8"/>
            <p:cNvGrpSpPr>
              <a:grpSpLocks/>
            </p:cNvGrpSpPr>
            <p:nvPr/>
          </p:nvGrpSpPr>
          <p:grpSpPr bwMode="auto">
            <a:xfrm>
              <a:off x="1219200" y="2514600"/>
              <a:ext cx="457200" cy="1828800"/>
              <a:chOff x="3200400" y="2468096"/>
              <a:chExt cx="457200" cy="1828800"/>
            </a:xfrm>
          </p:grpSpPr>
          <p:cxnSp>
            <p:nvCxnSpPr>
              <p:cNvPr id="60" name="Straight Connector 59"/>
              <p:cNvCxnSpPr/>
              <p:nvPr/>
            </p:nvCxnSpPr>
            <p:spPr>
              <a:xfrm rot="5400000">
                <a:off x="2513900" y="3382718"/>
                <a:ext cx="1830199"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3200400" y="2924639"/>
                <a:ext cx="457200" cy="916157"/>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grpSp>
        <p:nvGrpSpPr>
          <p:cNvPr id="37898" name="Group 73"/>
          <p:cNvGrpSpPr>
            <a:grpSpLocks noChangeAspect="1"/>
          </p:cNvGrpSpPr>
          <p:nvPr/>
        </p:nvGrpSpPr>
        <p:grpSpPr bwMode="auto">
          <a:xfrm>
            <a:off x="838200" y="4217988"/>
            <a:ext cx="2409825" cy="2411412"/>
            <a:chOff x="5257800" y="1844566"/>
            <a:chExt cx="3213536" cy="3216166"/>
          </a:xfrm>
        </p:grpSpPr>
        <p:sp>
          <p:nvSpPr>
            <p:cNvPr id="75" name="Freeform 74"/>
            <p:cNvSpPr/>
            <p:nvPr/>
          </p:nvSpPr>
          <p:spPr>
            <a:xfrm>
              <a:off x="5486431" y="4366260"/>
              <a:ext cx="457262" cy="457335"/>
            </a:xfrm>
            <a:custGeom>
              <a:avLst/>
              <a:gdLst>
                <a:gd name="connsiteX0" fmla="*/ 536028 w 536028"/>
                <a:gd name="connsiteY0" fmla="*/ 425669 h 425669"/>
                <a:gd name="connsiteX1" fmla="*/ 0 w 536028"/>
                <a:gd name="connsiteY1" fmla="*/ 425669 h 425669"/>
                <a:gd name="connsiteX2" fmla="*/ 0 w 536028"/>
                <a:gd name="connsiteY2" fmla="*/ 0 h 425669"/>
              </a:gdLst>
              <a:ahLst/>
              <a:cxnLst>
                <a:cxn ang="0">
                  <a:pos x="connsiteX0" y="connsiteY0"/>
                </a:cxn>
                <a:cxn ang="0">
                  <a:pos x="connsiteX1" y="connsiteY1"/>
                </a:cxn>
                <a:cxn ang="0">
                  <a:pos x="connsiteX2" y="connsiteY2"/>
                </a:cxn>
              </a:cxnLst>
              <a:rect l="l" t="t" r="r" b="b"/>
              <a:pathLst>
                <a:path w="536028" h="425669">
                  <a:moveTo>
                    <a:pt x="536028" y="425669"/>
                  </a:moveTo>
                  <a:lnTo>
                    <a:pt x="0" y="425669"/>
                  </a:lnTo>
                  <a:lnTo>
                    <a:pt x="0" y="0"/>
                  </a:lnTo>
                </a:path>
              </a:pathLst>
            </a:cu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r">
                <a:defRPr/>
              </a:pPr>
              <a:endParaRPr lang="en-US" dirty="0"/>
            </a:p>
          </p:txBody>
        </p:sp>
        <p:sp>
          <p:nvSpPr>
            <p:cNvPr id="76" name="Freeform 75"/>
            <p:cNvSpPr/>
            <p:nvPr/>
          </p:nvSpPr>
          <p:spPr>
            <a:xfrm rot="5400000">
              <a:off x="5487452" y="2057391"/>
              <a:ext cx="455218" cy="457262"/>
            </a:xfrm>
            <a:custGeom>
              <a:avLst/>
              <a:gdLst>
                <a:gd name="connsiteX0" fmla="*/ 536028 w 536028"/>
                <a:gd name="connsiteY0" fmla="*/ 425669 h 425669"/>
                <a:gd name="connsiteX1" fmla="*/ 0 w 536028"/>
                <a:gd name="connsiteY1" fmla="*/ 425669 h 425669"/>
                <a:gd name="connsiteX2" fmla="*/ 0 w 536028"/>
                <a:gd name="connsiteY2" fmla="*/ 0 h 425669"/>
              </a:gdLst>
              <a:ahLst/>
              <a:cxnLst>
                <a:cxn ang="0">
                  <a:pos x="connsiteX0" y="connsiteY0"/>
                </a:cxn>
                <a:cxn ang="0">
                  <a:pos x="connsiteX1" y="connsiteY1"/>
                </a:cxn>
                <a:cxn ang="0">
                  <a:pos x="connsiteX2" y="connsiteY2"/>
                </a:cxn>
              </a:cxnLst>
              <a:rect l="l" t="t" r="r" b="b"/>
              <a:pathLst>
                <a:path w="536028" h="425669">
                  <a:moveTo>
                    <a:pt x="536028" y="425669"/>
                  </a:moveTo>
                  <a:lnTo>
                    <a:pt x="0" y="425669"/>
                  </a:lnTo>
                  <a:lnTo>
                    <a:pt x="0" y="0"/>
                  </a:lnTo>
                </a:path>
              </a:pathLst>
            </a:cu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r">
                <a:defRPr/>
              </a:pPr>
              <a:endParaRPr lang="en-US" dirty="0"/>
            </a:p>
          </p:txBody>
        </p:sp>
        <p:sp>
          <p:nvSpPr>
            <p:cNvPr id="77" name="Freeform 76"/>
            <p:cNvSpPr/>
            <p:nvPr/>
          </p:nvSpPr>
          <p:spPr>
            <a:xfrm flipH="1">
              <a:off x="7787561" y="4362026"/>
              <a:ext cx="457262" cy="457335"/>
            </a:xfrm>
            <a:custGeom>
              <a:avLst/>
              <a:gdLst>
                <a:gd name="connsiteX0" fmla="*/ 536028 w 536028"/>
                <a:gd name="connsiteY0" fmla="*/ 425669 h 425669"/>
                <a:gd name="connsiteX1" fmla="*/ 0 w 536028"/>
                <a:gd name="connsiteY1" fmla="*/ 425669 h 425669"/>
                <a:gd name="connsiteX2" fmla="*/ 0 w 536028"/>
                <a:gd name="connsiteY2" fmla="*/ 0 h 425669"/>
              </a:gdLst>
              <a:ahLst/>
              <a:cxnLst>
                <a:cxn ang="0">
                  <a:pos x="connsiteX0" y="connsiteY0"/>
                </a:cxn>
                <a:cxn ang="0">
                  <a:pos x="connsiteX1" y="connsiteY1"/>
                </a:cxn>
                <a:cxn ang="0">
                  <a:pos x="connsiteX2" y="connsiteY2"/>
                </a:cxn>
              </a:cxnLst>
              <a:rect l="l" t="t" r="r" b="b"/>
              <a:pathLst>
                <a:path w="536028" h="425669">
                  <a:moveTo>
                    <a:pt x="536028" y="425669"/>
                  </a:moveTo>
                  <a:lnTo>
                    <a:pt x="0" y="425669"/>
                  </a:lnTo>
                  <a:lnTo>
                    <a:pt x="0" y="0"/>
                  </a:lnTo>
                </a:path>
              </a:pathLst>
            </a:cu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r">
                <a:defRPr/>
              </a:pPr>
              <a:endParaRPr lang="en-US" dirty="0"/>
            </a:p>
          </p:txBody>
        </p:sp>
        <p:sp>
          <p:nvSpPr>
            <p:cNvPr id="78" name="Freeform 77"/>
            <p:cNvSpPr/>
            <p:nvPr/>
          </p:nvSpPr>
          <p:spPr>
            <a:xfrm rot="16200000" flipH="1">
              <a:off x="7787524" y="2066918"/>
              <a:ext cx="457335" cy="457262"/>
            </a:xfrm>
            <a:custGeom>
              <a:avLst/>
              <a:gdLst>
                <a:gd name="connsiteX0" fmla="*/ 536028 w 536028"/>
                <a:gd name="connsiteY0" fmla="*/ 425669 h 425669"/>
                <a:gd name="connsiteX1" fmla="*/ 0 w 536028"/>
                <a:gd name="connsiteY1" fmla="*/ 425669 h 425669"/>
                <a:gd name="connsiteX2" fmla="*/ 0 w 536028"/>
                <a:gd name="connsiteY2" fmla="*/ 0 h 425669"/>
              </a:gdLst>
              <a:ahLst/>
              <a:cxnLst>
                <a:cxn ang="0">
                  <a:pos x="connsiteX0" y="connsiteY0"/>
                </a:cxn>
                <a:cxn ang="0">
                  <a:pos x="connsiteX1" y="connsiteY1"/>
                </a:cxn>
                <a:cxn ang="0">
                  <a:pos x="connsiteX2" y="connsiteY2"/>
                </a:cxn>
              </a:cxnLst>
              <a:rect l="l" t="t" r="r" b="b"/>
              <a:pathLst>
                <a:path w="536028" h="425669">
                  <a:moveTo>
                    <a:pt x="536028" y="425669"/>
                  </a:moveTo>
                  <a:lnTo>
                    <a:pt x="0" y="425669"/>
                  </a:lnTo>
                  <a:lnTo>
                    <a:pt x="0" y="0"/>
                  </a:lnTo>
                </a:path>
              </a:pathLst>
            </a:cu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r">
                <a:defRPr/>
              </a:pPr>
              <a:endParaRPr lang="en-US" dirty="0"/>
            </a:p>
          </p:txBody>
        </p:sp>
        <p:grpSp>
          <p:nvGrpSpPr>
            <p:cNvPr id="37904" name="Group 17"/>
            <p:cNvGrpSpPr>
              <a:grpSpLocks/>
            </p:cNvGrpSpPr>
            <p:nvPr/>
          </p:nvGrpSpPr>
          <p:grpSpPr bwMode="auto">
            <a:xfrm rot="5400000">
              <a:off x="6629400" y="1158766"/>
              <a:ext cx="457200" cy="1828800"/>
              <a:chOff x="3200400" y="2468096"/>
              <a:chExt cx="457200" cy="1828800"/>
            </a:xfrm>
          </p:grpSpPr>
          <p:cxnSp>
            <p:nvCxnSpPr>
              <p:cNvPr id="89" name="Straight Connector 88"/>
              <p:cNvCxnSpPr/>
              <p:nvPr/>
            </p:nvCxnSpPr>
            <p:spPr>
              <a:xfrm rot="5400000">
                <a:off x="2514544" y="3382279"/>
                <a:ext cx="1829048"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3200401" y="2925017"/>
                <a:ext cx="457335" cy="914524"/>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r">
                  <a:defRPr/>
                </a:pPr>
                <a:endParaRPr lang="en-US" dirty="0"/>
              </a:p>
            </p:txBody>
          </p:sp>
        </p:grpSp>
        <p:grpSp>
          <p:nvGrpSpPr>
            <p:cNvPr id="37905" name="Group 26"/>
            <p:cNvGrpSpPr>
              <a:grpSpLocks/>
            </p:cNvGrpSpPr>
            <p:nvPr/>
          </p:nvGrpSpPr>
          <p:grpSpPr bwMode="auto">
            <a:xfrm>
              <a:off x="8014136" y="2514600"/>
              <a:ext cx="457200" cy="1828800"/>
              <a:chOff x="3200400" y="2468096"/>
              <a:chExt cx="457200" cy="1828800"/>
            </a:xfrm>
          </p:grpSpPr>
          <p:cxnSp>
            <p:nvCxnSpPr>
              <p:cNvPr id="87" name="Straight Connector 86"/>
              <p:cNvCxnSpPr/>
              <p:nvPr/>
            </p:nvCxnSpPr>
            <p:spPr>
              <a:xfrm rot="5400000">
                <a:off x="2514299" y="3381796"/>
                <a:ext cx="1829340"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3200337" y="2924461"/>
                <a:ext cx="457263" cy="914670"/>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37906" name="Group 23"/>
            <p:cNvGrpSpPr>
              <a:grpSpLocks/>
            </p:cNvGrpSpPr>
            <p:nvPr/>
          </p:nvGrpSpPr>
          <p:grpSpPr bwMode="auto">
            <a:xfrm rot="5400000">
              <a:off x="6626770" y="3917732"/>
              <a:ext cx="457200" cy="1828800"/>
              <a:chOff x="3200400" y="2468096"/>
              <a:chExt cx="457200" cy="1828800"/>
            </a:xfrm>
          </p:grpSpPr>
          <p:cxnSp>
            <p:nvCxnSpPr>
              <p:cNvPr id="85" name="Straight Connector 84"/>
              <p:cNvCxnSpPr/>
              <p:nvPr/>
            </p:nvCxnSpPr>
            <p:spPr>
              <a:xfrm rot="5400000">
                <a:off x="2514408" y="3381766"/>
                <a:ext cx="1829048"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200265" y="2924504"/>
                <a:ext cx="457335" cy="914524"/>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37907" name="Group 20"/>
            <p:cNvGrpSpPr>
              <a:grpSpLocks/>
            </p:cNvGrpSpPr>
            <p:nvPr/>
          </p:nvGrpSpPr>
          <p:grpSpPr bwMode="auto">
            <a:xfrm>
              <a:off x="5257800" y="2514600"/>
              <a:ext cx="457200" cy="1828800"/>
              <a:chOff x="3200400" y="2468096"/>
              <a:chExt cx="457200" cy="1828800"/>
            </a:xfrm>
          </p:grpSpPr>
          <p:cxnSp>
            <p:nvCxnSpPr>
              <p:cNvPr id="83" name="Straight Connector 82"/>
              <p:cNvCxnSpPr/>
              <p:nvPr/>
            </p:nvCxnSpPr>
            <p:spPr>
              <a:xfrm rot="5400000">
                <a:off x="2514361" y="3381796"/>
                <a:ext cx="1829340"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3200400" y="2924461"/>
                <a:ext cx="457263" cy="914670"/>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sp>
        <p:nvSpPr>
          <p:cNvPr id="37899" name="TextBox 90"/>
          <p:cNvSpPr txBox="1">
            <a:spLocks noChangeArrowheads="1"/>
          </p:cNvSpPr>
          <p:nvPr/>
        </p:nvSpPr>
        <p:spPr bwMode="auto">
          <a:xfrm>
            <a:off x="457200" y="1295400"/>
            <a:ext cx="8077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t>Components in a circuit can be connected in one of two ways.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7"/>
          <p:cNvSpPr>
            <a:spLocks noGrp="1"/>
          </p:cNvSpPr>
          <p:nvPr>
            <p:ph type="title"/>
          </p:nvPr>
        </p:nvSpPr>
        <p:spPr/>
        <p:txBody>
          <a:bodyPr/>
          <a:lstStyle/>
          <a:p>
            <a:r>
              <a:rPr lang="en-US" dirty="0" smtClean="0"/>
              <a:t>Series Circuits</a:t>
            </a:r>
          </a:p>
        </p:txBody>
      </p:sp>
      <p:sp>
        <p:nvSpPr>
          <p:cNvPr id="38915" name="Content Placeholder 9"/>
          <p:cNvSpPr>
            <a:spLocks noGrp="1"/>
          </p:cNvSpPr>
          <p:nvPr>
            <p:ph idx="1"/>
          </p:nvPr>
        </p:nvSpPr>
        <p:spPr>
          <a:xfrm>
            <a:off x="457200" y="1295400"/>
            <a:ext cx="8229600" cy="3048000"/>
          </a:xfrm>
        </p:spPr>
        <p:txBody>
          <a:bodyPr/>
          <a:lstStyle/>
          <a:p>
            <a:pPr>
              <a:buFontTx/>
              <a:buNone/>
            </a:pPr>
            <a:r>
              <a:rPr lang="en-US" sz="2400" smtClean="0"/>
              <a:t>Characteristics of a series circuit</a:t>
            </a:r>
          </a:p>
          <a:p>
            <a:r>
              <a:rPr lang="en-US" sz="2000" smtClean="0"/>
              <a:t>The current flowing through every series component is equal.</a:t>
            </a:r>
          </a:p>
          <a:p>
            <a:r>
              <a:rPr lang="en-US" sz="2000" smtClean="0"/>
              <a:t>The total resistance (R</a:t>
            </a:r>
            <a:r>
              <a:rPr lang="en-US" sz="2000" baseline="-25000" smtClean="0"/>
              <a:t>T</a:t>
            </a:r>
            <a:r>
              <a:rPr lang="en-US" sz="2000" smtClean="0"/>
              <a:t>) is equal to the sum of all of the resistances (i.e., R</a:t>
            </a:r>
            <a:r>
              <a:rPr lang="en-US" sz="2000" baseline="-25000" smtClean="0"/>
              <a:t>1</a:t>
            </a:r>
            <a:r>
              <a:rPr lang="en-US" sz="2000" smtClean="0"/>
              <a:t> + R</a:t>
            </a:r>
            <a:r>
              <a:rPr lang="en-US" sz="2000" baseline="-25000" smtClean="0"/>
              <a:t>2</a:t>
            </a:r>
            <a:r>
              <a:rPr lang="en-US" sz="2000" smtClean="0"/>
              <a:t> + R</a:t>
            </a:r>
            <a:r>
              <a:rPr lang="en-US" sz="2000" baseline="-25000" smtClean="0"/>
              <a:t>3</a:t>
            </a:r>
            <a:r>
              <a:rPr lang="en-US" sz="2000" smtClean="0"/>
              <a:t>).</a:t>
            </a:r>
          </a:p>
          <a:p>
            <a:r>
              <a:rPr lang="en-US" sz="2000" smtClean="0"/>
              <a:t>The sum of all of the voltage drops (V</a:t>
            </a:r>
            <a:r>
              <a:rPr lang="en-US" sz="2000" baseline="-25000" smtClean="0"/>
              <a:t>R1</a:t>
            </a:r>
            <a:r>
              <a:rPr lang="en-US" sz="2000" smtClean="0"/>
              <a:t> + V</a:t>
            </a:r>
            <a:r>
              <a:rPr lang="en-US" sz="2000" baseline="-25000" smtClean="0"/>
              <a:t>R2</a:t>
            </a:r>
            <a:r>
              <a:rPr lang="en-US" sz="2000" smtClean="0"/>
              <a:t> + V</a:t>
            </a:r>
            <a:r>
              <a:rPr lang="en-US" sz="2000" baseline="-25000" smtClean="0"/>
              <a:t>R2</a:t>
            </a:r>
            <a:r>
              <a:rPr lang="en-US" sz="2000" smtClean="0"/>
              <a:t>) is equal to the total applied voltage (V</a:t>
            </a:r>
            <a:r>
              <a:rPr lang="en-US" sz="2000" baseline="-25000" smtClean="0"/>
              <a:t>T</a:t>
            </a:r>
            <a:r>
              <a:rPr lang="en-US" sz="2000" smtClean="0"/>
              <a:t>). This is called </a:t>
            </a:r>
            <a:r>
              <a:rPr lang="en-US" sz="2000" i="1" smtClean="0"/>
              <a:t>Kirchhoff’s</a:t>
            </a:r>
            <a:r>
              <a:rPr lang="en-US" sz="2000" smtClean="0"/>
              <a:t> Voltage Law.</a:t>
            </a:r>
          </a:p>
          <a:p>
            <a:pPr>
              <a:buFontTx/>
              <a:buNone/>
            </a:pPr>
            <a:endParaRPr lang="en-US" sz="2800" smtClean="0"/>
          </a:p>
        </p:txBody>
      </p:sp>
      <p:sp>
        <p:nvSpPr>
          <p:cNvPr id="7" name="Slide Number Placeholder 6"/>
          <p:cNvSpPr>
            <a:spLocks noGrp="1"/>
          </p:cNvSpPr>
          <p:nvPr>
            <p:ph type="sldNum" sz="quarter" idx="12"/>
          </p:nvPr>
        </p:nvSpPr>
        <p:spPr/>
        <p:txBody>
          <a:bodyPr/>
          <a:lstStyle/>
          <a:p>
            <a:pPr>
              <a:defRPr/>
            </a:pPr>
            <a:fld id="{1D1EB49C-9ED4-46D5-976B-8758A9930140}" type="slidenum">
              <a:rPr lang="en-US" smtClean="0"/>
              <a:pPr>
                <a:defRPr/>
              </a:pPr>
              <a:t>17</a:t>
            </a:fld>
            <a:endParaRPr lang="en-US" dirty="0"/>
          </a:p>
        </p:txBody>
      </p:sp>
      <p:pic>
        <p:nvPicPr>
          <p:cNvPr id="389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300" y="3956050"/>
            <a:ext cx="3995738"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Box 43"/>
          <p:cNvSpPr txBox="1">
            <a:spLocks noChangeArrowheads="1"/>
          </p:cNvSpPr>
          <p:nvPr/>
        </p:nvSpPr>
        <p:spPr bwMode="auto">
          <a:xfrm>
            <a:off x="2133600" y="4953000"/>
            <a:ext cx="3794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V</a:t>
            </a:r>
            <a:r>
              <a:rPr lang="en-US" sz="1400" baseline="-25000">
                <a:solidFill>
                  <a:srgbClr val="0000FF"/>
                </a:solidFill>
              </a:rPr>
              <a:t>T</a:t>
            </a:r>
          </a:p>
        </p:txBody>
      </p:sp>
      <p:sp>
        <p:nvSpPr>
          <p:cNvPr id="38919" name="TextBox 44"/>
          <p:cNvSpPr txBox="1">
            <a:spLocks noChangeArrowheads="1"/>
          </p:cNvSpPr>
          <p:nvPr/>
        </p:nvSpPr>
        <p:spPr bwMode="auto">
          <a:xfrm>
            <a:off x="2425700" y="4648200"/>
            <a:ext cx="287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a:t>
            </a:r>
            <a:endParaRPr lang="en-US" sz="1400" baseline="-25000">
              <a:solidFill>
                <a:srgbClr val="0000FF"/>
              </a:solidFill>
            </a:endParaRPr>
          </a:p>
        </p:txBody>
      </p:sp>
      <p:sp>
        <p:nvSpPr>
          <p:cNvPr id="38920" name="TextBox 45"/>
          <p:cNvSpPr txBox="1">
            <a:spLocks noChangeArrowheads="1"/>
          </p:cNvSpPr>
          <p:nvPr/>
        </p:nvSpPr>
        <p:spPr bwMode="auto">
          <a:xfrm>
            <a:off x="2454275" y="5257800"/>
            <a:ext cx="242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a:t>
            </a:r>
            <a:endParaRPr lang="en-US" sz="1400" baseline="-25000">
              <a:solidFill>
                <a:srgbClr val="0000FF"/>
              </a:solidFill>
            </a:endParaRPr>
          </a:p>
        </p:txBody>
      </p:sp>
      <p:sp>
        <p:nvSpPr>
          <p:cNvPr id="38921" name="TextBox 46"/>
          <p:cNvSpPr txBox="1">
            <a:spLocks noChangeArrowheads="1"/>
          </p:cNvSpPr>
          <p:nvPr/>
        </p:nvSpPr>
        <p:spPr bwMode="auto">
          <a:xfrm>
            <a:off x="6370638" y="4949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V</a:t>
            </a:r>
            <a:r>
              <a:rPr lang="en-US" sz="1400" baseline="-25000">
                <a:solidFill>
                  <a:srgbClr val="0000FF"/>
                </a:solidFill>
              </a:rPr>
              <a:t>R2</a:t>
            </a:r>
          </a:p>
        </p:txBody>
      </p:sp>
      <p:sp>
        <p:nvSpPr>
          <p:cNvPr id="38922" name="TextBox 47"/>
          <p:cNvSpPr txBox="1">
            <a:spLocks noChangeArrowheads="1"/>
          </p:cNvSpPr>
          <p:nvPr/>
        </p:nvSpPr>
        <p:spPr bwMode="auto">
          <a:xfrm>
            <a:off x="6170613" y="4645025"/>
            <a:ext cx="288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a:t>
            </a:r>
            <a:endParaRPr lang="en-US" sz="1400" baseline="-25000">
              <a:solidFill>
                <a:srgbClr val="0000FF"/>
              </a:solidFill>
            </a:endParaRPr>
          </a:p>
        </p:txBody>
      </p:sp>
      <p:sp>
        <p:nvSpPr>
          <p:cNvPr id="38923" name="TextBox 48"/>
          <p:cNvSpPr txBox="1">
            <a:spLocks noChangeArrowheads="1"/>
          </p:cNvSpPr>
          <p:nvPr/>
        </p:nvSpPr>
        <p:spPr bwMode="auto">
          <a:xfrm>
            <a:off x="6170613" y="5254625"/>
            <a:ext cx="242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a:t>
            </a:r>
            <a:endParaRPr lang="en-US" sz="1400" baseline="-25000">
              <a:solidFill>
                <a:srgbClr val="0000FF"/>
              </a:solidFill>
            </a:endParaRPr>
          </a:p>
        </p:txBody>
      </p:sp>
      <p:sp>
        <p:nvSpPr>
          <p:cNvPr id="38924" name="TextBox 49"/>
          <p:cNvSpPr txBox="1">
            <a:spLocks noChangeArrowheads="1"/>
          </p:cNvSpPr>
          <p:nvPr/>
        </p:nvSpPr>
        <p:spPr bwMode="auto">
          <a:xfrm>
            <a:off x="4360863" y="3581400"/>
            <a:ext cx="458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V</a:t>
            </a:r>
            <a:r>
              <a:rPr lang="en-US" sz="1400" baseline="-25000">
                <a:solidFill>
                  <a:srgbClr val="0000FF"/>
                </a:solidFill>
              </a:rPr>
              <a:t>R1</a:t>
            </a:r>
          </a:p>
        </p:txBody>
      </p:sp>
      <p:sp>
        <p:nvSpPr>
          <p:cNvPr id="38925" name="TextBox 50"/>
          <p:cNvSpPr txBox="1">
            <a:spLocks noChangeArrowheads="1"/>
          </p:cNvSpPr>
          <p:nvPr/>
        </p:nvSpPr>
        <p:spPr bwMode="auto">
          <a:xfrm>
            <a:off x="4108450" y="3810000"/>
            <a:ext cx="288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a:t>
            </a:r>
            <a:endParaRPr lang="en-US" sz="1400" baseline="-25000">
              <a:solidFill>
                <a:srgbClr val="0000FF"/>
              </a:solidFill>
            </a:endParaRPr>
          </a:p>
        </p:txBody>
      </p:sp>
      <p:sp>
        <p:nvSpPr>
          <p:cNvPr id="38926" name="TextBox 51"/>
          <p:cNvSpPr txBox="1">
            <a:spLocks noChangeArrowheads="1"/>
          </p:cNvSpPr>
          <p:nvPr/>
        </p:nvSpPr>
        <p:spPr bwMode="auto">
          <a:xfrm>
            <a:off x="4745038" y="3810000"/>
            <a:ext cx="244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a:t>
            </a:r>
            <a:endParaRPr lang="en-US" sz="1400" baseline="-25000">
              <a:solidFill>
                <a:srgbClr val="0000FF"/>
              </a:solidFill>
            </a:endParaRPr>
          </a:p>
        </p:txBody>
      </p:sp>
      <p:sp>
        <p:nvSpPr>
          <p:cNvPr id="38927" name="TextBox 52"/>
          <p:cNvSpPr txBox="1">
            <a:spLocks noChangeArrowheads="1"/>
          </p:cNvSpPr>
          <p:nvPr/>
        </p:nvSpPr>
        <p:spPr bwMode="auto">
          <a:xfrm>
            <a:off x="4306888" y="6345238"/>
            <a:ext cx="458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V</a:t>
            </a:r>
            <a:r>
              <a:rPr lang="en-US" sz="1400" baseline="-25000">
                <a:solidFill>
                  <a:srgbClr val="0000FF"/>
                </a:solidFill>
              </a:rPr>
              <a:t>R3</a:t>
            </a:r>
          </a:p>
        </p:txBody>
      </p:sp>
      <p:sp>
        <p:nvSpPr>
          <p:cNvPr id="38928" name="TextBox 53"/>
          <p:cNvSpPr txBox="1">
            <a:spLocks noChangeArrowheads="1"/>
          </p:cNvSpPr>
          <p:nvPr/>
        </p:nvSpPr>
        <p:spPr bwMode="auto">
          <a:xfrm>
            <a:off x="4722813" y="6119813"/>
            <a:ext cx="288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a:t>
            </a:r>
            <a:endParaRPr lang="en-US" sz="1400" baseline="-25000">
              <a:solidFill>
                <a:srgbClr val="0000FF"/>
              </a:solidFill>
            </a:endParaRPr>
          </a:p>
        </p:txBody>
      </p:sp>
      <p:sp>
        <p:nvSpPr>
          <p:cNvPr id="38929" name="TextBox 54"/>
          <p:cNvSpPr txBox="1">
            <a:spLocks noChangeArrowheads="1"/>
          </p:cNvSpPr>
          <p:nvPr/>
        </p:nvSpPr>
        <p:spPr bwMode="auto">
          <a:xfrm>
            <a:off x="4097338" y="6097588"/>
            <a:ext cx="244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a:t>
            </a:r>
            <a:endParaRPr lang="en-US" sz="1400" baseline="-25000">
              <a:solidFill>
                <a:srgbClr val="0000FF"/>
              </a:solidFill>
            </a:endParaRPr>
          </a:p>
        </p:txBody>
      </p:sp>
      <p:sp>
        <p:nvSpPr>
          <p:cNvPr id="38930" name="TextBox 55"/>
          <p:cNvSpPr txBox="1">
            <a:spLocks noChangeArrowheads="1"/>
          </p:cNvSpPr>
          <p:nvPr/>
        </p:nvSpPr>
        <p:spPr bwMode="auto">
          <a:xfrm>
            <a:off x="3200400" y="6192838"/>
            <a:ext cx="385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R</a:t>
            </a:r>
            <a:r>
              <a:rPr lang="en-US" sz="1400" baseline="-25000">
                <a:solidFill>
                  <a:srgbClr val="0000FF"/>
                </a:solidFill>
              </a:rPr>
              <a:t>T</a:t>
            </a:r>
          </a:p>
        </p:txBody>
      </p:sp>
      <p:sp>
        <p:nvSpPr>
          <p:cNvPr id="38931" name="TextBox 56"/>
          <p:cNvSpPr txBox="1">
            <a:spLocks noChangeArrowheads="1"/>
          </p:cNvSpPr>
          <p:nvPr/>
        </p:nvSpPr>
        <p:spPr bwMode="auto">
          <a:xfrm>
            <a:off x="3055938" y="3805238"/>
            <a:ext cx="307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I</a:t>
            </a:r>
            <a:r>
              <a:rPr lang="en-US" sz="1400" baseline="-25000">
                <a:solidFill>
                  <a:srgbClr val="0000FF"/>
                </a:solidFill>
              </a:rPr>
              <a:t>T</a:t>
            </a:r>
          </a:p>
        </p:txBody>
      </p:sp>
      <p:cxnSp>
        <p:nvCxnSpPr>
          <p:cNvPr id="58" name="Straight Arrow Connector 57"/>
          <p:cNvCxnSpPr/>
          <p:nvPr/>
        </p:nvCxnSpPr>
        <p:spPr>
          <a:xfrm>
            <a:off x="3094038" y="4189413"/>
            <a:ext cx="304800" cy="1587"/>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59" name="Freeform 58"/>
          <p:cNvSpPr/>
          <p:nvPr/>
        </p:nvSpPr>
        <p:spPr>
          <a:xfrm>
            <a:off x="3360738" y="5567363"/>
            <a:ext cx="222250" cy="549275"/>
          </a:xfrm>
          <a:custGeom>
            <a:avLst/>
            <a:gdLst>
              <a:gd name="connsiteX0" fmla="*/ 0 w 223284"/>
              <a:gd name="connsiteY0" fmla="*/ 893135 h 893135"/>
              <a:gd name="connsiteX1" fmla="*/ 0 w 223284"/>
              <a:gd name="connsiteY1" fmla="*/ 0 h 893135"/>
              <a:gd name="connsiteX2" fmla="*/ 223284 w 223284"/>
              <a:gd name="connsiteY2" fmla="*/ 0 h 893135"/>
            </a:gdLst>
            <a:ahLst/>
            <a:cxnLst>
              <a:cxn ang="0">
                <a:pos x="connsiteX0" y="connsiteY0"/>
              </a:cxn>
              <a:cxn ang="0">
                <a:pos x="connsiteX1" y="connsiteY1"/>
              </a:cxn>
              <a:cxn ang="0">
                <a:pos x="connsiteX2" y="connsiteY2"/>
              </a:cxn>
            </a:cxnLst>
            <a:rect l="l" t="t" r="r" b="b"/>
            <a:pathLst>
              <a:path w="223284" h="893135">
                <a:moveTo>
                  <a:pt x="0" y="893135"/>
                </a:moveTo>
                <a:lnTo>
                  <a:pt x="0" y="0"/>
                </a:lnTo>
                <a:lnTo>
                  <a:pt x="223284" y="0"/>
                </a:lnTo>
              </a:path>
            </a:pathLst>
          </a:cu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dirty="0" smtClean="0"/>
              <a:t>Example: Series Circuit</a:t>
            </a:r>
          </a:p>
        </p:txBody>
      </p:sp>
      <p:sp>
        <p:nvSpPr>
          <p:cNvPr id="39939" name="TextBox 5"/>
          <p:cNvSpPr txBox="1">
            <a:spLocks noChangeArrowheads="1"/>
          </p:cNvSpPr>
          <p:nvPr/>
        </p:nvSpPr>
        <p:spPr bwMode="auto">
          <a:xfrm>
            <a:off x="457200" y="1371600"/>
            <a:ext cx="868680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indent="-225425"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600"/>
              </a:spcAft>
            </a:pPr>
            <a:r>
              <a:rPr lang="en-US" sz="2000" i="1"/>
              <a:t>Example</a:t>
            </a:r>
            <a:r>
              <a:rPr lang="en-US" sz="2000"/>
              <a:t>:</a:t>
            </a:r>
          </a:p>
          <a:p>
            <a:pPr lvl="1" eaLnBrk="1" hangingPunct="1">
              <a:spcAft>
                <a:spcPts val="600"/>
              </a:spcAft>
            </a:pPr>
            <a:r>
              <a:rPr lang="en-US" sz="2000"/>
              <a:t>For the series circuit shown, use the laws of circuit theory to calculate the following:</a:t>
            </a:r>
          </a:p>
          <a:p>
            <a:pPr lvl="2" eaLnBrk="1" hangingPunct="1">
              <a:spcAft>
                <a:spcPts val="600"/>
              </a:spcAft>
              <a:buFont typeface="Arial" charset="0"/>
              <a:buChar char="•"/>
            </a:pPr>
            <a:r>
              <a:rPr lang="en-US" sz="2000"/>
              <a:t>The total resistance (R</a:t>
            </a:r>
            <a:r>
              <a:rPr lang="en-US" sz="2000" baseline="-25000"/>
              <a:t>T</a:t>
            </a:r>
            <a:r>
              <a:rPr lang="en-US" sz="2000"/>
              <a:t>)</a:t>
            </a:r>
          </a:p>
          <a:p>
            <a:pPr lvl="2" eaLnBrk="1" hangingPunct="1">
              <a:spcAft>
                <a:spcPts val="600"/>
              </a:spcAft>
              <a:buFont typeface="Arial" charset="0"/>
              <a:buChar char="•"/>
            </a:pPr>
            <a:r>
              <a:rPr lang="en-US" sz="2000"/>
              <a:t>The </a:t>
            </a:r>
            <a:r>
              <a:rPr lang="en-US" sz="2000" u="sng"/>
              <a:t>current</a:t>
            </a:r>
            <a:r>
              <a:rPr lang="en-US" sz="2000"/>
              <a:t> flowing </a:t>
            </a:r>
            <a:r>
              <a:rPr lang="en-US" sz="2000" u="sng"/>
              <a:t>through</a:t>
            </a:r>
            <a:r>
              <a:rPr lang="en-US" sz="2000"/>
              <a:t> each component (I</a:t>
            </a:r>
            <a:r>
              <a:rPr lang="en-US" sz="2000" baseline="-25000"/>
              <a:t>T</a:t>
            </a:r>
            <a:r>
              <a:rPr lang="en-US" sz="2000"/>
              <a:t>, I</a:t>
            </a:r>
            <a:r>
              <a:rPr lang="en-US" sz="2000" baseline="-25000"/>
              <a:t>R1</a:t>
            </a:r>
            <a:r>
              <a:rPr lang="en-US" sz="2000"/>
              <a:t>, I</a:t>
            </a:r>
            <a:r>
              <a:rPr lang="en-US" sz="2000" baseline="-25000"/>
              <a:t>R2</a:t>
            </a:r>
            <a:r>
              <a:rPr lang="en-US" sz="2000"/>
              <a:t>, and I</a:t>
            </a:r>
            <a:r>
              <a:rPr lang="en-US" sz="2000" baseline="-25000"/>
              <a:t>R3</a:t>
            </a:r>
            <a:r>
              <a:rPr lang="en-US" sz="2000"/>
              <a:t>)</a:t>
            </a:r>
          </a:p>
          <a:p>
            <a:pPr lvl="2" eaLnBrk="1" hangingPunct="1">
              <a:spcAft>
                <a:spcPts val="600"/>
              </a:spcAft>
              <a:buFont typeface="Arial" charset="0"/>
              <a:buChar char="•"/>
            </a:pPr>
            <a:r>
              <a:rPr lang="en-US" sz="2000"/>
              <a:t>The </a:t>
            </a:r>
            <a:r>
              <a:rPr lang="en-US" sz="2000" u="sng"/>
              <a:t>voltage</a:t>
            </a:r>
            <a:r>
              <a:rPr lang="en-US" sz="2000"/>
              <a:t> </a:t>
            </a:r>
            <a:r>
              <a:rPr lang="en-US" sz="2000" u="sng"/>
              <a:t>across</a:t>
            </a:r>
            <a:r>
              <a:rPr lang="en-US" sz="2000"/>
              <a:t> each component (V</a:t>
            </a:r>
            <a:r>
              <a:rPr lang="en-US" sz="2000" baseline="-25000"/>
              <a:t>T</a:t>
            </a:r>
            <a:r>
              <a:rPr lang="en-US" sz="2000"/>
              <a:t>, V</a:t>
            </a:r>
            <a:r>
              <a:rPr lang="en-US" sz="2000" baseline="-25000"/>
              <a:t>R1</a:t>
            </a:r>
            <a:r>
              <a:rPr lang="en-US" sz="2000"/>
              <a:t>, V</a:t>
            </a:r>
            <a:r>
              <a:rPr lang="en-US" sz="2000" baseline="-25000"/>
              <a:t>R2</a:t>
            </a:r>
            <a:r>
              <a:rPr lang="en-US" sz="2000"/>
              <a:t>, and V</a:t>
            </a:r>
            <a:r>
              <a:rPr lang="en-US" sz="2000" baseline="-25000"/>
              <a:t>R3</a:t>
            </a:r>
            <a:r>
              <a:rPr lang="en-US" sz="2000"/>
              <a:t>)</a:t>
            </a:r>
          </a:p>
          <a:p>
            <a:pPr lvl="2" eaLnBrk="1" hangingPunct="1">
              <a:spcAft>
                <a:spcPts val="600"/>
              </a:spcAft>
              <a:buFont typeface="Arial" charset="0"/>
              <a:buChar char="•"/>
            </a:pPr>
            <a:r>
              <a:rPr lang="en-US" sz="2000"/>
              <a:t>Use the results to verify Kirchhoff’s Voltage Law.</a:t>
            </a:r>
          </a:p>
        </p:txBody>
      </p:sp>
      <p:sp>
        <p:nvSpPr>
          <p:cNvPr id="9" name="Slide Number Placeholder 8"/>
          <p:cNvSpPr>
            <a:spLocks noGrp="1"/>
          </p:cNvSpPr>
          <p:nvPr>
            <p:ph type="sldNum" sz="quarter" idx="12"/>
          </p:nvPr>
        </p:nvSpPr>
        <p:spPr/>
        <p:txBody>
          <a:bodyPr/>
          <a:lstStyle/>
          <a:p>
            <a:pPr>
              <a:defRPr/>
            </a:pPr>
            <a:fld id="{18F6B131-6515-4375-BBD5-B1D74796E12A}" type="slidenum">
              <a:rPr lang="en-US" smtClean="0"/>
              <a:pPr>
                <a:defRPr/>
              </a:pPr>
              <a:t>18</a:t>
            </a:fld>
            <a:endParaRPr lang="en-US" dirty="0"/>
          </a:p>
        </p:txBody>
      </p:sp>
      <p:grpSp>
        <p:nvGrpSpPr>
          <p:cNvPr id="39941" name="Group 99"/>
          <p:cNvGrpSpPr>
            <a:grpSpLocks/>
          </p:cNvGrpSpPr>
          <p:nvPr/>
        </p:nvGrpSpPr>
        <p:grpSpPr bwMode="auto">
          <a:xfrm>
            <a:off x="2209800" y="3883025"/>
            <a:ext cx="4694238" cy="2998788"/>
            <a:chOff x="2209800" y="3859473"/>
            <a:chExt cx="4695027" cy="2998527"/>
          </a:xfrm>
        </p:grpSpPr>
        <p:pic>
          <p:nvPicPr>
            <p:cNvPr id="399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2926" y="4160255"/>
              <a:ext cx="3997101" cy="263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TextBox 77"/>
            <p:cNvSpPr txBox="1">
              <a:spLocks noChangeArrowheads="1"/>
            </p:cNvSpPr>
            <p:nvPr/>
          </p:nvSpPr>
          <p:spPr bwMode="auto">
            <a:xfrm>
              <a:off x="2209800" y="5157850"/>
              <a:ext cx="3786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V</a:t>
              </a:r>
              <a:r>
                <a:rPr lang="en-US" sz="1400" baseline="-25000">
                  <a:solidFill>
                    <a:srgbClr val="0000FF"/>
                  </a:solidFill>
                </a:rPr>
                <a:t>T</a:t>
              </a:r>
            </a:p>
          </p:txBody>
        </p:sp>
        <p:sp>
          <p:nvSpPr>
            <p:cNvPr id="39944" name="TextBox 78"/>
            <p:cNvSpPr txBox="1">
              <a:spLocks noChangeArrowheads="1"/>
            </p:cNvSpPr>
            <p:nvPr/>
          </p:nvSpPr>
          <p:spPr bwMode="auto">
            <a:xfrm>
              <a:off x="2501165" y="485305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a:t>
              </a:r>
              <a:endParaRPr lang="en-US" sz="1400" baseline="-25000">
                <a:solidFill>
                  <a:srgbClr val="0000FF"/>
                </a:solidFill>
              </a:endParaRPr>
            </a:p>
          </p:txBody>
        </p:sp>
        <p:sp>
          <p:nvSpPr>
            <p:cNvPr id="39945" name="TextBox 79"/>
            <p:cNvSpPr txBox="1">
              <a:spLocks noChangeArrowheads="1"/>
            </p:cNvSpPr>
            <p:nvPr/>
          </p:nvSpPr>
          <p:spPr bwMode="auto">
            <a:xfrm>
              <a:off x="2530019" y="5462650"/>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a:t>
              </a:r>
              <a:endParaRPr lang="en-US" sz="1400" baseline="-25000">
                <a:solidFill>
                  <a:srgbClr val="0000FF"/>
                </a:solidFill>
              </a:endParaRPr>
            </a:p>
          </p:txBody>
        </p:sp>
        <p:sp>
          <p:nvSpPr>
            <p:cNvPr id="39946" name="TextBox 80"/>
            <p:cNvSpPr txBox="1">
              <a:spLocks noChangeArrowheads="1"/>
            </p:cNvSpPr>
            <p:nvPr/>
          </p:nvSpPr>
          <p:spPr bwMode="auto">
            <a:xfrm>
              <a:off x="6446047" y="5154873"/>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V</a:t>
              </a:r>
              <a:r>
                <a:rPr lang="en-US" sz="1400" baseline="-25000">
                  <a:solidFill>
                    <a:srgbClr val="0000FF"/>
                  </a:solidFill>
                </a:rPr>
                <a:t>R2</a:t>
              </a:r>
            </a:p>
          </p:txBody>
        </p:sp>
        <p:sp>
          <p:nvSpPr>
            <p:cNvPr id="39947" name="TextBox 81"/>
            <p:cNvSpPr txBox="1">
              <a:spLocks noChangeArrowheads="1"/>
            </p:cNvSpPr>
            <p:nvPr/>
          </p:nvSpPr>
          <p:spPr bwMode="auto">
            <a:xfrm>
              <a:off x="6246301" y="4850073"/>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a:t>
              </a:r>
              <a:endParaRPr lang="en-US" sz="1400" baseline="-25000">
                <a:solidFill>
                  <a:srgbClr val="0000FF"/>
                </a:solidFill>
              </a:endParaRPr>
            </a:p>
          </p:txBody>
        </p:sp>
        <p:sp>
          <p:nvSpPr>
            <p:cNvPr id="39948" name="TextBox 82"/>
            <p:cNvSpPr txBox="1">
              <a:spLocks noChangeArrowheads="1"/>
            </p:cNvSpPr>
            <p:nvPr/>
          </p:nvSpPr>
          <p:spPr bwMode="auto">
            <a:xfrm>
              <a:off x="6246301" y="5459673"/>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a:t>
              </a:r>
              <a:endParaRPr lang="en-US" sz="1400" baseline="-25000">
                <a:solidFill>
                  <a:srgbClr val="0000FF"/>
                </a:solidFill>
              </a:endParaRPr>
            </a:p>
          </p:txBody>
        </p:sp>
        <p:sp>
          <p:nvSpPr>
            <p:cNvPr id="39949" name="TextBox 83"/>
            <p:cNvSpPr txBox="1">
              <a:spLocks noChangeArrowheads="1"/>
            </p:cNvSpPr>
            <p:nvPr/>
          </p:nvSpPr>
          <p:spPr bwMode="auto">
            <a:xfrm>
              <a:off x="4437034" y="3859473"/>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V</a:t>
              </a:r>
              <a:r>
                <a:rPr lang="en-US" sz="1400" baseline="-25000">
                  <a:solidFill>
                    <a:srgbClr val="0000FF"/>
                  </a:solidFill>
                </a:rPr>
                <a:t>R1</a:t>
              </a:r>
            </a:p>
          </p:txBody>
        </p:sp>
        <p:sp>
          <p:nvSpPr>
            <p:cNvPr id="39950" name="TextBox 84"/>
            <p:cNvSpPr txBox="1">
              <a:spLocks noChangeArrowheads="1"/>
            </p:cNvSpPr>
            <p:nvPr/>
          </p:nvSpPr>
          <p:spPr bwMode="auto">
            <a:xfrm>
              <a:off x="4185377" y="401485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a:t>
              </a:r>
              <a:endParaRPr lang="en-US" sz="1400" baseline="-25000">
                <a:solidFill>
                  <a:srgbClr val="0000FF"/>
                </a:solidFill>
              </a:endParaRPr>
            </a:p>
          </p:txBody>
        </p:sp>
        <p:sp>
          <p:nvSpPr>
            <p:cNvPr id="39951" name="TextBox 85"/>
            <p:cNvSpPr txBox="1">
              <a:spLocks noChangeArrowheads="1"/>
            </p:cNvSpPr>
            <p:nvPr/>
          </p:nvSpPr>
          <p:spPr bwMode="auto">
            <a:xfrm>
              <a:off x="4821178" y="4014850"/>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a:t>
              </a:r>
              <a:endParaRPr lang="en-US" sz="1400" baseline="-25000">
                <a:solidFill>
                  <a:srgbClr val="0000FF"/>
                </a:solidFill>
              </a:endParaRPr>
            </a:p>
          </p:txBody>
        </p:sp>
        <p:sp>
          <p:nvSpPr>
            <p:cNvPr id="39952" name="TextBox 86"/>
            <p:cNvSpPr txBox="1">
              <a:spLocks noChangeArrowheads="1"/>
            </p:cNvSpPr>
            <p:nvPr/>
          </p:nvSpPr>
          <p:spPr bwMode="auto">
            <a:xfrm>
              <a:off x="4383339" y="6550223"/>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V</a:t>
              </a:r>
              <a:r>
                <a:rPr lang="en-US" sz="1400" baseline="-25000">
                  <a:solidFill>
                    <a:srgbClr val="0000FF"/>
                  </a:solidFill>
                </a:rPr>
                <a:t>R3</a:t>
              </a:r>
            </a:p>
          </p:txBody>
        </p:sp>
        <p:sp>
          <p:nvSpPr>
            <p:cNvPr id="39953" name="TextBox 87"/>
            <p:cNvSpPr txBox="1">
              <a:spLocks noChangeArrowheads="1"/>
            </p:cNvSpPr>
            <p:nvPr/>
          </p:nvSpPr>
          <p:spPr bwMode="auto">
            <a:xfrm>
              <a:off x="4799040" y="632460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a:t>
              </a:r>
              <a:endParaRPr lang="en-US" sz="1400" baseline="-25000">
                <a:solidFill>
                  <a:srgbClr val="0000FF"/>
                </a:solidFill>
              </a:endParaRPr>
            </a:p>
          </p:txBody>
        </p:sp>
        <p:sp>
          <p:nvSpPr>
            <p:cNvPr id="39954" name="TextBox 88"/>
            <p:cNvSpPr txBox="1">
              <a:spLocks noChangeArrowheads="1"/>
            </p:cNvSpPr>
            <p:nvPr/>
          </p:nvSpPr>
          <p:spPr bwMode="auto">
            <a:xfrm>
              <a:off x="4174062" y="6303127"/>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a:t>
              </a:r>
              <a:endParaRPr lang="en-US" sz="1400" baseline="-25000">
                <a:solidFill>
                  <a:srgbClr val="0000FF"/>
                </a:solidFill>
              </a:endParaRPr>
            </a:p>
          </p:txBody>
        </p:sp>
        <p:sp>
          <p:nvSpPr>
            <p:cNvPr id="39955" name="TextBox 89"/>
            <p:cNvSpPr txBox="1">
              <a:spLocks noChangeArrowheads="1"/>
            </p:cNvSpPr>
            <p:nvPr/>
          </p:nvSpPr>
          <p:spPr bwMode="auto">
            <a:xfrm>
              <a:off x="3276600" y="6397823"/>
              <a:ext cx="3849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R</a:t>
              </a:r>
              <a:r>
                <a:rPr lang="en-US" sz="1400" baseline="-25000">
                  <a:solidFill>
                    <a:srgbClr val="0000FF"/>
                  </a:solidFill>
                </a:rPr>
                <a:t>T</a:t>
              </a:r>
            </a:p>
          </p:txBody>
        </p:sp>
        <p:sp>
          <p:nvSpPr>
            <p:cNvPr id="39956" name="TextBox 90"/>
            <p:cNvSpPr txBox="1">
              <a:spLocks noChangeArrowheads="1"/>
            </p:cNvSpPr>
            <p:nvPr/>
          </p:nvSpPr>
          <p:spPr bwMode="auto">
            <a:xfrm>
              <a:off x="3132463" y="4010285"/>
              <a:ext cx="3080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I</a:t>
              </a:r>
              <a:r>
                <a:rPr lang="en-US" sz="1400" baseline="-25000">
                  <a:solidFill>
                    <a:srgbClr val="0000FF"/>
                  </a:solidFill>
                </a:rPr>
                <a:t>T</a:t>
              </a:r>
            </a:p>
          </p:txBody>
        </p:sp>
        <p:cxnSp>
          <p:nvCxnSpPr>
            <p:cNvPr id="92" name="Straight Arrow Connector 91"/>
            <p:cNvCxnSpPr/>
            <p:nvPr/>
          </p:nvCxnSpPr>
          <p:spPr>
            <a:xfrm>
              <a:off x="3170399" y="4394414"/>
              <a:ext cx="304851" cy="1587"/>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93" name="Freeform 92"/>
            <p:cNvSpPr/>
            <p:nvPr/>
          </p:nvSpPr>
          <p:spPr>
            <a:xfrm>
              <a:off x="3435556" y="5772245"/>
              <a:ext cx="223876" cy="549227"/>
            </a:xfrm>
            <a:custGeom>
              <a:avLst/>
              <a:gdLst>
                <a:gd name="connsiteX0" fmla="*/ 0 w 223284"/>
                <a:gd name="connsiteY0" fmla="*/ 893135 h 893135"/>
                <a:gd name="connsiteX1" fmla="*/ 0 w 223284"/>
                <a:gd name="connsiteY1" fmla="*/ 0 h 893135"/>
                <a:gd name="connsiteX2" fmla="*/ 223284 w 223284"/>
                <a:gd name="connsiteY2" fmla="*/ 0 h 893135"/>
              </a:gdLst>
              <a:ahLst/>
              <a:cxnLst>
                <a:cxn ang="0">
                  <a:pos x="connsiteX0" y="connsiteY0"/>
                </a:cxn>
                <a:cxn ang="0">
                  <a:pos x="connsiteX1" y="connsiteY1"/>
                </a:cxn>
                <a:cxn ang="0">
                  <a:pos x="connsiteX2" y="connsiteY2"/>
                </a:cxn>
              </a:cxnLst>
              <a:rect l="l" t="t" r="r" b="b"/>
              <a:pathLst>
                <a:path w="223284" h="893135">
                  <a:moveTo>
                    <a:pt x="0" y="893135"/>
                  </a:moveTo>
                  <a:lnTo>
                    <a:pt x="0" y="0"/>
                  </a:lnTo>
                  <a:lnTo>
                    <a:pt x="223284" y="0"/>
                  </a:lnTo>
                </a:path>
              </a:pathLst>
            </a:cu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00" dirty="0"/>
            </a:p>
          </p:txBody>
        </p:sp>
        <p:cxnSp>
          <p:nvCxnSpPr>
            <p:cNvPr id="94" name="Straight Arrow Connector 93"/>
            <p:cNvCxnSpPr/>
            <p:nvPr/>
          </p:nvCxnSpPr>
          <p:spPr>
            <a:xfrm>
              <a:off x="4473955" y="4853162"/>
              <a:ext cx="304851" cy="1588"/>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9960" name="TextBox 94"/>
            <p:cNvSpPr txBox="1">
              <a:spLocks noChangeArrowheads="1"/>
            </p:cNvSpPr>
            <p:nvPr/>
          </p:nvSpPr>
          <p:spPr bwMode="auto">
            <a:xfrm>
              <a:off x="4390227" y="4850073"/>
              <a:ext cx="388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I</a:t>
              </a:r>
              <a:r>
                <a:rPr lang="en-US" sz="1400" baseline="-25000">
                  <a:solidFill>
                    <a:srgbClr val="0000FF"/>
                  </a:solidFill>
                </a:rPr>
                <a:t>R1</a:t>
              </a:r>
            </a:p>
          </p:txBody>
        </p:sp>
        <p:sp>
          <p:nvSpPr>
            <p:cNvPr id="39961" name="TextBox 95"/>
            <p:cNvSpPr txBox="1">
              <a:spLocks noChangeArrowheads="1"/>
            </p:cNvSpPr>
            <p:nvPr/>
          </p:nvSpPr>
          <p:spPr bwMode="auto">
            <a:xfrm>
              <a:off x="4413977" y="5462650"/>
              <a:ext cx="388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I</a:t>
              </a:r>
              <a:r>
                <a:rPr lang="en-US" sz="1400" baseline="-25000">
                  <a:solidFill>
                    <a:srgbClr val="0000FF"/>
                  </a:solidFill>
                </a:rPr>
                <a:t>R3</a:t>
              </a:r>
            </a:p>
          </p:txBody>
        </p:sp>
        <p:sp>
          <p:nvSpPr>
            <p:cNvPr id="39962" name="TextBox 96"/>
            <p:cNvSpPr txBox="1">
              <a:spLocks noChangeArrowheads="1"/>
            </p:cNvSpPr>
            <p:nvPr/>
          </p:nvSpPr>
          <p:spPr bwMode="auto">
            <a:xfrm>
              <a:off x="5525979" y="5231073"/>
              <a:ext cx="388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I</a:t>
              </a:r>
              <a:r>
                <a:rPr lang="en-US" sz="1400" baseline="-25000">
                  <a:solidFill>
                    <a:srgbClr val="0000FF"/>
                  </a:solidFill>
                </a:rPr>
                <a:t>R2</a:t>
              </a:r>
            </a:p>
          </p:txBody>
        </p:sp>
        <p:cxnSp>
          <p:nvCxnSpPr>
            <p:cNvPr id="98" name="Straight Arrow Connector 97"/>
            <p:cNvCxnSpPr/>
            <p:nvPr/>
          </p:nvCxnSpPr>
          <p:spPr>
            <a:xfrm rot="5400000">
              <a:off x="5721186" y="5438104"/>
              <a:ext cx="304773" cy="1587"/>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H="1">
              <a:off x="4466017" y="5818278"/>
              <a:ext cx="304851" cy="1588"/>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p:cNvSpPr>
            <a:spLocks noGrp="1"/>
          </p:cNvSpPr>
          <p:nvPr>
            <p:ph type="title"/>
          </p:nvPr>
        </p:nvSpPr>
        <p:spPr/>
        <p:txBody>
          <a:bodyPr/>
          <a:lstStyle/>
          <a:p>
            <a:pPr eaLnBrk="1" hangingPunct="1"/>
            <a:r>
              <a:rPr lang="en-US" smtClean="0"/>
              <a:t>Example: Series Circuit</a:t>
            </a:r>
          </a:p>
        </p:txBody>
      </p:sp>
      <p:sp>
        <p:nvSpPr>
          <p:cNvPr id="4101" name="TextBox 5"/>
          <p:cNvSpPr txBox="1">
            <a:spLocks noChangeArrowheads="1"/>
          </p:cNvSpPr>
          <p:nvPr/>
        </p:nvSpPr>
        <p:spPr bwMode="auto">
          <a:xfrm>
            <a:off x="457200" y="137160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i="1"/>
              <a:t>Solution</a:t>
            </a:r>
            <a:r>
              <a:rPr lang="en-US" sz="2000"/>
              <a:t>:</a:t>
            </a:r>
            <a:endParaRPr lang="en-US"/>
          </a:p>
        </p:txBody>
      </p:sp>
      <p:sp>
        <p:nvSpPr>
          <p:cNvPr id="9" name="Slide Number Placeholder 8"/>
          <p:cNvSpPr>
            <a:spLocks noGrp="1"/>
          </p:cNvSpPr>
          <p:nvPr>
            <p:ph type="sldNum" sz="quarter" idx="12"/>
          </p:nvPr>
        </p:nvSpPr>
        <p:spPr/>
        <p:txBody>
          <a:bodyPr/>
          <a:lstStyle/>
          <a:p>
            <a:pPr>
              <a:defRPr/>
            </a:pPr>
            <a:fld id="{AEB42366-60E4-45EA-8FF3-AC592FF83686}" type="slidenum">
              <a:rPr lang="en-US" smtClean="0"/>
              <a:pPr>
                <a:defRPr/>
              </a:pPr>
              <a:t>19</a:t>
            </a:fld>
            <a:endParaRPr lang="en-US" dirty="0"/>
          </a:p>
        </p:txBody>
      </p:sp>
      <p:grpSp>
        <p:nvGrpSpPr>
          <p:cNvPr id="4103" name="Group 22"/>
          <p:cNvGrpSpPr>
            <a:grpSpLocks/>
          </p:cNvGrpSpPr>
          <p:nvPr/>
        </p:nvGrpSpPr>
        <p:grpSpPr bwMode="auto">
          <a:xfrm>
            <a:off x="4592638" y="4413250"/>
            <a:ext cx="1143000" cy="977900"/>
            <a:chOff x="1676400" y="1752600"/>
            <a:chExt cx="1143000" cy="977900"/>
          </a:xfrm>
        </p:grpSpPr>
        <p:sp>
          <p:nvSpPr>
            <p:cNvPr id="4108" name="Text Box 17"/>
            <p:cNvSpPr txBox="1">
              <a:spLocks noChangeArrowheads="1"/>
            </p:cNvSpPr>
            <p:nvPr/>
          </p:nvSpPr>
          <p:spPr bwMode="auto">
            <a:xfrm>
              <a:off x="2098176" y="1935707"/>
              <a:ext cx="3008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t>V</a:t>
              </a:r>
            </a:p>
          </p:txBody>
        </p:sp>
        <p:sp>
          <p:nvSpPr>
            <p:cNvPr id="4109" name="Text Box 18"/>
            <p:cNvSpPr txBox="1">
              <a:spLocks noChangeArrowheads="1"/>
            </p:cNvSpPr>
            <p:nvPr/>
          </p:nvSpPr>
          <p:spPr bwMode="auto">
            <a:xfrm>
              <a:off x="1941630" y="2339960"/>
              <a:ext cx="227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t>I</a:t>
              </a:r>
            </a:p>
          </p:txBody>
        </p:sp>
        <p:sp>
          <p:nvSpPr>
            <p:cNvPr id="4110" name="Text Box 19"/>
            <p:cNvSpPr txBox="1">
              <a:spLocks noChangeArrowheads="1"/>
            </p:cNvSpPr>
            <p:nvPr/>
          </p:nvSpPr>
          <p:spPr bwMode="auto">
            <a:xfrm>
              <a:off x="2314673" y="2339960"/>
              <a:ext cx="3113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t>R</a:t>
              </a:r>
            </a:p>
          </p:txBody>
        </p:sp>
        <p:sp>
          <p:nvSpPr>
            <p:cNvPr id="25" name="Isosceles Triangle 24"/>
            <p:cNvSpPr/>
            <p:nvPr/>
          </p:nvSpPr>
          <p:spPr bwMode="auto">
            <a:xfrm>
              <a:off x="1676400" y="1752600"/>
              <a:ext cx="1143000" cy="977900"/>
            </a:xfrm>
            <a:prstGeom prst="triangle">
              <a:avLst/>
            </a:prstGeom>
            <a:noFill/>
            <a:ln w="28575">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700" b="1" dirty="0"/>
            </a:p>
          </p:txBody>
        </p:sp>
        <p:cxnSp>
          <p:nvCxnSpPr>
            <p:cNvPr id="26" name="Straight Connector 25"/>
            <p:cNvCxnSpPr>
              <a:stCxn id="25" idx="1"/>
              <a:endCxn id="25" idx="5"/>
            </p:cNvCxnSpPr>
            <p:nvPr/>
          </p:nvCxnSpPr>
          <p:spPr bwMode="auto">
            <a:xfrm rot="10800000" flipH="1">
              <a:off x="1962150" y="2241550"/>
              <a:ext cx="57150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5400000" flipH="1" flipV="1">
              <a:off x="1995487" y="2479675"/>
              <a:ext cx="488950" cy="1270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4104"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5065713"/>
            <a:ext cx="706438"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65574" name="Object 2"/>
          <p:cNvGraphicFramePr>
            <a:graphicFrameLocks noChangeAspect="1"/>
          </p:cNvGraphicFramePr>
          <p:nvPr/>
        </p:nvGraphicFramePr>
        <p:xfrm>
          <a:off x="1219200" y="2228850"/>
          <a:ext cx="3048000" cy="1135063"/>
        </p:xfrm>
        <a:graphic>
          <a:graphicData uri="http://schemas.openxmlformats.org/presentationml/2006/ole">
            <mc:AlternateContent xmlns:mc="http://schemas.openxmlformats.org/markup-compatibility/2006">
              <mc:Choice xmlns:v="urn:schemas-microsoft-com:vml" Requires="v">
                <p:oleObj spid="_x0000_s4130" name="Equation" r:id="rId5" imgW="2527200" imgH="939600" progId="Equation.3">
                  <p:embed/>
                </p:oleObj>
              </mc:Choice>
              <mc:Fallback>
                <p:oleObj name="Equation" r:id="rId5" imgW="2527200" imgH="9396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2228850"/>
                        <a:ext cx="3048000" cy="113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5" name="TextBox 5"/>
          <p:cNvSpPr txBox="1">
            <a:spLocks noChangeArrowheads="1"/>
          </p:cNvSpPr>
          <p:nvPr/>
        </p:nvSpPr>
        <p:spPr bwMode="auto">
          <a:xfrm>
            <a:off x="762000" y="17526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t>Total Resistance:</a:t>
            </a:r>
            <a:endParaRPr lang="en-US"/>
          </a:p>
        </p:txBody>
      </p:sp>
      <p:graphicFrame>
        <p:nvGraphicFramePr>
          <p:cNvPr id="2" name="Object 3"/>
          <p:cNvGraphicFramePr>
            <a:graphicFrameLocks noChangeAspect="1"/>
          </p:cNvGraphicFramePr>
          <p:nvPr/>
        </p:nvGraphicFramePr>
        <p:xfrm>
          <a:off x="1639888" y="4486275"/>
          <a:ext cx="2530475" cy="1871663"/>
        </p:xfrm>
        <a:graphic>
          <a:graphicData uri="http://schemas.openxmlformats.org/presentationml/2006/ole">
            <mc:AlternateContent xmlns:mc="http://schemas.openxmlformats.org/markup-compatibility/2006">
              <mc:Choice xmlns:v="urn:schemas-microsoft-com:vml" Requires="v">
                <p:oleObj spid="_x0000_s4131" name="Equation" r:id="rId7" imgW="2082600" imgH="1536480" progId="Equation.3">
                  <p:embed/>
                </p:oleObj>
              </mc:Choice>
              <mc:Fallback>
                <p:oleObj name="Equation" r:id="rId7" imgW="2082600" imgH="153648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9888" y="4486275"/>
                        <a:ext cx="2530475"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6" name="TextBox 5"/>
          <p:cNvSpPr txBox="1">
            <a:spLocks noChangeArrowheads="1"/>
          </p:cNvSpPr>
          <p:nvPr/>
        </p:nvSpPr>
        <p:spPr bwMode="auto">
          <a:xfrm>
            <a:off x="762000" y="3560763"/>
            <a:ext cx="419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t>Current </a:t>
            </a:r>
            <a:r>
              <a:rPr lang="en-US" sz="2000" u="sng"/>
              <a:t>Through</a:t>
            </a:r>
            <a:r>
              <a:rPr lang="en-US" sz="2000"/>
              <a:t> Each Component:</a:t>
            </a:r>
            <a:endParaRPr lang="en-US"/>
          </a:p>
        </p:txBody>
      </p:sp>
      <p:pic>
        <p:nvPicPr>
          <p:cNvPr id="4107"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1371600"/>
            <a:ext cx="32162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dirty="0" smtClean="0"/>
              <a:t>Circuit Theory Laws</a:t>
            </a:r>
          </a:p>
        </p:txBody>
      </p:sp>
      <p:sp>
        <p:nvSpPr>
          <p:cNvPr id="5" name="Slide Number Placeholder 4"/>
          <p:cNvSpPr>
            <a:spLocks noGrp="1"/>
          </p:cNvSpPr>
          <p:nvPr>
            <p:ph type="sldNum" sz="quarter" idx="12"/>
          </p:nvPr>
        </p:nvSpPr>
        <p:spPr/>
        <p:txBody>
          <a:bodyPr/>
          <a:lstStyle/>
          <a:p>
            <a:pPr>
              <a:defRPr/>
            </a:pPr>
            <a:fld id="{D455E67F-2D7E-4152-9CE7-702982E6BC42}" type="slidenum">
              <a:rPr lang="en-US" smtClean="0"/>
              <a:pPr>
                <a:defRPr/>
              </a:pPr>
              <a:t>2</a:t>
            </a:fld>
            <a:endParaRPr lang="en-US" dirty="0"/>
          </a:p>
        </p:txBody>
      </p:sp>
      <p:sp>
        <p:nvSpPr>
          <p:cNvPr id="26628" name="Content Placeholder 2"/>
          <p:cNvSpPr txBox="1">
            <a:spLocks/>
          </p:cNvSpPr>
          <p:nvPr/>
        </p:nvSpPr>
        <p:spPr bwMode="auto">
          <a:xfrm>
            <a:off x="457200" y="1295400"/>
            <a:ext cx="8686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cs typeface="Arial" charset="0"/>
              </a:defRPr>
            </a:lvl1pPr>
            <a:lvl2pPr marL="730250" indent="-2730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800"/>
              </a:spcAft>
            </a:pPr>
            <a:r>
              <a:rPr lang="en-US" sz="2800" dirty="0"/>
              <a:t>This presentation will</a:t>
            </a:r>
          </a:p>
          <a:p>
            <a:pPr eaLnBrk="1" hangingPunct="1">
              <a:spcAft>
                <a:spcPts val="600"/>
              </a:spcAft>
              <a:buFont typeface="Arial" charset="0"/>
              <a:buChar char="•"/>
            </a:pPr>
            <a:r>
              <a:rPr lang="en-US" sz="2400" dirty="0" smtClean="0"/>
              <a:t>Review </a:t>
            </a:r>
            <a:r>
              <a:rPr lang="en-US" sz="2400" dirty="0"/>
              <a:t>voltage, current, and resistance.</a:t>
            </a:r>
          </a:p>
          <a:p>
            <a:pPr eaLnBrk="1" hangingPunct="1">
              <a:spcAft>
                <a:spcPts val="600"/>
              </a:spcAft>
              <a:buFontTx/>
              <a:buChar char="•"/>
            </a:pPr>
            <a:r>
              <a:rPr lang="en-US" sz="2400" dirty="0" smtClean="0"/>
              <a:t>Review </a:t>
            </a:r>
            <a:r>
              <a:rPr lang="en-US" sz="2400" dirty="0"/>
              <a:t>and apply Ohm’s Law.</a:t>
            </a:r>
          </a:p>
          <a:p>
            <a:pPr eaLnBrk="1" hangingPunct="1">
              <a:spcAft>
                <a:spcPts val="600"/>
              </a:spcAft>
              <a:buFontTx/>
              <a:buChar char="•"/>
            </a:pPr>
            <a:r>
              <a:rPr lang="en-US" sz="2400" dirty="0" smtClean="0"/>
              <a:t>Review </a:t>
            </a:r>
            <a:r>
              <a:rPr lang="en-US" sz="2400" dirty="0"/>
              <a:t>series circuits.</a:t>
            </a:r>
          </a:p>
          <a:p>
            <a:pPr lvl="1" eaLnBrk="1" hangingPunct="1">
              <a:spcAft>
                <a:spcPts val="300"/>
              </a:spcAft>
              <a:buFont typeface="Courier New" pitchFamily="49" charset="0"/>
              <a:buChar char="o"/>
            </a:pPr>
            <a:r>
              <a:rPr lang="en-US" sz="2000" dirty="0"/>
              <a:t>Current in a series circuit</a:t>
            </a:r>
          </a:p>
          <a:p>
            <a:pPr lvl="1" eaLnBrk="1" hangingPunct="1">
              <a:spcAft>
                <a:spcPts val="300"/>
              </a:spcAft>
              <a:buFont typeface="Courier New" pitchFamily="49" charset="0"/>
              <a:buChar char="o"/>
            </a:pPr>
            <a:r>
              <a:rPr lang="en-US" sz="2000" dirty="0"/>
              <a:t>Resistance in a series circuit</a:t>
            </a:r>
          </a:p>
          <a:p>
            <a:pPr lvl="1" eaLnBrk="1" hangingPunct="1">
              <a:spcAft>
                <a:spcPts val="300"/>
              </a:spcAft>
              <a:buFont typeface="Courier New" pitchFamily="49" charset="0"/>
              <a:buChar char="o"/>
            </a:pPr>
            <a:r>
              <a:rPr lang="en-US" sz="2000" dirty="0"/>
              <a:t>Voltage in a series circuit</a:t>
            </a:r>
          </a:p>
          <a:p>
            <a:pPr eaLnBrk="1" hangingPunct="1">
              <a:spcAft>
                <a:spcPts val="600"/>
              </a:spcAft>
              <a:buFontTx/>
              <a:buChar char="•"/>
            </a:pPr>
            <a:r>
              <a:rPr lang="en-US" sz="2400" dirty="0" smtClean="0"/>
              <a:t>Review </a:t>
            </a:r>
            <a:r>
              <a:rPr lang="en-US" sz="2400" dirty="0"/>
              <a:t>and apply Kirchhoff’s Voltage Law.</a:t>
            </a:r>
          </a:p>
          <a:p>
            <a:pPr eaLnBrk="1" hangingPunct="1">
              <a:spcAft>
                <a:spcPts val="600"/>
              </a:spcAft>
              <a:buFontTx/>
              <a:buChar char="•"/>
            </a:pPr>
            <a:r>
              <a:rPr lang="en-US" sz="2400" dirty="0" smtClean="0"/>
              <a:t>Review </a:t>
            </a:r>
            <a:r>
              <a:rPr lang="en-US" sz="2400" dirty="0"/>
              <a:t>parallel circuits.</a:t>
            </a:r>
          </a:p>
          <a:p>
            <a:pPr lvl="1" eaLnBrk="1" hangingPunct="1">
              <a:spcAft>
                <a:spcPts val="300"/>
              </a:spcAft>
              <a:buFont typeface="Courier New" pitchFamily="49" charset="0"/>
              <a:buChar char="o"/>
            </a:pPr>
            <a:r>
              <a:rPr lang="en-US" sz="2000" dirty="0"/>
              <a:t>Current in a parallel circuit</a:t>
            </a:r>
          </a:p>
          <a:p>
            <a:pPr lvl="1" eaLnBrk="1" hangingPunct="1">
              <a:spcAft>
                <a:spcPts val="300"/>
              </a:spcAft>
              <a:buFont typeface="Courier New" pitchFamily="49" charset="0"/>
              <a:buChar char="o"/>
            </a:pPr>
            <a:r>
              <a:rPr lang="en-US" sz="2000" dirty="0"/>
              <a:t>Resistance in a parallel circuit</a:t>
            </a:r>
          </a:p>
          <a:p>
            <a:pPr lvl="1" eaLnBrk="1" hangingPunct="1">
              <a:spcAft>
                <a:spcPts val="300"/>
              </a:spcAft>
              <a:buFont typeface="Courier New" pitchFamily="49" charset="0"/>
              <a:buChar char="o"/>
            </a:pPr>
            <a:r>
              <a:rPr lang="en-US" sz="2000" dirty="0"/>
              <a:t>Voltage in a parallel circuit</a:t>
            </a:r>
          </a:p>
          <a:p>
            <a:pPr eaLnBrk="1" hangingPunct="1">
              <a:spcAft>
                <a:spcPts val="600"/>
              </a:spcAft>
              <a:buFontTx/>
              <a:buChar char="•"/>
            </a:pPr>
            <a:r>
              <a:rPr lang="en-US" sz="2400" dirty="0" smtClean="0"/>
              <a:t>Review and </a:t>
            </a:r>
            <a:r>
              <a:rPr lang="en-US" sz="2400" dirty="0"/>
              <a:t>apply Kirchhoff’s Current Law.</a:t>
            </a:r>
          </a:p>
          <a:p>
            <a:pPr eaLnBrk="1" hangingPunct="1">
              <a:spcAft>
                <a:spcPts val="1200"/>
              </a:spcAft>
              <a:buFontTx/>
              <a:buChar char="•"/>
            </a:pP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pPr eaLnBrk="1" hangingPunct="1"/>
            <a:r>
              <a:rPr lang="en-US" dirty="0" smtClean="0"/>
              <a:t>Example: Series Circuit</a:t>
            </a:r>
          </a:p>
        </p:txBody>
      </p:sp>
      <p:sp>
        <p:nvSpPr>
          <p:cNvPr id="5124" name="TextBox 5"/>
          <p:cNvSpPr txBox="1">
            <a:spLocks noChangeArrowheads="1"/>
          </p:cNvSpPr>
          <p:nvPr/>
        </p:nvSpPr>
        <p:spPr bwMode="auto">
          <a:xfrm>
            <a:off x="457200" y="137160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i="1"/>
              <a:t>Solution</a:t>
            </a:r>
            <a:r>
              <a:rPr lang="en-US" sz="2000"/>
              <a:t>:</a:t>
            </a:r>
            <a:endParaRPr lang="en-US"/>
          </a:p>
        </p:txBody>
      </p:sp>
      <p:sp>
        <p:nvSpPr>
          <p:cNvPr id="9" name="Slide Number Placeholder 8"/>
          <p:cNvSpPr>
            <a:spLocks noGrp="1"/>
          </p:cNvSpPr>
          <p:nvPr>
            <p:ph type="sldNum" sz="quarter" idx="12"/>
          </p:nvPr>
        </p:nvSpPr>
        <p:spPr/>
        <p:txBody>
          <a:bodyPr/>
          <a:lstStyle/>
          <a:p>
            <a:pPr>
              <a:defRPr/>
            </a:pPr>
            <a:fld id="{94500F38-C487-4E72-89E8-9D3E2C743BAE}" type="slidenum">
              <a:rPr lang="en-US" smtClean="0"/>
              <a:pPr>
                <a:defRPr/>
              </a:pPr>
              <a:t>20</a:t>
            </a:fld>
            <a:endParaRPr lang="en-US" dirty="0"/>
          </a:p>
        </p:txBody>
      </p:sp>
      <p:graphicFrame>
        <p:nvGraphicFramePr>
          <p:cNvPr id="365574" name="Object 2"/>
          <p:cNvGraphicFramePr>
            <a:graphicFrameLocks noChangeAspect="1"/>
          </p:cNvGraphicFramePr>
          <p:nvPr/>
        </p:nvGraphicFramePr>
        <p:xfrm>
          <a:off x="1066800" y="2362200"/>
          <a:ext cx="4502150" cy="3268663"/>
        </p:xfrm>
        <a:graphic>
          <a:graphicData uri="http://schemas.openxmlformats.org/presentationml/2006/ole">
            <mc:AlternateContent xmlns:mc="http://schemas.openxmlformats.org/markup-compatibility/2006">
              <mc:Choice xmlns:v="urn:schemas-microsoft-com:vml" Requires="v">
                <p:oleObj spid="_x0000_s5144" name="Equation" r:id="rId4" imgW="2552400" imgH="1854000" progId="Equation.3">
                  <p:embed/>
                </p:oleObj>
              </mc:Choice>
              <mc:Fallback>
                <p:oleObj name="Equation" r:id="rId4" imgW="2552400" imgH="18540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362200"/>
                        <a:ext cx="4502150" cy="326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6" name="TextBox 5"/>
          <p:cNvSpPr txBox="1">
            <a:spLocks noChangeArrowheads="1"/>
          </p:cNvSpPr>
          <p:nvPr/>
        </p:nvSpPr>
        <p:spPr bwMode="auto">
          <a:xfrm>
            <a:off x="762000" y="1752600"/>
            <a:ext cx="403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t>Voltage </a:t>
            </a:r>
            <a:r>
              <a:rPr lang="en-US" sz="2000" u="sng"/>
              <a:t>Across</a:t>
            </a:r>
            <a:r>
              <a:rPr lang="en-US" sz="2000"/>
              <a:t> Each Component:</a:t>
            </a:r>
            <a:endParaRPr lang="en-US"/>
          </a:p>
        </p:txBody>
      </p:sp>
      <p:grpSp>
        <p:nvGrpSpPr>
          <p:cNvPr id="5127" name="Group 35"/>
          <p:cNvGrpSpPr>
            <a:grpSpLocks/>
          </p:cNvGrpSpPr>
          <p:nvPr/>
        </p:nvGrpSpPr>
        <p:grpSpPr bwMode="auto">
          <a:xfrm>
            <a:off x="6248400" y="3962400"/>
            <a:ext cx="1143000" cy="977900"/>
            <a:chOff x="1676400" y="1752600"/>
            <a:chExt cx="1143000" cy="977900"/>
          </a:xfrm>
        </p:grpSpPr>
        <p:sp>
          <p:nvSpPr>
            <p:cNvPr id="5130" name="Text Box 17"/>
            <p:cNvSpPr txBox="1">
              <a:spLocks noChangeArrowheads="1"/>
            </p:cNvSpPr>
            <p:nvPr/>
          </p:nvSpPr>
          <p:spPr bwMode="auto">
            <a:xfrm>
              <a:off x="2098176" y="1935707"/>
              <a:ext cx="3008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t>V</a:t>
              </a:r>
            </a:p>
          </p:txBody>
        </p:sp>
        <p:sp>
          <p:nvSpPr>
            <p:cNvPr id="5131" name="Text Box 18"/>
            <p:cNvSpPr txBox="1">
              <a:spLocks noChangeArrowheads="1"/>
            </p:cNvSpPr>
            <p:nvPr/>
          </p:nvSpPr>
          <p:spPr bwMode="auto">
            <a:xfrm>
              <a:off x="1941630" y="2339960"/>
              <a:ext cx="227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t>I</a:t>
              </a:r>
            </a:p>
          </p:txBody>
        </p:sp>
        <p:sp>
          <p:nvSpPr>
            <p:cNvPr id="5132" name="Text Box 19"/>
            <p:cNvSpPr txBox="1">
              <a:spLocks noChangeArrowheads="1"/>
            </p:cNvSpPr>
            <p:nvPr/>
          </p:nvSpPr>
          <p:spPr bwMode="auto">
            <a:xfrm>
              <a:off x="2314673" y="2339960"/>
              <a:ext cx="3113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t>R</a:t>
              </a:r>
            </a:p>
          </p:txBody>
        </p:sp>
        <p:sp>
          <p:nvSpPr>
            <p:cNvPr id="29" name="Isosceles Triangle 28"/>
            <p:cNvSpPr/>
            <p:nvPr/>
          </p:nvSpPr>
          <p:spPr bwMode="auto">
            <a:xfrm>
              <a:off x="1676400" y="1752600"/>
              <a:ext cx="1143000" cy="977900"/>
            </a:xfrm>
            <a:prstGeom prst="triangle">
              <a:avLst/>
            </a:prstGeom>
            <a:noFill/>
            <a:ln w="28575">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700" b="1" dirty="0"/>
            </a:p>
          </p:txBody>
        </p:sp>
        <p:cxnSp>
          <p:nvCxnSpPr>
            <p:cNvPr id="30" name="Straight Connector 29"/>
            <p:cNvCxnSpPr>
              <a:stCxn id="29" idx="1"/>
              <a:endCxn id="29" idx="5"/>
            </p:cNvCxnSpPr>
            <p:nvPr/>
          </p:nvCxnSpPr>
          <p:spPr bwMode="auto">
            <a:xfrm rot="10800000" flipH="1">
              <a:off x="1962150" y="2241550"/>
              <a:ext cx="57150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rot="5400000" flipH="1" flipV="1">
              <a:off x="1995488" y="2479675"/>
              <a:ext cx="488950" cy="1270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5128"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43281">
            <a:off x="6116638" y="4027488"/>
            <a:ext cx="70802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1371600"/>
            <a:ext cx="32162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lstStyle/>
          <a:p>
            <a:pPr eaLnBrk="1" hangingPunct="1"/>
            <a:r>
              <a:rPr lang="en-US" dirty="0" smtClean="0"/>
              <a:t>Example: Series Circuit</a:t>
            </a:r>
          </a:p>
        </p:txBody>
      </p:sp>
      <p:sp>
        <p:nvSpPr>
          <p:cNvPr id="6148" name="TextBox 5"/>
          <p:cNvSpPr txBox="1">
            <a:spLocks noChangeArrowheads="1"/>
          </p:cNvSpPr>
          <p:nvPr/>
        </p:nvSpPr>
        <p:spPr bwMode="auto">
          <a:xfrm>
            <a:off x="457200" y="137160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i="1"/>
              <a:t>Solution</a:t>
            </a:r>
            <a:r>
              <a:rPr lang="en-US" sz="2000"/>
              <a:t>:</a:t>
            </a:r>
            <a:endParaRPr lang="en-US"/>
          </a:p>
        </p:txBody>
      </p:sp>
      <p:sp>
        <p:nvSpPr>
          <p:cNvPr id="9" name="Slide Number Placeholder 8"/>
          <p:cNvSpPr>
            <a:spLocks noGrp="1"/>
          </p:cNvSpPr>
          <p:nvPr>
            <p:ph type="sldNum" sz="quarter" idx="12"/>
          </p:nvPr>
        </p:nvSpPr>
        <p:spPr/>
        <p:txBody>
          <a:bodyPr/>
          <a:lstStyle/>
          <a:p>
            <a:pPr>
              <a:defRPr/>
            </a:pPr>
            <a:fld id="{8446334C-7B8B-4630-B9A2-4AAA0BD40FAD}" type="slidenum">
              <a:rPr lang="en-US" smtClean="0"/>
              <a:pPr>
                <a:defRPr/>
              </a:pPr>
              <a:t>21</a:t>
            </a:fld>
            <a:endParaRPr lang="en-US" dirty="0"/>
          </a:p>
        </p:txBody>
      </p:sp>
      <p:graphicFrame>
        <p:nvGraphicFramePr>
          <p:cNvPr id="365574" name="Object 2"/>
          <p:cNvGraphicFramePr>
            <a:graphicFrameLocks noChangeAspect="1"/>
          </p:cNvGraphicFramePr>
          <p:nvPr/>
        </p:nvGraphicFramePr>
        <p:xfrm>
          <a:off x="1219200" y="2297113"/>
          <a:ext cx="3600450" cy="1055687"/>
        </p:xfrm>
        <a:graphic>
          <a:graphicData uri="http://schemas.openxmlformats.org/presentationml/2006/ole">
            <mc:AlternateContent xmlns:mc="http://schemas.openxmlformats.org/markup-compatibility/2006">
              <mc:Choice xmlns:v="urn:schemas-microsoft-com:vml" Requires="v">
                <p:oleObj spid="_x0000_s6160" name="Equation" r:id="rId4" imgW="2984400" imgH="876240" progId="Equation.3">
                  <p:embed/>
                </p:oleObj>
              </mc:Choice>
              <mc:Fallback>
                <p:oleObj name="Equation" r:id="rId4" imgW="2984400" imgH="87624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297113"/>
                        <a:ext cx="3600450" cy="105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TextBox 5"/>
          <p:cNvSpPr txBox="1">
            <a:spLocks noChangeArrowheads="1"/>
          </p:cNvSpPr>
          <p:nvPr/>
        </p:nvSpPr>
        <p:spPr bwMode="auto">
          <a:xfrm>
            <a:off x="762000" y="1752600"/>
            <a:ext cx="403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t>Verify Kirchhoff’s Voltage Law:</a:t>
            </a:r>
          </a:p>
        </p:txBody>
      </p:sp>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1371600"/>
            <a:ext cx="32162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7"/>
          <p:cNvSpPr>
            <a:spLocks noGrp="1"/>
          </p:cNvSpPr>
          <p:nvPr>
            <p:ph type="title"/>
          </p:nvPr>
        </p:nvSpPr>
        <p:spPr/>
        <p:txBody>
          <a:bodyPr/>
          <a:lstStyle/>
          <a:p>
            <a:r>
              <a:rPr lang="en-US" dirty="0" smtClean="0"/>
              <a:t>Parallel Circuits</a:t>
            </a:r>
          </a:p>
        </p:txBody>
      </p:sp>
      <p:sp>
        <p:nvSpPr>
          <p:cNvPr id="7172" name="Content Placeholder 9"/>
          <p:cNvSpPr>
            <a:spLocks noGrp="1"/>
          </p:cNvSpPr>
          <p:nvPr>
            <p:ph idx="1"/>
          </p:nvPr>
        </p:nvSpPr>
        <p:spPr>
          <a:xfrm>
            <a:off x="457200" y="1295400"/>
            <a:ext cx="8229600" cy="3048000"/>
          </a:xfrm>
        </p:spPr>
        <p:txBody>
          <a:bodyPr/>
          <a:lstStyle/>
          <a:p>
            <a:pPr>
              <a:buFontTx/>
              <a:buNone/>
            </a:pPr>
            <a:r>
              <a:rPr lang="en-US" sz="2400" smtClean="0"/>
              <a:t>Characteristics of a Parallel Circuit</a:t>
            </a:r>
          </a:p>
          <a:p>
            <a:r>
              <a:rPr lang="en-US" sz="2000" smtClean="0"/>
              <a:t>The voltage across every parallel component is equal.</a:t>
            </a:r>
          </a:p>
          <a:p>
            <a:r>
              <a:rPr lang="en-US" sz="2000" smtClean="0"/>
              <a:t>The total resistance (R</a:t>
            </a:r>
            <a:r>
              <a:rPr lang="en-US" sz="2000" baseline="-25000" smtClean="0"/>
              <a:t>T</a:t>
            </a:r>
            <a:r>
              <a:rPr lang="en-US" sz="2000" smtClean="0"/>
              <a:t>) is equal to the reciprocal of the sum of the reciprocal:</a:t>
            </a:r>
          </a:p>
          <a:p>
            <a:endParaRPr lang="en-US" sz="2000" smtClean="0"/>
          </a:p>
          <a:p>
            <a:endParaRPr lang="en-US" sz="2000" smtClean="0"/>
          </a:p>
          <a:p>
            <a:pPr>
              <a:spcBef>
                <a:spcPts val="600"/>
              </a:spcBef>
            </a:pPr>
            <a:r>
              <a:rPr lang="en-US" sz="2000" smtClean="0"/>
              <a:t>The sum of all of the currents in each branch (I</a:t>
            </a:r>
            <a:r>
              <a:rPr lang="en-US" sz="2000" baseline="-25000" smtClean="0"/>
              <a:t>R1</a:t>
            </a:r>
            <a:r>
              <a:rPr lang="en-US" sz="2000" smtClean="0"/>
              <a:t> + I</a:t>
            </a:r>
            <a:r>
              <a:rPr lang="en-US" sz="2000" baseline="-25000" smtClean="0"/>
              <a:t>R2</a:t>
            </a:r>
            <a:r>
              <a:rPr lang="en-US" sz="2000" smtClean="0"/>
              <a:t> + I</a:t>
            </a:r>
            <a:r>
              <a:rPr lang="en-US" sz="2000" baseline="-25000" smtClean="0"/>
              <a:t>R3</a:t>
            </a:r>
            <a:r>
              <a:rPr lang="en-US" sz="2000" smtClean="0"/>
              <a:t>) is equal to the total current (I</a:t>
            </a:r>
            <a:r>
              <a:rPr lang="en-US" sz="2000" baseline="-25000" smtClean="0"/>
              <a:t>T</a:t>
            </a:r>
            <a:r>
              <a:rPr lang="en-US" sz="2000" smtClean="0"/>
              <a:t>). This is called </a:t>
            </a:r>
            <a:r>
              <a:rPr lang="en-US" sz="2000" i="1" smtClean="0"/>
              <a:t>Kirchhoff’s</a:t>
            </a:r>
            <a:r>
              <a:rPr lang="en-US" sz="2000" smtClean="0"/>
              <a:t> Current Law.</a:t>
            </a:r>
          </a:p>
          <a:p>
            <a:pPr>
              <a:buFontTx/>
              <a:buNone/>
            </a:pPr>
            <a:endParaRPr lang="en-US" sz="2800" smtClean="0"/>
          </a:p>
        </p:txBody>
      </p:sp>
      <p:sp>
        <p:nvSpPr>
          <p:cNvPr id="7" name="Slide Number Placeholder 6"/>
          <p:cNvSpPr>
            <a:spLocks noGrp="1"/>
          </p:cNvSpPr>
          <p:nvPr>
            <p:ph type="sldNum" sz="quarter" idx="12"/>
          </p:nvPr>
        </p:nvSpPr>
        <p:spPr/>
        <p:txBody>
          <a:bodyPr/>
          <a:lstStyle/>
          <a:p>
            <a:pPr>
              <a:defRPr/>
            </a:pPr>
            <a:fld id="{4742FCC5-708C-4E5A-A45C-676D67675E1C}" type="slidenum">
              <a:rPr lang="en-US" smtClean="0"/>
              <a:pPr>
                <a:defRPr/>
              </a:pPr>
              <a:t>22</a:t>
            </a:fld>
            <a:endParaRPr lang="en-US" dirty="0"/>
          </a:p>
        </p:txBody>
      </p:sp>
      <p:graphicFrame>
        <p:nvGraphicFramePr>
          <p:cNvPr id="365574" name="Object 2"/>
          <p:cNvGraphicFramePr>
            <a:graphicFrameLocks noChangeAspect="1"/>
          </p:cNvGraphicFramePr>
          <p:nvPr/>
        </p:nvGraphicFramePr>
        <p:xfrm>
          <a:off x="2286000" y="2590800"/>
          <a:ext cx="4191000" cy="935038"/>
        </p:xfrm>
        <a:graphic>
          <a:graphicData uri="http://schemas.openxmlformats.org/presentationml/2006/ole">
            <mc:AlternateContent xmlns:mc="http://schemas.openxmlformats.org/markup-compatibility/2006">
              <mc:Choice xmlns:v="urn:schemas-microsoft-com:vml" Requires="v">
                <p:oleObj spid="_x0000_s7204" name="Equation" r:id="rId4" imgW="3644640" imgH="812520" progId="Equation.3">
                  <p:embed/>
                </p:oleObj>
              </mc:Choice>
              <mc:Fallback>
                <p:oleObj name="Equation" r:id="rId4" imgW="3644640" imgH="81252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590800"/>
                        <a:ext cx="4191000"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174" name="Group 33"/>
          <p:cNvGrpSpPr>
            <a:grpSpLocks/>
          </p:cNvGrpSpPr>
          <p:nvPr/>
        </p:nvGrpSpPr>
        <p:grpSpPr bwMode="auto">
          <a:xfrm>
            <a:off x="2209800" y="4162425"/>
            <a:ext cx="4975225" cy="2636838"/>
            <a:chOff x="2209800" y="4162685"/>
            <a:chExt cx="4974442" cy="2637332"/>
          </a:xfrm>
        </p:grpSpPr>
        <p:pic>
          <p:nvPicPr>
            <p:cNvPr id="71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5315" y="4572000"/>
              <a:ext cx="457892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6" name="Group 30"/>
            <p:cNvGrpSpPr>
              <a:grpSpLocks/>
            </p:cNvGrpSpPr>
            <p:nvPr/>
          </p:nvGrpSpPr>
          <p:grpSpPr bwMode="auto">
            <a:xfrm>
              <a:off x="5103030" y="4914900"/>
              <a:ext cx="288862" cy="917377"/>
              <a:chOff x="6873938" y="4876800"/>
              <a:chExt cx="288862" cy="917377"/>
            </a:xfrm>
          </p:grpSpPr>
          <p:sp>
            <p:nvSpPr>
              <p:cNvPr id="7194" name="TextBox 25"/>
              <p:cNvSpPr txBox="1">
                <a:spLocks noChangeArrowheads="1"/>
              </p:cNvSpPr>
              <p:nvPr/>
            </p:nvSpPr>
            <p:spPr bwMode="auto">
              <a:xfrm>
                <a:off x="6873938" y="487680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a:t>
                </a:r>
                <a:endParaRPr lang="en-US" sz="1400" baseline="-25000">
                  <a:solidFill>
                    <a:srgbClr val="0000FF"/>
                  </a:solidFill>
                </a:endParaRPr>
              </a:p>
            </p:txBody>
          </p:sp>
          <p:sp>
            <p:nvSpPr>
              <p:cNvPr id="7195" name="TextBox 26"/>
              <p:cNvSpPr txBox="1">
                <a:spLocks noChangeArrowheads="1"/>
              </p:cNvSpPr>
              <p:nvPr/>
            </p:nvSpPr>
            <p:spPr bwMode="auto">
              <a:xfrm>
                <a:off x="6902792" y="5486400"/>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a:t>
                </a:r>
                <a:endParaRPr lang="en-US" sz="1400" baseline="-25000">
                  <a:solidFill>
                    <a:srgbClr val="0000FF"/>
                  </a:solidFill>
                </a:endParaRPr>
              </a:p>
            </p:txBody>
          </p:sp>
        </p:grpSp>
        <p:grpSp>
          <p:nvGrpSpPr>
            <p:cNvPr id="7177" name="Group 29"/>
            <p:cNvGrpSpPr>
              <a:grpSpLocks/>
            </p:cNvGrpSpPr>
            <p:nvPr/>
          </p:nvGrpSpPr>
          <p:grpSpPr bwMode="auto">
            <a:xfrm>
              <a:off x="6398430" y="4914900"/>
              <a:ext cx="288862" cy="917377"/>
              <a:chOff x="7848600" y="4876800"/>
              <a:chExt cx="288862" cy="917377"/>
            </a:xfrm>
          </p:grpSpPr>
          <p:sp>
            <p:nvSpPr>
              <p:cNvPr id="7192" name="TextBox 27"/>
              <p:cNvSpPr txBox="1">
                <a:spLocks noChangeArrowheads="1"/>
              </p:cNvSpPr>
              <p:nvPr/>
            </p:nvSpPr>
            <p:spPr bwMode="auto">
              <a:xfrm>
                <a:off x="7848600" y="487680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a:t>
                </a:r>
                <a:endParaRPr lang="en-US" sz="1400" baseline="-25000">
                  <a:solidFill>
                    <a:srgbClr val="0000FF"/>
                  </a:solidFill>
                </a:endParaRPr>
              </a:p>
            </p:txBody>
          </p:sp>
          <p:sp>
            <p:nvSpPr>
              <p:cNvPr id="7193" name="TextBox 28"/>
              <p:cNvSpPr txBox="1">
                <a:spLocks noChangeArrowheads="1"/>
              </p:cNvSpPr>
              <p:nvPr/>
            </p:nvSpPr>
            <p:spPr bwMode="auto">
              <a:xfrm>
                <a:off x="7877454" y="5486400"/>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a:t>
                </a:r>
                <a:endParaRPr lang="en-US" sz="1400" baseline="-25000">
                  <a:solidFill>
                    <a:srgbClr val="0000FF"/>
                  </a:solidFill>
                </a:endParaRPr>
              </a:p>
            </p:txBody>
          </p:sp>
        </p:grpSp>
        <p:sp>
          <p:nvSpPr>
            <p:cNvPr id="7178" name="TextBox 49"/>
            <p:cNvSpPr txBox="1">
              <a:spLocks noChangeArrowheads="1"/>
            </p:cNvSpPr>
            <p:nvPr/>
          </p:nvSpPr>
          <p:spPr bwMode="auto">
            <a:xfrm>
              <a:off x="3501250" y="5219700"/>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V</a:t>
              </a:r>
              <a:r>
                <a:rPr lang="en-US" sz="1400" baseline="-25000">
                  <a:solidFill>
                    <a:srgbClr val="0000FF"/>
                  </a:solidFill>
                </a:rPr>
                <a:t>R1</a:t>
              </a:r>
            </a:p>
          </p:txBody>
        </p:sp>
        <p:grpSp>
          <p:nvGrpSpPr>
            <p:cNvPr id="7179" name="Group 31"/>
            <p:cNvGrpSpPr>
              <a:grpSpLocks/>
            </p:cNvGrpSpPr>
            <p:nvPr/>
          </p:nvGrpSpPr>
          <p:grpSpPr bwMode="auto">
            <a:xfrm>
              <a:off x="3807630" y="4914900"/>
              <a:ext cx="288862" cy="917377"/>
              <a:chOff x="5197538" y="4953000"/>
              <a:chExt cx="288862" cy="917377"/>
            </a:xfrm>
          </p:grpSpPr>
          <p:sp>
            <p:nvSpPr>
              <p:cNvPr id="7190" name="TextBox 23"/>
              <p:cNvSpPr txBox="1">
                <a:spLocks noChangeArrowheads="1"/>
              </p:cNvSpPr>
              <p:nvPr/>
            </p:nvSpPr>
            <p:spPr bwMode="auto">
              <a:xfrm>
                <a:off x="5197538" y="495300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a:t>
                </a:r>
                <a:endParaRPr lang="en-US" sz="1400" baseline="-25000">
                  <a:solidFill>
                    <a:srgbClr val="0000FF"/>
                  </a:solidFill>
                </a:endParaRPr>
              </a:p>
            </p:txBody>
          </p:sp>
          <p:sp>
            <p:nvSpPr>
              <p:cNvPr id="7191" name="TextBox 24"/>
              <p:cNvSpPr txBox="1">
                <a:spLocks noChangeArrowheads="1"/>
              </p:cNvSpPr>
              <p:nvPr/>
            </p:nvSpPr>
            <p:spPr bwMode="auto">
              <a:xfrm>
                <a:off x="5226392" y="5562600"/>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a:t>
                </a:r>
                <a:endParaRPr lang="en-US" sz="1400" baseline="-25000">
                  <a:solidFill>
                    <a:srgbClr val="0000FF"/>
                  </a:solidFill>
                </a:endParaRPr>
              </a:p>
            </p:txBody>
          </p:sp>
        </p:grpSp>
        <p:sp>
          <p:nvSpPr>
            <p:cNvPr id="7180" name="TextBox 46"/>
            <p:cNvSpPr txBox="1">
              <a:spLocks noChangeArrowheads="1"/>
            </p:cNvSpPr>
            <p:nvPr/>
          </p:nvSpPr>
          <p:spPr bwMode="auto">
            <a:xfrm>
              <a:off x="4798230" y="5219700"/>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V</a:t>
              </a:r>
              <a:r>
                <a:rPr lang="en-US" sz="1400" baseline="-25000">
                  <a:solidFill>
                    <a:srgbClr val="0000FF"/>
                  </a:solidFill>
                </a:rPr>
                <a:t>R2</a:t>
              </a:r>
            </a:p>
          </p:txBody>
        </p:sp>
        <p:sp>
          <p:nvSpPr>
            <p:cNvPr id="7181" name="TextBox 52"/>
            <p:cNvSpPr txBox="1">
              <a:spLocks noChangeArrowheads="1"/>
            </p:cNvSpPr>
            <p:nvPr/>
          </p:nvSpPr>
          <p:spPr bwMode="auto">
            <a:xfrm>
              <a:off x="6093630" y="5219700"/>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V</a:t>
              </a:r>
              <a:r>
                <a:rPr lang="en-US" sz="1400" baseline="-25000">
                  <a:solidFill>
                    <a:srgbClr val="0000FF"/>
                  </a:solidFill>
                </a:rPr>
                <a:t>R3</a:t>
              </a:r>
            </a:p>
          </p:txBody>
        </p:sp>
        <p:sp>
          <p:nvSpPr>
            <p:cNvPr id="7182" name="TextBox 55"/>
            <p:cNvSpPr txBox="1">
              <a:spLocks noChangeArrowheads="1"/>
            </p:cNvSpPr>
            <p:nvPr/>
          </p:nvSpPr>
          <p:spPr bwMode="auto">
            <a:xfrm>
              <a:off x="3117853" y="6492240"/>
              <a:ext cx="3849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R</a:t>
              </a:r>
              <a:r>
                <a:rPr lang="en-US" sz="1400" baseline="-25000">
                  <a:solidFill>
                    <a:srgbClr val="0000FF"/>
                  </a:solidFill>
                </a:rPr>
                <a:t>T</a:t>
              </a:r>
            </a:p>
          </p:txBody>
        </p:sp>
        <p:sp>
          <p:nvSpPr>
            <p:cNvPr id="59" name="Freeform 58"/>
            <p:cNvSpPr/>
            <p:nvPr/>
          </p:nvSpPr>
          <p:spPr>
            <a:xfrm>
              <a:off x="3278020" y="5867979"/>
              <a:ext cx="222215" cy="547791"/>
            </a:xfrm>
            <a:custGeom>
              <a:avLst/>
              <a:gdLst>
                <a:gd name="connsiteX0" fmla="*/ 0 w 223284"/>
                <a:gd name="connsiteY0" fmla="*/ 893135 h 893135"/>
                <a:gd name="connsiteX1" fmla="*/ 0 w 223284"/>
                <a:gd name="connsiteY1" fmla="*/ 0 h 893135"/>
                <a:gd name="connsiteX2" fmla="*/ 223284 w 223284"/>
                <a:gd name="connsiteY2" fmla="*/ 0 h 893135"/>
              </a:gdLst>
              <a:ahLst/>
              <a:cxnLst>
                <a:cxn ang="0">
                  <a:pos x="connsiteX0" y="connsiteY0"/>
                </a:cxn>
                <a:cxn ang="0">
                  <a:pos x="connsiteX1" y="connsiteY1"/>
                </a:cxn>
                <a:cxn ang="0">
                  <a:pos x="connsiteX2" y="connsiteY2"/>
                </a:cxn>
              </a:cxnLst>
              <a:rect l="l" t="t" r="r" b="b"/>
              <a:pathLst>
                <a:path w="223284" h="893135">
                  <a:moveTo>
                    <a:pt x="0" y="893135"/>
                  </a:moveTo>
                  <a:lnTo>
                    <a:pt x="0" y="0"/>
                  </a:lnTo>
                  <a:lnTo>
                    <a:pt x="223284" y="0"/>
                  </a:lnTo>
                </a:path>
              </a:pathLst>
            </a:cu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00" dirty="0"/>
            </a:p>
          </p:txBody>
        </p:sp>
        <p:sp>
          <p:nvSpPr>
            <p:cNvPr id="7184" name="TextBox 43"/>
            <p:cNvSpPr txBox="1">
              <a:spLocks noChangeArrowheads="1"/>
            </p:cNvSpPr>
            <p:nvPr/>
          </p:nvSpPr>
          <p:spPr bwMode="auto">
            <a:xfrm>
              <a:off x="2209800" y="5254823"/>
              <a:ext cx="3786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V</a:t>
              </a:r>
              <a:r>
                <a:rPr lang="en-US" sz="1400" baseline="-25000">
                  <a:solidFill>
                    <a:srgbClr val="0000FF"/>
                  </a:solidFill>
                </a:rPr>
                <a:t>T</a:t>
              </a:r>
            </a:p>
          </p:txBody>
        </p:sp>
        <p:sp>
          <p:nvSpPr>
            <p:cNvPr id="7185" name="TextBox 56"/>
            <p:cNvSpPr txBox="1">
              <a:spLocks noChangeArrowheads="1"/>
            </p:cNvSpPr>
            <p:nvPr/>
          </p:nvSpPr>
          <p:spPr bwMode="auto">
            <a:xfrm>
              <a:off x="3159466" y="4162685"/>
              <a:ext cx="3080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I</a:t>
              </a:r>
              <a:r>
                <a:rPr lang="en-US" sz="1400" baseline="-25000">
                  <a:solidFill>
                    <a:srgbClr val="0000FF"/>
                  </a:solidFill>
                </a:rPr>
                <a:t>T</a:t>
              </a:r>
            </a:p>
          </p:txBody>
        </p:sp>
        <p:cxnSp>
          <p:nvCxnSpPr>
            <p:cNvPr id="58" name="Straight Arrow Connector 57"/>
            <p:cNvCxnSpPr/>
            <p:nvPr/>
          </p:nvCxnSpPr>
          <p:spPr>
            <a:xfrm>
              <a:off x="3198657" y="4546932"/>
              <a:ext cx="304752" cy="1588"/>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grpSp>
          <p:nvGrpSpPr>
            <p:cNvPr id="7187" name="Group 32"/>
            <p:cNvGrpSpPr>
              <a:grpSpLocks/>
            </p:cNvGrpSpPr>
            <p:nvPr/>
          </p:nvGrpSpPr>
          <p:grpSpPr bwMode="auto">
            <a:xfrm>
              <a:off x="2588430" y="4922727"/>
              <a:ext cx="288862" cy="917377"/>
              <a:chOff x="4073856" y="4950023"/>
              <a:chExt cx="288862" cy="917377"/>
            </a:xfrm>
          </p:grpSpPr>
          <p:sp>
            <p:nvSpPr>
              <p:cNvPr id="7188" name="TextBox 44"/>
              <p:cNvSpPr txBox="1">
                <a:spLocks noChangeArrowheads="1"/>
              </p:cNvSpPr>
              <p:nvPr/>
            </p:nvSpPr>
            <p:spPr bwMode="auto">
              <a:xfrm>
                <a:off x="4073856" y="4950023"/>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a:t>
                </a:r>
                <a:endParaRPr lang="en-US" sz="1400" baseline="-25000">
                  <a:solidFill>
                    <a:srgbClr val="0000FF"/>
                  </a:solidFill>
                </a:endParaRPr>
              </a:p>
            </p:txBody>
          </p:sp>
          <p:sp>
            <p:nvSpPr>
              <p:cNvPr id="7189" name="TextBox 45"/>
              <p:cNvSpPr txBox="1">
                <a:spLocks noChangeArrowheads="1"/>
              </p:cNvSpPr>
              <p:nvPr/>
            </p:nvSpPr>
            <p:spPr bwMode="auto">
              <a:xfrm>
                <a:off x="4102710" y="5559623"/>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a:t>
                </a:r>
                <a:endParaRPr lang="en-US" sz="1400" baseline="-25000">
                  <a:solidFill>
                    <a:srgbClr val="0000FF"/>
                  </a:solidFill>
                </a:endParaRPr>
              </a:p>
            </p:txBody>
          </p:sp>
        </p:gr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dirty="0" smtClean="0"/>
              <a:t>Example: Parallel Circuit</a:t>
            </a:r>
          </a:p>
        </p:txBody>
      </p:sp>
      <p:sp>
        <p:nvSpPr>
          <p:cNvPr id="40963" name="TextBox 5"/>
          <p:cNvSpPr txBox="1">
            <a:spLocks noChangeArrowheads="1"/>
          </p:cNvSpPr>
          <p:nvPr/>
        </p:nvSpPr>
        <p:spPr bwMode="auto">
          <a:xfrm>
            <a:off x="457200" y="1371600"/>
            <a:ext cx="86868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indent="-225425"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200"/>
              </a:spcAft>
            </a:pPr>
            <a:r>
              <a:rPr lang="en-US" sz="2000" i="1"/>
              <a:t>Example</a:t>
            </a:r>
            <a:r>
              <a:rPr lang="en-US" sz="2000"/>
              <a:t>:</a:t>
            </a:r>
          </a:p>
          <a:p>
            <a:pPr lvl="1" eaLnBrk="1" hangingPunct="1">
              <a:spcAft>
                <a:spcPts val="1200"/>
              </a:spcAft>
            </a:pPr>
            <a:r>
              <a:rPr lang="en-US" sz="2000"/>
              <a:t>For the parallel circuit shown, use the laws of circuit theory to calculate the following:</a:t>
            </a:r>
          </a:p>
          <a:p>
            <a:pPr lvl="2" eaLnBrk="1" hangingPunct="1">
              <a:spcAft>
                <a:spcPts val="1200"/>
              </a:spcAft>
              <a:buFont typeface="Arial" charset="0"/>
              <a:buChar char="•"/>
            </a:pPr>
            <a:r>
              <a:rPr lang="en-US" sz="2000"/>
              <a:t>The total resistance (R</a:t>
            </a:r>
            <a:r>
              <a:rPr lang="en-US" sz="2000" baseline="-25000"/>
              <a:t>T</a:t>
            </a:r>
            <a:r>
              <a:rPr lang="en-US" sz="2000"/>
              <a:t>)</a:t>
            </a:r>
          </a:p>
          <a:p>
            <a:pPr lvl="2" eaLnBrk="1" hangingPunct="1">
              <a:spcAft>
                <a:spcPts val="1200"/>
              </a:spcAft>
              <a:buFont typeface="Arial" charset="0"/>
              <a:buChar char="•"/>
            </a:pPr>
            <a:r>
              <a:rPr lang="en-US" sz="2000"/>
              <a:t>The </a:t>
            </a:r>
            <a:r>
              <a:rPr lang="en-US" sz="2000" u="sng"/>
              <a:t>voltage</a:t>
            </a:r>
            <a:r>
              <a:rPr lang="en-US" sz="2000"/>
              <a:t> </a:t>
            </a:r>
            <a:r>
              <a:rPr lang="en-US" sz="2000" u="sng"/>
              <a:t>across</a:t>
            </a:r>
            <a:r>
              <a:rPr lang="en-US" sz="2000"/>
              <a:t> each component (V</a:t>
            </a:r>
            <a:r>
              <a:rPr lang="en-US" sz="2000" baseline="-25000"/>
              <a:t>T</a:t>
            </a:r>
            <a:r>
              <a:rPr lang="en-US" sz="2000"/>
              <a:t>, V</a:t>
            </a:r>
            <a:r>
              <a:rPr lang="en-US" sz="2000" baseline="-25000"/>
              <a:t>R1</a:t>
            </a:r>
            <a:r>
              <a:rPr lang="en-US" sz="2000"/>
              <a:t>, V</a:t>
            </a:r>
            <a:r>
              <a:rPr lang="en-US" sz="2000" baseline="-25000"/>
              <a:t>R2</a:t>
            </a:r>
            <a:r>
              <a:rPr lang="en-US" sz="2000"/>
              <a:t>, and V</a:t>
            </a:r>
            <a:r>
              <a:rPr lang="en-US" sz="2000" baseline="-25000"/>
              <a:t>R3</a:t>
            </a:r>
            <a:r>
              <a:rPr lang="en-US" sz="2000"/>
              <a:t>)</a:t>
            </a:r>
          </a:p>
          <a:p>
            <a:pPr lvl="2" eaLnBrk="1" hangingPunct="1">
              <a:spcAft>
                <a:spcPts val="1200"/>
              </a:spcAft>
              <a:buFont typeface="Arial" charset="0"/>
              <a:buChar char="•"/>
            </a:pPr>
            <a:r>
              <a:rPr lang="en-US" sz="2000"/>
              <a:t>The </a:t>
            </a:r>
            <a:r>
              <a:rPr lang="en-US" sz="2000" u="sng"/>
              <a:t>current</a:t>
            </a:r>
            <a:r>
              <a:rPr lang="en-US" sz="2000"/>
              <a:t> flowing </a:t>
            </a:r>
            <a:r>
              <a:rPr lang="en-US" sz="2000" u="sng"/>
              <a:t>through</a:t>
            </a:r>
            <a:r>
              <a:rPr lang="en-US" sz="2000"/>
              <a:t> each component (I</a:t>
            </a:r>
            <a:r>
              <a:rPr lang="en-US" sz="2000" baseline="-25000"/>
              <a:t>T</a:t>
            </a:r>
            <a:r>
              <a:rPr lang="en-US" sz="2000"/>
              <a:t>, I</a:t>
            </a:r>
            <a:r>
              <a:rPr lang="en-US" sz="2000" baseline="-25000"/>
              <a:t>R1</a:t>
            </a:r>
            <a:r>
              <a:rPr lang="en-US" sz="2000"/>
              <a:t>, I</a:t>
            </a:r>
            <a:r>
              <a:rPr lang="en-US" sz="2000" baseline="-25000"/>
              <a:t>R2</a:t>
            </a:r>
            <a:r>
              <a:rPr lang="en-US" sz="2000"/>
              <a:t>, and I</a:t>
            </a:r>
            <a:r>
              <a:rPr lang="en-US" sz="2000" baseline="-25000"/>
              <a:t>R3</a:t>
            </a:r>
            <a:r>
              <a:rPr lang="en-US" sz="2000"/>
              <a:t>)</a:t>
            </a:r>
          </a:p>
          <a:p>
            <a:pPr lvl="2" eaLnBrk="1" hangingPunct="1">
              <a:spcAft>
                <a:spcPts val="1200"/>
              </a:spcAft>
              <a:buFont typeface="Arial" charset="0"/>
              <a:buChar char="•"/>
            </a:pPr>
            <a:r>
              <a:rPr lang="en-US" sz="2000"/>
              <a:t>Use the results to verify Kirchhoff’s Current Law.</a:t>
            </a:r>
          </a:p>
        </p:txBody>
      </p:sp>
      <p:sp>
        <p:nvSpPr>
          <p:cNvPr id="9" name="Slide Number Placeholder 8"/>
          <p:cNvSpPr>
            <a:spLocks noGrp="1"/>
          </p:cNvSpPr>
          <p:nvPr>
            <p:ph type="sldNum" sz="quarter" idx="12"/>
          </p:nvPr>
        </p:nvSpPr>
        <p:spPr/>
        <p:txBody>
          <a:bodyPr/>
          <a:lstStyle/>
          <a:p>
            <a:pPr>
              <a:defRPr/>
            </a:pPr>
            <a:fld id="{03786093-D809-4B3A-9E52-79EB5C24E5DE}" type="slidenum">
              <a:rPr lang="en-US" smtClean="0"/>
              <a:pPr>
                <a:defRPr/>
              </a:pPr>
              <a:t>23</a:t>
            </a:fld>
            <a:endParaRPr lang="en-US" dirty="0"/>
          </a:p>
        </p:txBody>
      </p:sp>
      <p:grpSp>
        <p:nvGrpSpPr>
          <p:cNvPr id="40965" name="Group 33"/>
          <p:cNvGrpSpPr>
            <a:grpSpLocks/>
          </p:cNvGrpSpPr>
          <p:nvPr/>
        </p:nvGrpSpPr>
        <p:grpSpPr bwMode="auto">
          <a:xfrm>
            <a:off x="2209800" y="4230688"/>
            <a:ext cx="5029200" cy="2568575"/>
            <a:chOff x="2209800" y="4230925"/>
            <a:chExt cx="5029200" cy="2569092"/>
          </a:xfrm>
        </p:grpSpPr>
        <p:sp>
          <p:nvSpPr>
            <p:cNvPr id="5" name="Slide Number Placeholder 6"/>
            <p:cNvSpPr txBox="1">
              <a:spLocks/>
            </p:cNvSpPr>
            <p:nvPr/>
          </p:nvSpPr>
          <p:spPr bwMode="auto">
            <a:xfrm>
              <a:off x="5103813" y="6245867"/>
              <a:ext cx="2133600" cy="476346"/>
            </a:xfrm>
            <a:prstGeom prst="rect">
              <a:avLst/>
            </a:prstGeom>
            <a:noFill/>
            <a:ln w="9525">
              <a:noFill/>
              <a:miter lim="800000"/>
              <a:headEnd/>
              <a:tailEnd/>
            </a:ln>
            <a:effectLst/>
          </p:spPr>
          <p:txBody>
            <a:bodyPr/>
            <a:lstStyle/>
            <a:p>
              <a:pPr algn="r">
                <a:defRPr/>
              </a:pPr>
              <a:fld id="{9C75231F-AC96-467E-B86D-A7F7F2631827}" type="slidenum">
                <a:rPr lang="en-US" sz="1400">
                  <a:cs typeface="+mn-cs"/>
                </a:rPr>
                <a:pPr algn="r">
                  <a:defRPr/>
                </a:pPr>
                <a:t>23</a:t>
              </a:fld>
              <a:endParaRPr lang="en-US" sz="1400" dirty="0">
                <a:cs typeface="+mn-cs"/>
              </a:endParaRPr>
            </a:p>
          </p:txBody>
        </p:sp>
        <p:pic>
          <p:nvPicPr>
            <p:cNvPr id="409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5315" y="4572000"/>
              <a:ext cx="457892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8" name="Group 6"/>
            <p:cNvGrpSpPr>
              <a:grpSpLocks/>
            </p:cNvGrpSpPr>
            <p:nvPr/>
          </p:nvGrpSpPr>
          <p:grpSpPr bwMode="auto">
            <a:xfrm>
              <a:off x="5103030" y="4914900"/>
              <a:ext cx="288862" cy="917377"/>
              <a:chOff x="6873938" y="4876800"/>
              <a:chExt cx="288862" cy="917377"/>
            </a:xfrm>
          </p:grpSpPr>
          <p:sp>
            <p:nvSpPr>
              <p:cNvPr id="40992" name="TextBox 7"/>
              <p:cNvSpPr txBox="1">
                <a:spLocks noChangeArrowheads="1"/>
              </p:cNvSpPr>
              <p:nvPr/>
            </p:nvSpPr>
            <p:spPr bwMode="auto">
              <a:xfrm>
                <a:off x="6873938" y="487680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a:t>
                </a:r>
                <a:endParaRPr lang="en-US" sz="1400" baseline="-25000">
                  <a:solidFill>
                    <a:srgbClr val="0000FF"/>
                  </a:solidFill>
                </a:endParaRPr>
              </a:p>
            </p:txBody>
          </p:sp>
          <p:sp>
            <p:nvSpPr>
              <p:cNvPr id="40993" name="TextBox 9"/>
              <p:cNvSpPr txBox="1">
                <a:spLocks noChangeArrowheads="1"/>
              </p:cNvSpPr>
              <p:nvPr/>
            </p:nvSpPr>
            <p:spPr bwMode="auto">
              <a:xfrm>
                <a:off x="6902792" y="5486400"/>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a:t>
                </a:r>
                <a:endParaRPr lang="en-US" sz="1400" baseline="-25000">
                  <a:solidFill>
                    <a:srgbClr val="0000FF"/>
                  </a:solidFill>
                </a:endParaRPr>
              </a:p>
            </p:txBody>
          </p:sp>
        </p:grpSp>
        <p:grpSp>
          <p:nvGrpSpPr>
            <p:cNvPr id="40969" name="Group 10"/>
            <p:cNvGrpSpPr>
              <a:grpSpLocks/>
            </p:cNvGrpSpPr>
            <p:nvPr/>
          </p:nvGrpSpPr>
          <p:grpSpPr bwMode="auto">
            <a:xfrm>
              <a:off x="6398430" y="4914900"/>
              <a:ext cx="288862" cy="917377"/>
              <a:chOff x="7848600" y="4876800"/>
              <a:chExt cx="288862" cy="917377"/>
            </a:xfrm>
          </p:grpSpPr>
          <p:sp>
            <p:nvSpPr>
              <p:cNvPr id="40990" name="TextBox 11"/>
              <p:cNvSpPr txBox="1">
                <a:spLocks noChangeArrowheads="1"/>
              </p:cNvSpPr>
              <p:nvPr/>
            </p:nvSpPr>
            <p:spPr bwMode="auto">
              <a:xfrm>
                <a:off x="7848600" y="487680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a:t>
                </a:r>
                <a:endParaRPr lang="en-US" sz="1400" baseline="-25000">
                  <a:solidFill>
                    <a:srgbClr val="0000FF"/>
                  </a:solidFill>
                </a:endParaRPr>
              </a:p>
            </p:txBody>
          </p:sp>
          <p:sp>
            <p:nvSpPr>
              <p:cNvPr id="40991" name="TextBox 12"/>
              <p:cNvSpPr txBox="1">
                <a:spLocks noChangeArrowheads="1"/>
              </p:cNvSpPr>
              <p:nvPr/>
            </p:nvSpPr>
            <p:spPr bwMode="auto">
              <a:xfrm>
                <a:off x="7877454" y="5486400"/>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a:t>
                </a:r>
                <a:endParaRPr lang="en-US" sz="1400" baseline="-25000">
                  <a:solidFill>
                    <a:srgbClr val="0000FF"/>
                  </a:solidFill>
                </a:endParaRPr>
              </a:p>
            </p:txBody>
          </p:sp>
        </p:grpSp>
        <p:sp>
          <p:nvSpPr>
            <p:cNvPr id="40970" name="TextBox 13"/>
            <p:cNvSpPr txBox="1">
              <a:spLocks noChangeArrowheads="1"/>
            </p:cNvSpPr>
            <p:nvPr/>
          </p:nvSpPr>
          <p:spPr bwMode="auto">
            <a:xfrm>
              <a:off x="3501250" y="5219700"/>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V</a:t>
              </a:r>
              <a:r>
                <a:rPr lang="en-US" sz="1400" baseline="-25000">
                  <a:solidFill>
                    <a:srgbClr val="0000FF"/>
                  </a:solidFill>
                </a:rPr>
                <a:t>R1</a:t>
              </a:r>
            </a:p>
          </p:txBody>
        </p:sp>
        <p:grpSp>
          <p:nvGrpSpPr>
            <p:cNvPr id="40971" name="Group 14"/>
            <p:cNvGrpSpPr>
              <a:grpSpLocks/>
            </p:cNvGrpSpPr>
            <p:nvPr/>
          </p:nvGrpSpPr>
          <p:grpSpPr bwMode="auto">
            <a:xfrm>
              <a:off x="3807630" y="4914900"/>
              <a:ext cx="288862" cy="917377"/>
              <a:chOff x="5197538" y="4953000"/>
              <a:chExt cx="288862" cy="917377"/>
            </a:xfrm>
          </p:grpSpPr>
          <p:sp>
            <p:nvSpPr>
              <p:cNvPr id="40988" name="TextBox 15"/>
              <p:cNvSpPr txBox="1">
                <a:spLocks noChangeArrowheads="1"/>
              </p:cNvSpPr>
              <p:nvPr/>
            </p:nvSpPr>
            <p:spPr bwMode="auto">
              <a:xfrm>
                <a:off x="5197538" y="495300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a:t>
                </a:r>
                <a:endParaRPr lang="en-US" sz="1400" baseline="-25000">
                  <a:solidFill>
                    <a:srgbClr val="0000FF"/>
                  </a:solidFill>
                </a:endParaRPr>
              </a:p>
            </p:txBody>
          </p:sp>
          <p:sp>
            <p:nvSpPr>
              <p:cNvPr id="40989" name="TextBox 16"/>
              <p:cNvSpPr txBox="1">
                <a:spLocks noChangeArrowheads="1"/>
              </p:cNvSpPr>
              <p:nvPr/>
            </p:nvSpPr>
            <p:spPr bwMode="auto">
              <a:xfrm>
                <a:off x="5226392" y="5562600"/>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a:t>
                </a:r>
                <a:endParaRPr lang="en-US" sz="1400" baseline="-25000">
                  <a:solidFill>
                    <a:srgbClr val="0000FF"/>
                  </a:solidFill>
                </a:endParaRPr>
              </a:p>
            </p:txBody>
          </p:sp>
        </p:grpSp>
        <p:sp>
          <p:nvSpPr>
            <p:cNvPr id="40972" name="TextBox 17"/>
            <p:cNvSpPr txBox="1">
              <a:spLocks noChangeArrowheads="1"/>
            </p:cNvSpPr>
            <p:nvPr/>
          </p:nvSpPr>
          <p:spPr bwMode="auto">
            <a:xfrm>
              <a:off x="4798230" y="5219700"/>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V</a:t>
              </a:r>
              <a:r>
                <a:rPr lang="en-US" sz="1400" baseline="-25000">
                  <a:solidFill>
                    <a:srgbClr val="0000FF"/>
                  </a:solidFill>
                </a:rPr>
                <a:t>R2</a:t>
              </a:r>
            </a:p>
          </p:txBody>
        </p:sp>
        <p:sp>
          <p:nvSpPr>
            <p:cNvPr id="40973" name="TextBox 18"/>
            <p:cNvSpPr txBox="1">
              <a:spLocks noChangeArrowheads="1"/>
            </p:cNvSpPr>
            <p:nvPr/>
          </p:nvSpPr>
          <p:spPr bwMode="auto">
            <a:xfrm>
              <a:off x="6093630" y="5219700"/>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V</a:t>
              </a:r>
              <a:r>
                <a:rPr lang="en-US" sz="1400" baseline="-25000">
                  <a:solidFill>
                    <a:srgbClr val="0000FF"/>
                  </a:solidFill>
                </a:rPr>
                <a:t>R3</a:t>
              </a:r>
            </a:p>
          </p:txBody>
        </p:sp>
        <p:sp>
          <p:nvSpPr>
            <p:cNvPr id="40974" name="TextBox 19"/>
            <p:cNvSpPr txBox="1">
              <a:spLocks noChangeArrowheads="1"/>
            </p:cNvSpPr>
            <p:nvPr/>
          </p:nvSpPr>
          <p:spPr bwMode="auto">
            <a:xfrm>
              <a:off x="3117853" y="6492240"/>
              <a:ext cx="3849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R</a:t>
              </a:r>
              <a:r>
                <a:rPr lang="en-US" sz="1400" baseline="-25000">
                  <a:solidFill>
                    <a:srgbClr val="0000FF"/>
                  </a:solidFill>
                </a:rPr>
                <a:t>T</a:t>
              </a:r>
            </a:p>
          </p:txBody>
        </p:sp>
        <p:sp>
          <p:nvSpPr>
            <p:cNvPr id="21" name="Freeform 20"/>
            <p:cNvSpPr/>
            <p:nvPr/>
          </p:nvSpPr>
          <p:spPr>
            <a:xfrm>
              <a:off x="3278188" y="5867966"/>
              <a:ext cx="222250" cy="547798"/>
            </a:xfrm>
            <a:custGeom>
              <a:avLst/>
              <a:gdLst>
                <a:gd name="connsiteX0" fmla="*/ 0 w 223284"/>
                <a:gd name="connsiteY0" fmla="*/ 893135 h 893135"/>
                <a:gd name="connsiteX1" fmla="*/ 0 w 223284"/>
                <a:gd name="connsiteY1" fmla="*/ 0 h 893135"/>
                <a:gd name="connsiteX2" fmla="*/ 223284 w 223284"/>
                <a:gd name="connsiteY2" fmla="*/ 0 h 893135"/>
              </a:gdLst>
              <a:ahLst/>
              <a:cxnLst>
                <a:cxn ang="0">
                  <a:pos x="connsiteX0" y="connsiteY0"/>
                </a:cxn>
                <a:cxn ang="0">
                  <a:pos x="connsiteX1" y="connsiteY1"/>
                </a:cxn>
                <a:cxn ang="0">
                  <a:pos x="connsiteX2" y="connsiteY2"/>
                </a:cxn>
              </a:cxnLst>
              <a:rect l="l" t="t" r="r" b="b"/>
              <a:pathLst>
                <a:path w="223284" h="893135">
                  <a:moveTo>
                    <a:pt x="0" y="893135"/>
                  </a:moveTo>
                  <a:lnTo>
                    <a:pt x="0" y="0"/>
                  </a:lnTo>
                  <a:lnTo>
                    <a:pt x="223284" y="0"/>
                  </a:lnTo>
                </a:path>
              </a:pathLst>
            </a:cu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00" dirty="0"/>
            </a:p>
          </p:txBody>
        </p:sp>
        <p:sp>
          <p:nvSpPr>
            <p:cNvPr id="40976" name="TextBox 21"/>
            <p:cNvSpPr txBox="1">
              <a:spLocks noChangeArrowheads="1"/>
            </p:cNvSpPr>
            <p:nvPr/>
          </p:nvSpPr>
          <p:spPr bwMode="auto">
            <a:xfrm>
              <a:off x="2209800" y="5254823"/>
              <a:ext cx="3786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V</a:t>
              </a:r>
              <a:r>
                <a:rPr lang="en-US" sz="1400" baseline="-25000">
                  <a:solidFill>
                    <a:srgbClr val="0000FF"/>
                  </a:solidFill>
                </a:rPr>
                <a:t>T</a:t>
              </a:r>
            </a:p>
          </p:txBody>
        </p:sp>
        <p:sp>
          <p:nvSpPr>
            <p:cNvPr id="40977" name="TextBox 22"/>
            <p:cNvSpPr txBox="1">
              <a:spLocks noChangeArrowheads="1"/>
            </p:cNvSpPr>
            <p:nvPr/>
          </p:nvSpPr>
          <p:spPr bwMode="auto">
            <a:xfrm>
              <a:off x="3159466" y="4230925"/>
              <a:ext cx="3080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I</a:t>
              </a:r>
              <a:r>
                <a:rPr lang="en-US" sz="1400" baseline="-25000">
                  <a:solidFill>
                    <a:srgbClr val="0000FF"/>
                  </a:solidFill>
                </a:rPr>
                <a:t>T</a:t>
              </a:r>
            </a:p>
          </p:txBody>
        </p:sp>
        <p:cxnSp>
          <p:nvCxnSpPr>
            <p:cNvPr id="24" name="Straight Arrow Connector 23"/>
            <p:cNvCxnSpPr/>
            <p:nvPr/>
          </p:nvCxnSpPr>
          <p:spPr>
            <a:xfrm>
              <a:off x="3198813" y="4546901"/>
              <a:ext cx="304800" cy="1588"/>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grpSp>
          <p:nvGrpSpPr>
            <p:cNvPr id="40979" name="Group 24"/>
            <p:cNvGrpSpPr>
              <a:grpSpLocks/>
            </p:cNvGrpSpPr>
            <p:nvPr/>
          </p:nvGrpSpPr>
          <p:grpSpPr bwMode="auto">
            <a:xfrm>
              <a:off x="2588430" y="4922727"/>
              <a:ext cx="288862" cy="917377"/>
              <a:chOff x="4073856" y="4950023"/>
              <a:chExt cx="288862" cy="917377"/>
            </a:xfrm>
          </p:grpSpPr>
          <p:sp>
            <p:nvSpPr>
              <p:cNvPr id="40986" name="TextBox 25"/>
              <p:cNvSpPr txBox="1">
                <a:spLocks noChangeArrowheads="1"/>
              </p:cNvSpPr>
              <p:nvPr/>
            </p:nvSpPr>
            <p:spPr bwMode="auto">
              <a:xfrm>
                <a:off x="4073856" y="4950023"/>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a:t>
                </a:r>
                <a:endParaRPr lang="en-US" sz="1400" baseline="-25000">
                  <a:solidFill>
                    <a:srgbClr val="0000FF"/>
                  </a:solidFill>
                </a:endParaRPr>
              </a:p>
            </p:txBody>
          </p:sp>
          <p:sp>
            <p:nvSpPr>
              <p:cNvPr id="40987" name="TextBox 26"/>
              <p:cNvSpPr txBox="1">
                <a:spLocks noChangeArrowheads="1"/>
              </p:cNvSpPr>
              <p:nvPr/>
            </p:nvSpPr>
            <p:spPr bwMode="auto">
              <a:xfrm>
                <a:off x="4102710" y="5559623"/>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a:t>
                </a:r>
                <a:endParaRPr lang="en-US" sz="1400" baseline="-25000">
                  <a:solidFill>
                    <a:srgbClr val="0000FF"/>
                  </a:solidFill>
                </a:endParaRPr>
              </a:p>
            </p:txBody>
          </p:sp>
        </p:grpSp>
        <p:cxnSp>
          <p:nvCxnSpPr>
            <p:cNvPr id="28" name="Straight Arrow Connector 27"/>
            <p:cNvCxnSpPr/>
            <p:nvPr/>
          </p:nvCxnSpPr>
          <p:spPr>
            <a:xfrm rot="5400000">
              <a:off x="4037776" y="4876373"/>
              <a:ext cx="304861" cy="1587"/>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5334763" y="4876373"/>
              <a:ext cx="304861" cy="1588"/>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6630163" y="4876373"/>
              <a:ext cx="304861" cy="1588"/>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40983" name="TextBox 30"/>
            <p:cNvSpPr txBox="1">
              <a:spLocks noChangeArrowheads="1"/>
            </p:cNvSpPr>
            <p:nvPr/>
          </p:nvSpPr>
          <p:spPr bwMode="auto">
            <a:xfrm>
              <a:off x="4263902" y="4645223"/>
              <a:ext cx="388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I</a:t>
              </a:r>
              <a:r>
                <a:rPr lang="en-US" sz="1400" baseline="-25000">
                  <a:solidFill>
                    <a:srgbClr val="0000FF"/>
                  </a:solidFill>
                </a:rPr>
                <a:t>R1</a:t>
              </a:r>
            </a:p>
          </p:txBody>
        </p:sp>
        <p:sp>
          <p:nvSpPr>
            <p:cNvPr id="40984" name="TextBox 31"/>
            <p:cNvSpPr txBox="1">
              <a:spLocks noChangeArrowheads="1"/>
            </p:cNvSpPr>
            <p:nvPr/>
          </p:nvSpPr>
          <p:spPr bwMode="auto">
            <a:xfrm>
              <a:off x="5555352" y="4648200"/>
              <a:ext cx="388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I</a:t>
              </a:r>
              <a:r>
                <a:rPr lang="en-US" sz="1400" baseline="-25000">
                  <a:solidFill>
                    <a:srgbClr val="0000FF"/>
                  </a:solidFill>
                </a:rPr>
                <a:t>R2</a:t>
              </a:r>
            </a:p>
          </p:txBody>
        </p:sp>
        <p:sp>
          <p:nvSpPr>
            <p:cNvPr id="40985" name="TextBox 32"/>
            <p:cNvSpPr txBox="1">
              <a:spLocks noChangeArrowheads="1"/>
            </p:cNvSpPr>
            <p:nvPr/>
          </p:nvSpPr>
          <p:spPr bwMode="auto">
            <a:xfrm>
              <a:off x="6850752" y="4648200"/>
              <a:ext cx="388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FF"/>
                  </a:solidFill>
                </a:rPr>
                <a:t>I</a:t>
              </a:r>
              <a:r>
                <a:rPr lang="en-US" sz="1400" baseline="-25000">
                  <a:solidFill>
                    <a:srgbClr val="0000FF"/>
                  </a:solidFill>
                </a:rPr>
                <a:t>R3</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itle 1"/>
          <p:cNvSpPr>
            <a:spLocks noGrp="1"/>
          </p:cNvSpPr>
          <p:nvPr>
            <p:ph type="title"/>
          </p:nvPr>
        </p:nvSpPr>
        <p:spPr/>
        <p:txBody>
          <a:bodyPr/>
          <a:lstStyle/>
          <a:p>
            <a:pPr eaLnBrk="1" hangingPunct="1"/>
            <a:r>
              <a:rPr lang="en-US" dirty="0" smtClean="0"/>
              <a:t>Example: Parallel Circuit</a:t>
            </a:r>
          </a:p>
        </p:txBody>
      </p:sp>
      <p:sp>
        <p:nvSpPr>
          <p:cNvPr id="8197" name="TextBox 5"/>
          <p:cNvSpPr txBox="1">
            <a:spLocks noChangeArrowheads="1"/>
          </p:cNvSpPr>
          <p:nvPr/>
        </p:nvSpPr>
        <p:spPr bwMode="auto">
          <a:xfrm>
            <a:off x="457200" y="137160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i="1"/>
              <a:t>Solution</a:t>
            </a:r>
            <a:r>
              <a:rPr lang="en-US" sz="2000"/>
              <a:t>:</a:t>
            </a:r>
            <a:endParaRPr lang="en-US"/>
          </a:p>
        </p:txBody>
      </p:sp>
      <p:sp>
        <p:nvSpPr>
          <p:cNvPr id="9" name="Slide Number Placeholder 8"/>
          <p:cNvSpPr>
            <a:spLocks noGrp="1"/>
          </p:cNvSpPr>
          <p:nvPr>
            <p:ph type="sldNum" sz="quarter" idx="12"/>
          </p:nvPr>
        </p:nvSpPr>
        <p:spPr/>
        <p:txBody>
          <a:bodyPr/>
          <a:lstStyle/>
          <a:p>
            <a:pPr>
              <a:defRPr/>
            </a:pPr>
            <a:fld id="{F3360568-5E7D-4886-8AF3-21861B3C0FAC}" type="slidenum">
              <a:rPr lang="en-US" smtClean="0"/>
              <a:pPr>
                <a:defRPr/>
              </a:pPr>
              <a:t>24</a:t>
            </a:fld>
            <a:endParaRPr lang="en-US" dirty="0"/>
          </a:p>
        </p:txBody>
      </p:sp>
      <p:sp>
        <p:nvSpPr>
          <p:cNvPr id="8199" name="TextBox 5"/>
          <p:cNvSpPr txBox="1">
            <a:spLocks noChangeArrowheads="1"/>
          </p:cNvSpPr>
          <p:nvPr/>
        </p:nvSpPr>
        <p:spPr bwMode="auto">
          <a:xfrm>
            <a:off x="762000" y="17526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t>Total Resistance:</a:t>
            </a:r>
            <a:endParaRPr lang="en-US"/>
          </a:p>
        </p:txBody>
      </p:sp>
      <p:graphicFrame>
        <p:nvGraphicFramePr>
          <p:cNvPr id="365574" name="Object 2"/>
          <p:cNvGraphicFramePr>
            <a:graphicFrameLocks noChangeAspect="1"/>
          </p:cNvGraphicFramePr>
          <p:nvPr/>
        </p:nvGraphicFramePr>
        <p:xfrm>
          <a:off x="1604963" y="5553075"/>
          <a:ext cx="2438400" cy="525463"/>
        </p:xfrm>
        <a:graphic>
          <a:graphicData uri="http://schemas.openxmlformats.org/presentationml/2006/ole">
            <mc:AlternateContent xmlns:mc="http://schemas.openxmlformats.org/markup-compatibility/2006">
              <mc:Choice xmlns:v="urn:schemas-microsoft-com:vml" Requires="v">
                <p:oleObj spid="_x0000_s8218" name="Equation" r:id="rId4" imgW="2006280" imgH="431640" progId="Equation.3">
                  <p:embed/>
                </p:oleObj>
              </mc:Choice>
              <mc:Fallback>
                <p:oleObj name="Equation" r:id="rId4" imgW="2006280" imgH="43164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4963" y="5553075"/>
                        <a:ext cx="2438400"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2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3488" y="1447800"/>
            <a:ext cx="377666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3"/>
          <p:cNvGraphicFramePr>
            <a:graphicFrameLocks noChangeAspect="1"/>
          </p:cNvGraphicFramePr>
          <p:nvPr/>
        </p:nvGraphicFramePr>
        <p:xfrm>
          <a:off x="1295400" y="2133600"/>
          <a:ext cx="3355975" cy="2438400"/>
        </p:xfrm>
        <a:graphic>
          <a:graphicData uri="http://schemas.openxmlformats.org/presentationml/2006/ole">
            <mc:AlternateContent xmlns:mc="http://schemas.openxmlformats.org/markup-compatibility/2006">
              <mc:Choice xmlns:v="urn:schemas-microsoft-com:vml" Requires="v">
                <p:oleObj spid="_x0000_s8219" name="Equation" r:id="rId7" imgW="2692080" imgH="1955520" progId="Equation.3">
                  <p:embed/>
                </p:oleObj>
              </mc:Choice>
              <mc:Fallback>
                <p:oleObj name="Equation" r:id="rId7" imgW="2692080" imgH="195552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2133600"/>
                        <a:ext cx="335597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1" name="TextBox 5"/>
          <p:cNvSpPr txBox="1">
            <a:spLocks noChangeArrowheads="1"/>
          </p:cNvSpPr>
          <p:nvPr/>
        </p:nvSpPr>
        <p:spPr bwMode="auto">
          <a:xfrm>
            <a:off x="762000" y="4908550"/>
            <a:ext cx="403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t>Voltage </a:t>
            </a:r>
            <a:r>
              <a:rPr lang="en-US" sz="2000" u="sng"/>
              <a:t>Across</a:t>
            </a:r>
            <a:r>
              <a:rPr lang="en-US" sz="2000"/>
              <a:t> Each Component:</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lstStyle/>
          <a:p>
            <a:pPr eaLnBrk="1" hangingPunct="1"/>
            <a:r>
              <a:rPr lang="en-US" dirty="0" smtClean="0"/>
              <a:t>Example: Parallel Circuit</a:t>
            </a:r>
          </a:p>
        </p:txBody>
      </p:sp>
      <p:sp>
        <p:nvSpPr>
          <p:cNvPr id="9220" name="TextBox 5"/>
          <p:cNvSpPr txBox="1">
            <a:spLocks noChangeArrowheads="1"/>
          </p:cNvSpPr>
          <p:nvPr/>
        </p:nvSpPr>
        <p:spPr bwMode="auto">
          <a:xfrm>
            <a:off x="457200" y="137160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i="1"/>
              <a:t>Solution</a:t>
            </a:r>
            <a:r>
              <a:rPr lang="en-US" sz="2000"/>
              <a:t>:</a:t>
            </a:r>
            <a:endParaRPr lang="en-US"/>
          </a:p>
        </p:txBody>
      </p:sp>
      <p:sp>
        <p:nvSpPr>
          <p:cNvPr id="9" name="Slide Number Placeholder 8"/>
          <p:cNvSpPr>
            <a:spLocks noGrp="1"/>
          </p:cNvSpPr>
          <p:nvPr>
            <p:ph type="sldNum" sz="quarter" idx="12"/>
          </p:nvPr>
        </p:nvSpPr>
        <p:spPr/>
        <p:txBody>
          <a:bodyPr/>
          <a:lstStyle/>
          <a:p>
            <a:pPr>
              <a:defRPr/>
            </a:pPr>
            <a:fld id="{65AD9B8C-5216-489F-BB60-76CE999AB132}" type="slidenum">
              <a:rPr lang="en-US" smtClean="0"/>
              <a:pPr>
                <a:defRPr/>
              </a:pPr>
              <a:t>25</a:t>
            </a:fld>
            <a:endParaRPr lang="en-US" dirty="0"/>
          </a:p>
        </p:txBody>
      </p:sp>
      <p:graphicFrame>
        <p:nvGraphicFramePr>
          <p:cNvPr id="365574" name="Object 2"/>
          <p:cNvGraphicFramePr>
            <a:graphicFrameLocks noChangeAspect="1"/>
          </p:cNvGraphicFramePr>
          <p:nvPr/>
        </p:nvGraphicFramePr>
        <p:xfrm>
          <a:off x="1220788" y="2214563"/>
          <a:ext cx="3937000" cy="4567237"/>
        </p:xfrm>
        <a:graphic>
          <a:graphicData uri="http://schemas.openxmlformats.org/presentationml/2006/ole">
            <mc:AlternateContent xmlns:mc="http://schemas.openxmlformats.org/markup-compatibility/2006">
              <mc:Choice xmlns:v="urn:schemas-microsoft-com:vml" Requires="v">
                <p:oleObj spid="_x0000_s9240" name="Equation" r:id="rId4" imgW="3263760" imgH="3784320" progId="Equation.3">
                  <p:embed/>
                </p:oleObj>
              </mc:Choice>
              <mc:Fallback>
                <p:oleObj name="Equation" r:id="rId4" imgW="3263760" imgH="378432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788" y="2214563"/>
                        <a:ext cx="3937000" cy="456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222" name="Group 35"/>
          <p:cNvGrpSpPr>
            <a:grpSpLocks/>
          </p:cNvGrpSpPr>
          <p:nvPr/>
        </p:nvGrpSpPr>
        <p:grpSpPr bwMode="auto">
          <a:xfrm>
            <a:off x="6324600" y="3581400"/>
            <a:ext cx="1143000" cy="977900"/>
            <a:chOff x="1676400" y="1752600"/>
            <a:chExt cx="1143000" cy="977900"/>
          </a:xfrm>
        </p:grpSpPr>
        <p:sp>
          <p:nvSpPr>
            <p:cNvPr id="9226" name="Text Box 17"/>
            <p:cNvSpPr txBox="1">
              <a:spLocks noChangeArrowheads="1"/>
            </p:cNvSpPr>
            <p:nvPr/>
          </p:nvSpPr>
          <p:spPr bwMode="auto">
            <a:xfrm>
              <a:off x="2098176" y="1935707"/>
              <a:ext cx="3008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t>V</a:t>
              </a:r>
            </a:p>
          </p:txBody>
        </p:sp>
        <p:sp>
          <p:nvSpPr>
            <p:cNvPr id="9227" name="Text Box 18"/>
            <p:cNvSpPr txBox="1">
              <a:spLocks noChangeArrowheads="1"/>
            </p:cNvSpPr>
            <p:nvPr/>
          </p:nvSpPr>
          <p:spPr bwMode="auto">
            <a:xfrm>
              <a:off x="1941630" y="2339960"/>
              <a:ext cx="227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t>I</a:t>
              </a:r>
            </a:p>
          </p:txBody>
        </p:sp>
        <p:sp>
          <p:nvSpPr>
            <p:cNvPr id="9228" name="Text Box 19"/>
            <p:cNvSpPr txBox="1">
              <a:spLocks noChangeArrowheads="1"/>
            </p:cNvSpPr>
            <p:nvPr/>
          </p:nvSpPr>
          <p:spPr bwMode="auto">
            <a:xfrm>
              <a:off x="2314673" y="2339960"/>
              <a:ext cx="3113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t>R</a:t>
              </a:r>
            </a:p>
          </p:txBody>
        </p:sp>
        <p:sp>
          <p:nvSpPr>
            <p:cNvPr id="29" name="Isosceles Triangle 28"/>
            <p:cNvSpPr/>
            <p:nvPr/>
          </p:nvSpPr>
          <p:spPr bwMode="auto">
            <a:xfrm>
              <a:off x="1676400" y="1752600"/>
              <a:ext cx="1143000" cy="977900"/>
            </a:xfrm>
            <a:prstGeom prst="triangle">
              <a:avLst/>
            </a:prstGeom>
            <a:noFill/>
            <a:ln w="28575">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700" b="1" dirty="0"/>
            </a:p>
          </p:txBody>
        </p:sp>
        <p:cxnSp>
          <p:nvCxnSpPr>
            <p:cNvPr id="30" name="Straight Connector 29"/>
            <p:cNvCxnSpPr>
              <a:stCxn id="29" idx="1"/>
              <a:endCxn id="29" idx="5"/>
            </p:cNvCxnSpPr>
            <p:nvPr/>
          </p:nvCxnSpPr>
          <p:spPr bwMode="auto">
            <a:xfrm rot="10800000" flipH="1">
              <a:off x="1962150" y="2241550"/>
              <a:ext cx="57150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rot="5400000" flipH="1" flipV="1">
              <a:off x="1995488" y="2479675"/>
              <a:ext cx="488950" cy="1270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9223" name="TextBox 5"/>
          <p:cNvSpPr txBox="1">
            <a:spLocks noChangeArrowheads="1"/>
          </p:cNvSpPr>
          <p:nvPr/>
        </p:nvSpPr>
        <p:spPr bwMode="auto">
          <a:xfrm>
            <a:off x="762000" y="1752600"/>
            <a:ext cx="419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t>Current </a:t>
            </a:r>
            <a:r>
              <a:rPr lang="en-US" sz="2000" u="sng"/>
              <a:t>Through</a:t>
            </a:r>
            <a:r>
              <a:rPr lang="en-US" sz="2000"/>
              <a:t> Each Component:</a:t>
            </a:r>
            <a:endParaRPr lang="en-US"/>
          </a:p>
        </p:txBody>
      </p:sp>
      <p:pic>
        <p:nvPicPr>
          <p:cNvPr id="92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3488" y="1447800"/>
            <a:ext cx="377666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75363" y="4267200"/>
            <a:ext cx="706437"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p:txBody>
          <a:bodyPr/>
          <a:lstStyle/>
          <a:p>
            <a:pPr eaLnBrk="1" hangingPunct="1"/>
            <a:r>
              <a:rPr lang="en-US" dirty="0" smtClean="0"/>
              <a:t>Example: Parallel Circuit</a:t>
            </a:r>
          </a:p>
        </p:txBody>
      </p:sp>
      <p:sp>
        <p:nvSpPr>
          <p:cNvPr id="10244" name="TextBox 5"/>
          <p:cNvSpPr txBox="1">
            <a:spLocks noChangeArrowheads="1"/>
          </p:cNvSpPr>
          <p:nvPr/>
        </p:nvSpPr>
        <p:spPr bwMode="auto">
          <a:xfrm>
            <a:off x="457200" y="137160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i="1"/>
              <a:t>Solution</a:t>
            </a:r>
            <a:r>
              <a:rPr lang="en-US" sz="2000"/>
              <a:t>:</a:t>
            </a:r>
            <a:endParaRPr lang="en-US"/>
          </a:p>
        </p:txBody>
      </p:sp>
      <p:sp>
        <p:nvSpPr>
          <p:cNvPr id="9" name="Slide Number Placeholder 8"/>
          <p:cNvSpPr>
            <a:spLocks noGrp="1"/>
          </p:cNvSpPr>
          <p:nvPr>
            <p:ph type="sldNum" sz="quarter" idx="12"/>
          </p:nvPr>
        </p:nvSpPr>
        <p:spPr/>
        <p:txBody>
          <a:bodyPr/>
          <a:lstStyle/>
          <a:p>
            <a:pPr>
              <a:defRPr/>
            </a:pPr>
            <a:fld id="{BCC6ADB0-E07D-4144-A420-9F8839FB03DA}" type="slidenum">
              <a:rPr lang="en-US" smtClean="0"/>
              <a:pPr>
                <a:defRPr/>
              </a:pPr>
              <a:t>26</a:t>
            </a:fld>
            <a:endParaRPr lang="en-US" dirty="0"/>
          </a:p>
        </p:txBody>
      </p:sp>
      <p:sp>
        <p:nvSpPr>
          <p:cNvPr id="10246" name="TextBox 5"/>
          <p:cNvSpPr txBox="1">
            <a:spLocks noChangeArrowheads="1"/>
          </p:cNvSpPr>
          <p:nvPr/>
        </p:nvSpPr>
        <p:spPr bwMode="auto">
          <a:xfrm>
            <a:off x="762000" y="1752600"/>
            <a:ext cx="419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t>Verify Kirchhoff’s Current Law:</a:t>
            </a:r>
            <a:endParaRPr lang="en-US"/>
          </a:p>
        </p:txBody>
      </p:sp>
      <p:graphicFrame>
        <p:nvGraphicFramePr>
          <p:cNvPr id="365574" name="Object 2"/>
          <p:cNvGraphicFramePr>
            <a:graphicFrameLocks noChangeAspect="1"/>
          </p:cNvGraphicFramePr>
          <p:nvPr/>
        </p:nvGraphicFramePr>
        <p:xfrm>
          <a:off x="1295400" y="2325688"/>
          <a:ext cx="5697538" cy="1103312"/>
        </p:xfrm>
        <a:graphic>
          <a:graphicData uri="http://schemas.openxmlformats.org/presentationml/2006/ole">
            <mc:AlternateContent xmlns:mc="http://schemas.openxmlformats.org/markup-compatibility/2006">
              <mc:Choice xmlns:v="urn:schemas-microsoft-com:vml" Requires="v">
                <p:oleObj spid="_x0000_s10255" name="Equation" r:id="rId4" imgW="4724280" imgH="914400" progId="Equation.3">
                  <p:embed/>
                </p:oleObj>
              </mc:Choice>
              <mc:Fallback>
                <p:oleObj name="Equation" r:id="rId4" imgW="4724280" imgH="9144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325688"/>
                        <a:ext cx="5697538"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smtClean="0"/>
              <a:t>Summary of Kirchhoff’s Laws</a:t>
            </a:r>
          </a:p>
        </p:txBody>
      </p:sp>
      <p:sp>
        <p:nvSpPr>
          <p:cNvPr id="3" name="Slide Number Placeholder 2"/>
          <p:cNvSpPr>
            <a:spLocks noGrp="1"/>
          </p:cNvSpPr>
          <p:nvPr>
            <p:ph type="sldNum" sz="quarter" idx="12"/>
          </p:nvPr>
        </p:nvSpPr>
        <p:spPr/>
        <p:txBody>
          <a:bodyPr/>
          <a:lstStyle/>
          <a:p>
            <a:pPr>
              <a:defRPr/>
            </a:pPr>
            <a:fld id="{9313BB8A-24FE-4890-B81B-D409C0A34A16}" type="slidenum">
              <a:rPr lang="en-US" smtClean="0"/>
              <a:pPr>
                <a:defRPr/>
              </a:pPr>
              <a:t>27</a:t>
            </a:fld>
            <a:endParaRPr lang="en-US" dirty="0"/>
          </a:p>
        </p:txBody>
      </p:sp>
      <p:sp>
        <p:nvSpPr>
          <p:cNvPr id="41988" name="TextBox 18"/>
          <p:cNvSpPr txBox="1">
            <a:spLocks noChangeArrowheads="1"/>
          </p:cNvSpPr>
          <p:nvPr/>
        </p:nvSpPr>
        <p:spPr bwMode="auto">
          <a:xfrm>
            <a:off x="1882775" y="1466850"/>
            <a:ext cx="66516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t>Kirchhoff’s Voltage Law </a:t>
            </a:r>
            <a:r>
              <a:rPr lang="en-US" sz="2400" b="1"/>
              <a:t>(KVL)</a:t>
            </a:r>
            <a:r>
              <a:rPr lang="en-US" sz="2400"/>
              <a:t>:</a:t>
            </a:r>
          </a:p>
          <a:p>
            <a:pPr lvl="1" eaLnBrk="1" hangingPunct="1"/>
            <a:r>
              <a:rPr lang="en-US" sz="2400"/>
              <a:t>The sum of all of the voltage drops in a series circuit equals the total applied voltage.</a:t>
            </a:r>
          </a:p>
          <a:p>
            <a:pPr eaLnBrk="1" hangingPunct="1"/>
            <a:endParaRPr lang="en-US" sz="2400"/>
          </a:p>
        </p:txBody>
      </p:sp>
      <p:grpSp>
        <p:nvGrpSpPr>
          <p:cNvPr id="41989" name="Group 11"/>
          <p:cNvGrpSpPr>
            <a:grpSpLocks/>
          </p:cNvGrpSpPr>
          <p:nvPr/>
        </p:nvGrpSpPr>
        <p:grpSpPr bwMode="auto">
          <a:xfrm>
            <a:off x="327025" y="1447800"/>
            <a:ext cx="1600200" cy="2654300"/>
            <a:chOff x="326408" y="1447800"/>
            <a:chExt cx="1600200" cy="2653829"/>
          </a:xfrm>
        </p:grpSpPr>
        <p:sp>
          <p:nvSpPr>
            <p:cNvPr id="41991" name="TextBox 6"/>
            <p:cNvSpPr txBox="1">
              <a:spLocks noChangeArrowheads="1"/>
            </p:cNvSpPr>
            <p:nvPr/>
          </p:nvSpPr>
          <p:spPr bwMode="auto">
            <a:xfrm>
              <a:off x="326408" y="3362965"/>
              <a:ext cx="1600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Gustav Kirchhoff</a:t>
              </a:r>
            </a:p>
            <a:p>
              <a:pPr algn="ctr" eaLnBrk="1" hangingPunct="1"/>
              <a:r>
                <a:rPr lang="en-US" sz="1400"/>
                <a:t>1824-1887</a:t>
              </a:r>
            </a:p>
            <a:p>
              <a:pPr algn="ctr" eaLnBrk="1" hangingPunct="1"/>
              <a:r>
                <a:rPr lang="en-US" sz="1400"/>
                <a:t>German Physicist</a:t>
              </a:r>
            </a:p>
          </p:txBody>
        </p:sp>
        <p:pic>
          <p:nvPicPr>
            <p:cNvPr id="419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708" y="1447800"/>
              <a:ext cx="1371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990" name="TextBox 18"/>
          <p:cNvSpPr txBox="1">
            <a:spLocks noChangeArrowheads="1"/>
          </p:cNvSpPr>
          <p:nvPr/>
        </p:nvSpPr>
        <p:spPr bwMode="auto">
          <a:xfrm>
            <a:off x="1905000" y="3171825"/>
            <a:ext cx="6553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t>Kirchhoff’s Current Law </a:t>
            </a:r>
            <a:r>
              <a:rPr lang="en-US" sz="2400" b="1"/>
              <a:t>(KCL)</a:t>
            </a:r>
            <a:r>
              <a:rPr lang="en-US" sz="2400"/>
              <a:t>:</a:t>
            </a:r>
          </a:p>
          <a:p>
            <a:pPr lvl="1" eaLnBrk="1" hangingPunct="1"/>
            <a:r>
              <a:rPr lang="en-US" sz="2400"/>
              <a:t>The total current in a parallel circuit equals the sum of the individual branch currents.</a:t>
            </a:r>
          </a:p>
          <a:p>
            <a:pPr eaLnBrk="1" hangingPunct="1"/>
            <a:endParaRPr lang="en-US" sz="2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p:txBody>
          <a:bodyPr/>
          <a:lstStyle/>
          <a:p>
            <a:r>
              <a:rPr lang="en-US" dirty="0" smtClean="0"/>
              <a:t>Electricity – The Basics</a:t>
            </a:r>
          </a:p>
        </p:txBody>
      </p:sp>
      <p:sp>
        <p:nvSpPr>
          <p:cNvPr id="27651" name="Content Placeholder 4"/>
          <p:cNvSpPr>
            <a:spLocks noGrp="1"/>
          </p:cNvSpPr>
          <p:nvPr>
            <p:ph idx="1"/>
          </p:nvPr>
        </p:nvSpPr>
        <p:spPr>
          <a:xfrm>
            <a:off x="457200" y="1371600"/>
            <a:ext cx="8229600" cy="5334000"/>
          </a:xfrm>
        </p:spPr>
        <p:txBody>
          <a:bodyPr/>
          <a:lstStyle/>
          <a:p>
            <a:pPr marL="0" indent="0">
              <a:spcBef>
                <a:spcPct val="0"/>
              </a:spcBef>
              <a:spcAft>
                <a:spcPts val="1200"/>
              </a:spcAft>
              <a:buFontTx/>
              <a:buNone/>
            </a:pPr>
            <a:r>
              <a:rPr lang="en-US" sz="2800" dirty="0" smtClean="0"/>
              <a:t>An understanding of the basics of electricity requires the understanding of three fundamental concepts.</a:t>
            </a:r>
          </a:p>
          <a:p>
            <a:pPr marL="0" indent="0">
              <a:spcBef>
                <a:spcPts val="1200"/>
              </a:spcBef>
              <a:spcAft>
                <a:spcPts val="1200"/>
              </a:spcAft>
            </a:pPr>
            <a:r>
              <a:rPr lang="en-US" dirty="0" smtClean="0"/>
              <a:t>Voltage</a:t>
            </a:r>
          </a:p>
          <a:p>
            <a:pPr marL="0" indent="0">
              <a:spcBef>
                <a:spcPts val="1200"/>
              </a:spcBef>
              <a:spcAft>
                <a:spcPts val="1200"/>
              </a:spcAft>
            </a:pPr>
            <a:r>
              <a:rPr lang="en-US" dirty="0" smtClean="0"/>
              <a:t>Current</a:t>
            </a:r>
          </a:p>
          <a:p>
            <a:pPr marL="0" indent="0">
              <a:spcBef>
                <a:spcPts val="1200"/>
              </a:spcBef>
              <a:spcAft>
                <a:spcPts val="1200"/>
              </a:spcAft>
            </a:pPr>
            <a:r>
              <a:rPr lang="en-US" dirty="0" smtClean="0"/>
              <a:t>Resistance</a:t>
            </a:r>
          </a:p>
          <a:p>
            <a:pPr marL="0" indent="0">
              <a:buFontTx/>
              <a:buNone/>
            </a:pPr>
            <a:r>
              <a:rPr lang="en-US" sz="2800" dirty="0" smtClean="0"/>
              <a:t>A direct mathematical relationship exists between voltage, resistance, and current in all electronic circuits. </a:t>
            </a:r>
          </a:p>
          <a:p>
            <a:pPr marL="0" indent="0">
              <a:buFontTx/>
              <a:buNone/>
            </a:pPr>
            <a:endParaRPr lang="en-US" dirty="0" smtClean="0"/>
          </a:p>
        </p:txBody>
      </p:sp>
      <p:sp>
        <p:nvSpPr>
          <p:cNvPr id="3" name="Slide Number Placeholder 2"/>
          <p:cNvSpPr>
            <a:spLocks noGrp="1"/>
          </p:cNvSpPr>
          <p:nvPr>
            <p:ph type="sldNum" sz="quarter" idx="12"/>
          </p:nvPr>
        </p:nvSpPr>
        <p:spPr/>
        <p:txBody>
          <a:bodyPr/>
          <a:lstStyle/>
          <a:p>
            <a:pPr>
              <a:defRPr/>
            </a:pPr>
            <a:fld id="{A56498AA-0D53-47BF-B742-BDB9BFDCF6AC}"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Voltage, Current, &amp; Resistance</a:t>
            </a:r>
          </a:p>
        </p:txBody>
      </p:sp>
      <p:sp>
        <p:nvSpPr>
          <p:cNvPr id="3" name="Slide Number Placeholder 2"/>
          <p:cNvSpPr>
            <a:spLocks noGrp="1"/>
          </p:cNvSpPr>
          <p:nvPr>
            <p:ph type="sldNum" sz="quarter" idx="12"/>
          </p:nvPr>
        </p:nvSpPr>
        <p:spPr/>
        <p:txBody>
          <a:bodyPr/>
          <a:lstStyle/>
          <a:p>
            <a:pPr>
              <a:defRPr/>
            </a:pPr>
            <a:fld id="{93E0CC94-4C68-43B9-819A-E01E5B995FCB}" type="slidenum">
              <a:rPr lang="en-US" smtClean="0"/>
              <a:pPr>
                <a:defRPr/>
              </a:pPr>
              <a:t>4</a:t>
            </a:fld>
            <a:endParaRPr lang="en-US" dirty="0"/>
          </a:p>
        </p:txBody>
      </p:sp>
      <p:sp>
        <p:nvSpPr>
          <p:cNvPr id="28676" name="TextBox 12"/>
          <p:cNvSpPr txBox="1">
            <a:spLocks noChangeArrowheads="1"/>
          </p:cNvSpPr>
          <p:nvPr/>
        </p:nvSpPr>
        <p:spPr bwMode="auto">
          <a:xfrm>
            <a:off x="2514600" y="5410200"/>
            <a:ext cx="2590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a:t>Andre Ampere</a:t>
            </a:r>
          </a:p>
          <a:p>
            <a:pPr algn="ctr" eaLnBrk="1" hangingPunct="1"/>
            <a:r>
              <a:rPr lang="en-US" sz="2400"/>
              <a:t>1775-1836</a:t>
            </a:r>
          </a:p>
          <a:p>
            <a:pPr algn="ctr" eaLnBrk="1" hangingPunct="1"/>
            <a:r>
              <a:rPr lang="en-US" sz="2400"/>
              <a:t>French Physicist</a:t>
            </a:r>
          </a:p>
        </p:txBody>
      </p:sp>
      <p:pic>
        <p:nvPicPr>
          <p:cNvPr id="286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267200"/>
            <a:ext cx="1828800"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Box 18"/>
          <p:cNvSpPr txBox="1">
            <a:spLocks noChangeArrowheads="1"/>
          </p:cNvSpPr>
          <p:nvPr/>
        </p:nvSpPr>
        <p:spPr bwMode="auto">
          <a:xfrm>
            <a:off x="609600" y="1295400"/>
            <a:ext cx="80010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t>Current – Current is the </a:t>
            </a:r>
            <a:r>
              <a:rPr lang="en-US" sz="3200" u="sng"/>
              <a:t>flow</a:t>
            </a:r>
            <a:r>
              <a:rPr lang="en-US" sz="3200"/>
              <a:t> of electrical charge  through an electronic circuit. The direction of a current is opposite to the direction of electron flow. Current is measured in </a:t>
            </a:r>
            <a:r>
              <a:rPr lang="en-US" sz="3200" b="1"/>
              <a:t>AMPERES</a:t>
            </a:r>
            <a:r>
              <a:rPr lang="en-US" sz="3200"/>
              <a:t> (AMPS). </a:t>
            </a:r>
          </a:p>
          <a:p>
            <a:pPr eaLnBrk="1" hangingPunct="1"/>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Voltage</a:t>
            </a:r>
          </a:p>
        </p:txBody>
      </p:sp>
      <p:sp>
        <p:nvSpPr>
          <p:cNvPr id="3" name="Slide Number Placeholder 2"/>
          <p:cNvSpPr>
            <a:spLocks noGrp="1"/>
          </p:cNvSpPr>
          <p:nvPr>
            <p:ph type="sldNum" sz="quarter" idx="12"/>
          </p:nvPr>
        </p:nvSpPr>
        <p:spPr/>
        <p:txBody>
          <a:bodyPr/>
          <a:lstStyle/>
          <a:p>
            <a:pPr>
              <a:defRPr/>
            </a:pPr>
            <a:fld id="{B85F9B46-AD2A-4BA0-B49A-BC415BC1AE8E}" type="slidenum">
              <a:rPr lang="en-US" smtClean="0"/>
              <a:pPr>
                <a:defRPr/>
              </a:pPr>
              <a:t>5</a:t>
            </a:fld>
            <a:endParaRPr lang="en-US" dirty="0"/>
          </a:p>
        </p:txBody>
      </p:sp>
      <p:pic>
        <p:nvPicPr>
          <p:cNvPr id="297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251325"/>
            <a:ext cx="182880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6"/>
          <p:cNvSpPr txBox="1">
            <a:spLocks noChangeArrowheads="1"/>
          </p:cNvSpPr>
          <p:nvPr/>
        </p:nvSpPr>
        <p:spPr bwMode="auto">
          <a:xfrm>
            <a:off x="2590800" y="5353050"/>
            <a:ext cx="2514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a:t>Alessandro Volta</a:t>
            </a:r>
          </a:p>
          <a:p>
            <a:pPr algn="ctr" eaLnBrk="1" hangingPunct="1"/>
            <a:r>
              <a:rPr lang="en-US" sz="2400"/>
              <a:t>1745-1827</a:t>
            </a:r>
          </a:p>
          <a:p>
            <a:pPr algn="ctr" eaLnBrk="1" hangingPunct="1"/>
            <a:r>
              <a:rPr lang="en-US" sz="2400"/>
              <a:t>Italian Physicist</a:t>
            </a:r>
          </a:p>
        </p:txBody>
      </p:sp>
      <p:sp>
        <p:nvSpPr>
          <p:cNvPr id="29702" name="TextBox 18"/>
          <p:cNvSpPr txBox="1">
            <a:spLocks noChangeArrowheads="1"/>
          </p:cNvSpPr>
          <p:nvPr/>
        </p:nvSpPr>
        <p:spPr bwMode="auto">
          <a:xfrm>
            <a:off x="533400" y="1371600"/>
            <a:ext cx="8077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t>Voltage – Voltage is the electrical </a:t>
            </a:r>
            <a:r>
              <a:rPr lang="en-US" sz="3200" u="sng"/>
              <a:t>force</a:t>
            </a:r>
            <a:r>
              <a:rPr lang="en-US" sz="3200"/>
              <a:t> that causes current to flow in a circuit. It is measured in </a:t>
            </a:r>
            <a:r>
              <a:rPr lang="en-US" sz="3200" b="1"/>
              <a:t>VOLTS</a:t>
            </a:r>
            <a:r>
              <a:rPr lang="en-US" sz="3200"/>
              <a:t>.</a:t>
            </a:r>
            <a:endParaRPr lang="en-US" sz="28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8" descr="http://upload.wikimedia.org/wikipedia/commons/d/dc/Ohm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267200"/>
            <a:ext cx="1828800"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le 1"/>
          <p:cNvSpPr>
            <a:spLocks noGrp="1"/>
          </p:cNvSpPr>
          <p:nvPr>
            <p:ph type="title"/>
          </p:nvPr>
        </p:nvSpPr>
        <p:spPr/>
        <p:txBody>
          <a:bodyPr/>
          <a:lstStyle/>
          <a:p>
            <a:r>
              <a:rPr lang="en-US" dirty="0" smtClean="0"/>
              <a:t>Resistance</a:t>
            </a:r>
          </a:p>
        </p:txBody>
      </p:sp>
      <p:sp>
        <p:nvSpPr>
          <p:cNvPr id="3" name="Slide Number Placeholder 2"/>
          <p:cNvSpPr>
            <a:spLocks noGrp="1"/>
          </p:cNvSpPr>
          <p:nvPr>
            <p:ph type="sldNum" sz="quarter" idx="12"/>
          </p:nvPr>
        </p:nvSpPr>
        <p:spPr/>
        <p:txBody>
          <a:bodyPr/>
          <a:lstStyle/>
          <a:p>
            <a:pPr>
              <a:defRPr/>
            </a:pPr>
            <a:fld id="{CBCC526C-3AEB-4A6F-AA7E-DE14A8C5B3D4}" type="slidenum">
              <a:rPr lang="en-US" smtClean="0"/>
              <a:pPr>
                <a:defRPr/>
              </a:pPr>
              <a:t>6</a:t>
            </a:fld>
            <a:endParaRPr lang="en-US" dirty="0"/>
          </a:p>
        </p:txBody>
      </p:sp>
      <p:sp>
        <p:nvSpPr>
          <p:cNvPr id="30725" name="TextBox 12"/>
          <p:cNvSpPr txBox="1">
            <a:spLocks noChangeArrowheads="1"/>
          </p:cNvSpPr>
          <p:nvPr/>
        </p:nvSpPr>
        <p:spPr bwMode="auto">
          <a:xfrm>
            <a:off x="2514600" y="5353050"/>
            <a:ext cx="3048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a:t>Georg Simon Ohm</a:t>
            </a:r>
          </a:p>
          <a:p>
            <a:pPr algn="ctr" eaLnBrk="1" hangingPunct="1"/>
            <a:r>
              <a:rPr lang="en-US" sz="2400"/>
              <a:t>1789-1854</a:t>
            </a:r>
          </a:p>
          <a:p>
            <a:pPr algn="ctr" eaLnBrk="1" hangingPunct="1"/>
            <a:r>
              <a:rPr lang="en-US" sz="2400"/>
              <a:t>German Physicist</a:t>
            </a:r>
          </a:p>
        </p:txBody>
      </p:sp>
      <p:sp>
        <p:nvSpPr>
          <p:cNvPr id="30726" name="TextBox 18"/>
          <p:cNvSpPr txBox="1">
            <a:spLocks noChangeArrowheads="1"/>
          </p:cNvSpPr>
          <p:nvPr/>
        </p:nvSpPr>
        <p:spPr bwMode="auto">
          <a:xfrm>
            <a:off x="609600" y="1371600"/>
            <a:ext cx="80010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t>Resistance – Resistance is a measure of </a:t>
            </a:r>
            <a:r>
              <a:rPr lang="en-US" sz="3200" u="sng"/>
              <a:t>opposition</a:t>
            </a:r>
            <a:r>
              <a:rPr lang="en-US" sz="3200"/>
              <a:t> to current flow. It is measured in </a:t>
            </a:r>
            <a:r>
              <a:rPr lang="en-US" sz="3200" b="1"/>
              <a:t>Ohms</a:t>
            </a:r>
            <a:r>
              <a:rPr lang="en-US" sz="3200"/>
              <a:t>. </a:t>
            </a:r>
          </a:p>
          <a:p>
            <a:pPr eaLnBrk="1" hangingPunct="1"/>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First, An Analogy</a:t>
            </a:r>
          </a:p>
        </p:txBody>
      </p:sp>
      <p:sp>
        <p:nvSpPr>
          <p:cNvPr id="3" name="Slide Number Placeholder 2"/>
          <p:cNvSpPr>
            <a:spLocks noGrp="1"/>
          </p:cNvSpPr>
          <p:nvPr>
            <p:ph type="sldNum" sz="quarter" idx="12"/>
          </p:nvPr>
        </p:nvSpPr>
        <p:spPr/>
        <p:txBody>
          <a:bodyPr/>
          <a:lstStyle/>
          <a:p>
            <a:pPr>
              <a:defRPr/>
            </a:pPr>
            <a:fld id="{DE614EC4-844E-4EC7-B4C7-7B377C632981}" type="slidenum">
              <a:rPr lang="en-US" smtClean="0"/>
              <a:pPr>
                <a:defRPr/>
              </a:pPr>
              <a:t>7</a:t>
            </a:fld>
            <a:endParaRPr lang="en-US" dirty="0"/>
          </a:p>
        </p:txBody>
      </p:sp>
      <p:cxnSp>
        <p:nvCxnSpPr>
          <p:cNvPr id="21" name="Straight Connector 20"/>
          <p:cNvCxnSpPr/>
          <p:nvPr/>
        </p:nvCxnSpPr>
        <p:spPr>
          <a:xfrm rot="10800000">
            <a:off x="2087563" y="4421188"/>
            <a:ext cx="2560637" cy="1587"/>
          </a:xfrm>
          <a:prstGeom prst="line">
            <a:avLst/>
          </a:prstGeom>
          <a:ln w="127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4221163" y="5106988"/>
            <a:ext cx="2559050" cy="1587"/>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31750" name="TextBox 22"/>
          <p:cNvSpPr txBox="1">
            <a:spLocks noChangeArrowheads="1"/>
          </p:cNvSpPr>
          <p:nvPr/>
        </p:nvSpPr>
        <p:spPr bwMode="auto">
          <a:xfrm>
            <a:off x="4511675" y="4572000"/>
            <a:ext cx="911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Force </a:t>
            </a:r>
          </a:p>
        </p:txBody>
      </p:sp>
      <p:cxnSp>
        <p:nvCxnSpPr>
          <p:cNvPr id="25" name="Straight Arrow Connector 24"/>
          <p:cNvCxnSpPr/>
          <p:nvPr/>
        </p:nvCxnSpPr>
        <p:spPr>
          <a:xfrm rot="5400000" flipH="1" flipV="1">
            <a:off x="4077494" y="4763294"/>
            <a:ext cx="685800" cy="1588"/>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752" name="TextBox 25"/>
          <p:cNvSpPr txBox="1">
            <a:spLocks noChangeArrowheads="1"/>
          </p:cNvSpPr>
          <p:nvPr/>
        </p:nvSpPr>
        <p:spPr bwMode="auto">
          <a:xfrm>
            <a:off x="152400" y="1295400"/>
            <a:ext cx="883920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spcAft>
                <a:spcPts val="1200"/>
              </a:spcAft>
            </a:pPr>
            <a:r>
              <a:rPr lang="en-US" sz="2400"/>
              <a:t>The flow of water from one tank to another is a good analogy for an electrical circuit and the mathematical relationship between voltage, resistance, and current. </a:t>
            </a:r>
          </a:p>
          <a:p>
            <a:pPr eaLnBrk="1" hangingPunct="1">
              <a:spcBef>
                <a:spcPts val="600"/>
              </a:spcBef>
              <a:spcAft>
                <a:spcPts val="1200"/>
              </a:spcAft>
            </a:pPr>
            <a:r>
              <a:rPr lang="en-US" sz="2000">
                <a:solidFill>
                  <a:srgbClr val="FF0000"/>
                </a:solidFill>
              </a:rPr>
              <a:t>	Force</a:t>
            </a:r>
            <a:r>
              <a:rPr lang="en-US" sz="2000"/>
              <a:t>: The difference in the water levels ≡ </a:t>
            </a:r>
            <a:r>
              <a:rPr lang="en-US" sz="2000">
                <a:solidFill>
                  <a:srgbClr val="FF0000"/>
                </a:solidFill>
              </a:rPr>
              <a:t>Voltage</a:t>
            </a:r>
          </a:p>
          <a:p>
            <a:pPr eaLnBrk="1" hangingPunct="1">
              <a:spcBef>
                <a:spcPts val="600"/>
              </a:spcBef>
              <a:spcAft>
                <a:spcPts val="1200"/>
              </a:spcAft>
            </a:pPr>
            <a:r>
              <a:rPr lang="en-US" sz="2000">
                <a:solidFill>
                  <a:srgbClr val="FF0000"/>
                </a:solidFill>
              </a:rPr>
              <a:t>	Flow</a:t>
            </a:r>
            <a:r>
              <a:rPr lang="en-US" sz="2000"/>
              <a:t>: The flow of the water between the tanks ≡ </a:t>
            </a:r>
            <a:r>
              <a:rPr lang="en-US" sz="2000">
                <a:solidFill>
                  <a:srgbClr val="FF0000"/>
                </a:solidFill>
              </a:rPr>
              <a:t>Current	</a:t>
            </a:r>
          </a:p>
          <a:p>
            <a:pPr eaLnBrk="1" hangingPunct="1">
              <a:spcBef>
                <a:spcPts val="600"/>
              </a:spcBef>
              <a:spcAft>
                <a:spcPts val="1200"/>
              </a:spcAft>
            </a:pPr>
            <a:r>
              <a:rPr lang="en-US" sz="2000">
                <a:solidFill>
                  <a:srgbClr val="FF0000"/>
                </a:solidFill>
              </a:rPr>
              <a:t>	Opposition</a:t>
            </a:r>
            <a:r>
              <a:rPr lang="en-US" sz="2000"/>
              <a:t>: The valve that limits the amount of water ≡ </a:t>
            </a:r>
            <a:r>
              <a:rPr lang="en-US" sz="2000">
                <a:solidFill>
                  <a:srgbClr val="FF0000"/>
                </a:solidFill>
              </a:rPr>
              <a:t>Resistance</a:t>
            </a:r>
          </a:p>
          <a:p>
            <a:pPr eaLnBrk="1" hangingPunct="1"/>
            <a:endParaRPr lang="en-US"/>
          </a:p>
        </p:txBody>
      </p:sp>
      <p:sp>
        <p:nvSpPr>
          <p:cNvPr id="28" name="L-Shape 27"/>
          <p:cNvSpPr/>
          <p:nvPr/>
        </p:nvSpPr>
        <p:spPr>
          <a:xfrm>
            <a:off x="1357313" y="5589588"/>
            <a:ext cx="2835275" cy="533400"/>
          </a:xfrm>
          <a:prstGeom prst="corner">
            <a:avLst>
              <a:gd name="adj1" fmla="val 37207"/>
              <a:gd name="adj2" fmla="val 39765"/>
            </a:avLst>
          </a:prstGeom>
          <a:solidFill>
            <a:srgbClr val="3366FF"/>
          </a:solidFill>
          <a:ln w="28575">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0" name="12-Point Star 29"/>
          <p:cNvSpPr/>
          <p:nvPr/>
        </p:nvSpPr>
        <p:spPr>
          <a:xfrm>
            <a:off x="1385888" y="5597525"/>
            <a:ext cx="152400" cy="152400"/>
          </a:xfrm>
          <a:prstGeom prst="star12">
            <a:avLst/>
          </a:prstGeom>
          <a:solidFill>
            <a:srgbClr val="0000FF"/>
          </a:solidFill>
          <a:ln w="12700">
            <a:solidFill>
              <a:srgbClr val="0000FF"/>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1" name="12-Point Star 30"/>
          <p:cNvSpPr/>
          <p:nvPr/>
        </p:nvSpPr>
        <p:spPr>
          <a:xfrm>
            <a:off x="1387475" y="5600700"/>
            <a:ext cx="152400" cy="152400"/>
          </a:xfrm>
          <a:prstGeom prst="star12">
            <a:avLst/>
          </a:prstGeom>
          <a:solidFill>
            <a:srgbClr val="0000FF"/>
          </a:solidFill>
          <a:ln w="12700">
            <a:solidFill>
              <a:srgbClr val="0000FF"/>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2" name="12-Point Star 31"/>
          <p:cNvSpPr/>
          <p:nvPr/>
        </p:nvSpPr>
        <p:spPr>
          <a:xfrm>
            <a:off x="1387475" y="5600700"/>
            <a:ext cx="152400" cy="152400"/>
          </a:xfrm>
          <a:prstGeom prst="star12">
            <a:avLst/>
          </a:prstGeom>
          <a:solidFill>
            <a:srgbClr val="0000FF"/>
          </a:solidFill>
          <a:ln w="12700">
            <a:solidFill>
              <a:srgbClr val="0000FF"/>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3" name="12-Point Star 32"/>
          <p:cNvSpPr/>
          <p:nvPr/>
        </p:nvSpPr>
        <p:spPr>
          <a:xfrm>
            <a:off x="1401763" y="5589588"/>
            <a:ext cx="152400" cy="152400"/>
          </a:xfrm>
          <a:prstGeom prst="star12">
            <a:avLst/>
          </a:prstGeom>
          <a:solidFill>
            <a:srgbClr val="0000FF"/>
          </a:solidFill>
          <a:ln w="12700">
            <a:solidFill>
              <a:srgbClr val="0000FF"/>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4" name="12-Point Star 33"/>
          <p:cNvSpPr/>
          <p:nvPr/>
        </p:nvSpPr>
        <p:spPr>
          <a:xfrm>
            <a:off x="1403350" y="5592763"/>
            <a:ext cx="152400" cy="152400"/>
          </a:xfrm>
          <a:prstGeom prst="star12">
            <a:avLst/>
          </a:prstGeom>
          <a:solidFill>
            <a:srgbClr val="0000FF"/>
          </a:solidFill>
          <a:ln w="12700">
            <a:solidFill>
              <a:srgbClr val="0000FF"/>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5" name="12-Point Star 34"/>
          <p:cNvSpPr/>
          <p:nvPr/>
        </p:nvSpPr>
        <p:spPr>
          <a:xfrm>
            <a:off x="1403350" y="5592763"/>
            <a:ext cx="152400" cy="152400"/>
          </a:xfrm>
          <a:prstGeom prst="star12">
            <a:avLst/>
          </a:prstGeom>
          <a:solidFill>
            <a:srgbClr val="0000FF"/>
          </a:solidFill>
          <a:ln w="12700">
            <a:solidFill>
              <a:srgbClr val="0000FF"/>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nvGrpSpPr>
          <p:cNvPr id="31760" name="Group 37"/>
          <p:cNvGrpSpPr>
            <a:grpSpLocks/>
          </p:cNvGrpSpPr>
          <p:nvPr/>
        </p:nvGrpSpPr>
        <p:grpSpPr bwMode="auto">
          <a:xfrm>
            <a:off x="990600" y="4114800"/>
            <a:ext cx="992188" cy="1498600"/>
            <a:chOff x="990600" y="3810000"/>
            <a:chExt cx="991394" cy="1498122"/>
          </a:xfrm>
        </p:grpSpPr>
        <p:grpSp>
          <p:nvGrpSpPr>
            <p:cNvPr id="31784" name="Group 18"/>
            <p:cNvGrpSpPr>
              <a:grpSpLocks/>
            </p:cNvGrpSpPr>
            <p:nvPr/>
          </p:nvGrpSpPr>
          <p:grpSpPr bwMode="auto">
            <a:xfrm>
              <a:off x="990600" y="3810000"/>
              <a:ext cx="991394" cy="1448594"/>
              <a:chOff x="1600200" y="2209006"/>
              <a:chExt cx="991394" cy="1448594"/>
            </a:xfrm>
          </p:grpSpPr>
          <p:sp>
            <p:nvSpPr>
              <p:cNvPr id="9" name="Left Bracket 8"/>
              <p:cNvSpPr/>
              <p:nvPr/>
            </p:nvSpPr>
            <p:spPr>
              <a:xfrm rot="16200000">
                <a:off x="1523786" y="2591710"/>
                <a:ext cx="1142636" cy="989807"/>
              </a:xfrm>
              <a:prstGeom prst="leftBracket">
                <a:avLst/>
              </a:prstGeom>
              <a:solidFill>
                <a:srgbClr val="0000FF"/>
              </a:solidFill>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11" name="Straight Connector 10"/>
              <p:cNvCxnSpPr/>
              <p:nvPr/>
            </p:nvCxnSpPr>
            <p:spPr>
              <a:xfrm rot="5400000" flipH="1" flipV="1">
                <a:off x="2362274" y="2438327"/>
                <a:ext cx="457054" cy="1587"/>
              </a:xfrm>
              <a:prstGeom prst="line">
                <a:avLst/>
              </a:prstGeom>
              <a:solidFill>
                <a:srgbClr val="0000FF"/>
              </a:solidFill>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1372466" y="2436740"/>
                <a:ext cx="457054" cy="1587"/>
              </a:xfrm>
              <a:prstGeom prst="line">
                <a:avLst/>
              </a:prstGeom>
              <a:solidFill>
                <a:srgbClr val="0000FF"/>
              </a:solidFill>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6" name="Rectangle 35"/>
            <p:cNvSpPr/>
            <p:nvPr/>
          </p:nvSpPr>
          <p:spPr>
            <a:xfrm>
              <a:off x="1369709" y="5079595"/>
              <a:ext cx="199865" cy="228527"/>
            </a:xfrm>
            <a:prstGeom prst="rect">
              <a:avLst/>
            </a:prstGeom>
            <a:solidFill>
              <a:srgbClr val="0000FF"/>
            </a:solidFill>
            <a:ln w="12700">
              <a:no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sp>
        <p:nvSpPr>
          <p:cNvPr id="40" name="L-Shape 39"/>
          <p:cNvSpPr/>
          <p:nvPr/>
        </p:nvSpPr>
        <p:spPr>
          <a:xfrm flipH="1">
            <a:off x="4700588" y="5578475"/>
            <a:ext cx="2835275" cy="533400"/>
          </a:xfrm>
          <a:prstGeom prst="corner">
            <a:avLst>
              <a:gd name="adj1" fmla="val 37207"/>
              <a:gd name="adj2" fmla="val 39765"/>
            </a:avLst>
          </a:prstGeom>
          <a:solidFill>
            <a:srgbClr val="3366FF"/>
          </a:solidFill>
          <a:ln w="28575">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45" name="12-Point Star 44"/>
          <p:cNvSpPr/>
          <p:nvPr/>
        </p:nvSpPr>
        <p:spPr>
          <a:xfrm flipH="1">
            <a:off x="4741863" y="5918200"/>
            <a:ext cx="152400" cy="152400"/>
          </a:xfrm>
          <a:prstGeom prst="star12">
            <a:avLst/>
          </a:prstGeom>
          <a:solidFill>
            <a:srgbClr val="0000FF"/>
          </a:solidFill>
          <a:ln w="12700">
            <a:solidFill>
              <a:srgbClr val="0000FF"/>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nvGrpSpPr>
          <p:cNvPr id="31763" name="Group 38"/>
          <p:cNvGrpSpPr>
            <a:grpSpLocks/>
          </p:cNvGrpSpPr>
          <p:nvPr/>
        </p:nvGrpSpPr>
        <p:grpSpPr bwMode="auto">
          <a:xfrm>
            <a:off x="6932613" y="4116388"/>
            <a:ext cx="992187" cy="1477962"/>
            <a:chOff x="6933406" y="3810794"/>
            <a:chExt cx="991394" cy="1478642"/>
          </a:xfrm>
        </p:grpSpPr>
        <p:grpSp>
          <p:nvGrpSpPr>
            <p:cNvPr id="31779" name="Group 17"/>
            <p:cNvGrpSpPr>
              <a:grpSpLocks/>
            </p:cNvGrpSpPr>
            <p:nvPr/>
          </p:nvGrpSpPr>
          <p:grpSpPr bwMode="auto">
            <a:xfrm>
              <a:off x="6933406" y="3810794"/>
              <a:ext cx="991394" cy="1448594"/>
              <a:chOff x="4876006" y="2209800"/>
              <a:chExt cx="991394" cy="1448594"/>
            </a:xfrm>
          </p:grpSpPr>
          <p:sp>
            <p:nvSpPr>
              <p:cNvPr id="15" name="Left Bracket 14"/>
              <p:cNvSpPr/>
              <p:nvPr/>
            </p:nvSpPr>
            <p:spPr>
              <a:xfrm rot="16200000">
                <a:off x="5142205" y="2934657"/>
                <a:ext cx="457410" cy="989808"/>
              </a:xfrm>
              <a:prstGeom prst="leftBracket">
                <a:avLst/>
              </a:prstGeom>
              <a:solidFill>
                <a:srgbClr val="0000FF"/>
              </a:solidFill>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16" name="Straight Connector 15"/>
              <p:cNvCxnSpPr/>
              <p:nvPr/>
            </p:nvCxnSpPr>
            <p:spPr>
              <a:xfrm rot="5400000" flipH="1" flipV="1">
                <a:off x="5363138" y="2712476"/>
                <a:ext cx="1006938" cy="1586"/>
              </a:xfrm>
              <a:prstGeom prst="line">
                <a:avLst/>
              </a:prstGeom>
              <a:solidFill>
                <a:srgbClr val="0000FF"/>
              </a:solidFill>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4374124" y="2711682"/>
                <a:ext cx="1005349" cy="1586"/>
              </a:xfrm>
              <a:prstGeom prst="line">
                <a:avLst/>
              </a:prstGeom>
              <a:solidFill>
                <a:srgbClr val="0000FF"/>
              </a:solidFill>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7342654" y="5060731"/>
              <a:ext cx="201451" cy="228705"/>
            </a:xfrm>
            <a:prstGeom prst="rect">
              <a:avLst/>
            </a:prstGeom>
            <a:solidFill>
              <a:srgbClr val="0000FF"/>
            </a:solidFill>
            <a:ln w="12700">
              <a:no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sp>
        <p:nvSpPr>
          <p:cNvPr id="47" name="12-Point Star 46"/>
          <p:cNvSpPr/>
          <p:nvPr/>
        </p:nvSpPr>
        <p:spPr>
          <a:xfrm flipH="1">
            <a:off x="4756150" y="5926138"/>
            <a:ext cx="152400" cy="152400"/>
          </a:xfrm>
          <a:prstGeom prst="star12">
            <a:avLst/>
          </a:prstGeom>
          <a:solidFill>
            <a:srgbClr val="0000FF"/>
          </a:solidFill>
          <a:ln w="12700">
            <a:solidFill>
              <a:srgbClr val="0000FF"/>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51" name="12-Point Star 50"/>
          <p:cNvSpPr/>
          <p:nvPr/>
        </p:nvSpPr>
        <p:spPr>
          <a:xfrm flipH="1">
            <a:off x="4752975" y="5926138"/>
            <a:ext cx="152400" cy="152400"/>
          </a:xfrm>
          <a:prstGeom prst="star12">
            <a:avLst/>
          </a:prstGeom>
          <a:solidFill>
            <a:srgbClr val="0000FF"/>
          </a:solidFill>
          <a:ln w="12700">
            <a:solidFill>
              <a:srgbClr val="0000FF"/>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52" name="12-Point Star 51"/>
          <p:cNvSpPr/>
          <p:nvPr/>
        </p:nvSpPr>
        <p:spPr>
          <a:xfrm flipH="1">
            <a:off x="4749800" y="5926138"/>
            <a:ext cx="152400" cy="152400"/>
          </a:xfrm>
          <a:prstGeom prst="star12">
            <a:avLst/>
          </a:prstGeom>
          <a:solidFill>
            <a:srgbClr val="0000FF"/>
          </a:solidFill>
          <a:ln w="12700">
            <a:solidFill>
              <a:srgbClr val="0000FF"/>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53" name="12-Point Star 52"/>
          <p:cNvSpPr/>
          <p:nvPr/>
        </p:nvSpPr>
        <p:spPr>
          <a:xfrm flipH="1">
            <a:off x="4756150" y="5926138"/>
            <a:ext cx="152400" cy="152400"/>
          </a:xfrm>
          <a:prstGeom prst="star12">
            <a:avLst/>
          </a:prstGeom>
          <a:solidFill>
            <a:srgbClr val="0000FF"/>
          </a:solidFill>
          <a:ln w="12700">
            <a:solidFill>
              <a:srgbClr val="0000FF"/>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54" name="12-Point Star 53"/>
          <p:cNvSpPr/>
          <p:nvPr/>
        </p:nvSpPr>
        <p:spPr>
          <a:xfrm flipH="1">
            <a:off x="4752975" y="5926138"/>
            <a:ext cx="152400" cy="152400"/>
          </a:xfrm>
          <a:prstGeom prst="star12">
            <a:avLst/>
          </a:prstGeom>
          <a:solidFill>
            <a:srgbClr val="0000FF"/>
          </a:solidFill>
          <a:ln w="12700">
            <a:solidFill>
              <a:srgbClr val="0000FF"/>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55" name="12-Point Star 54"/>
          <p:cNvSpPr/>
          <p:nvPr/>
        </p:nvSpPr>
        <p:spPr>
          <a:xfrm flipH="1">
            <a:off x="4741863" y="5935663"/>
            <a:ext cx="152400" cy="152400"/>
          </a:xfrm>
          <a:prstGeom prst="star12">
            <a:avLst/>
          </a:prstGeom>
          <a:solidFill>
            <a:srgbClr val="0000FF"/>
          </a:solidFill>
          <a:ln w="12700">
            <a:solidFill>
              <a:srgbClr val="0000FF"/>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1770" name="TextBox 56"/>
          <p:cNvSpPr txBox="1">
            <a:spLocks noChangeArrowheads="1"/>
          </p:cNvSpPr>
          <p:nvPr/>
        </p:nvSpPr>
        <p:spPr bwMode="auto">
          <a:xfrm>
            <a:off x="2819400" y="5029200"/>
            <a:ext cx="798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Flow </a:t>
            </a:r>
          </a:p>
        </p:txBody>
      </p:sp>
      <p:cxnSp>
        <p:nvCxnSpPr>
          <p:cNvPr id="59" name="Straight Arrow Connector 58"/>
          <p:cNvCxnSpPr/>
          <p:nvPr/>
        </p:nvCxnSpPr>
        <p:spPr>
          <a:xfrm rot="10800000" flipV="1">
            <a:off x="2590800" y="5254625"/>
            <a:ext cx="228600" cy="790575"/>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4114800" y="5562600"/>
            <a:ext cx="685800" cy="152400"/>
          </a:xfrm>
          <a:prstGeom prst="ellipse">
            <a:avLst/>
          </a:prstGeom>
          <a:ln w="38100">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63" name="Straight Connector 62"/>
          <p:cNvCxnSpPr>
            <a:stCxn id="61" idx="3"/>
            <a:endCxn id="61" idx="7"/>
          </p:cNvCxnSpPr>
          <p:nvPr/>
        </p:nvCxnSpPr>
        <p:spPr>
          <a:xfrm rot="5400000" flipH="1" flipV="1">
            <a:off x="4403726" y="5395912"/>
            <a:ext cx="107950" cy="485775"/>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1" idx="1"/>
            <a:endCxn id="61" idx="5"/>
          </p:cNvCxnSpPr>
          <p:nvPr/>
        </p:nvCxnSpPr>
        <p:spPr>
          <a:xfrm rot="16200000" flipH="1">
            <a:off x="4403726" y="5395912"/>
            <a:ext cx="107950" cy="485775"/>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flipH="1" flipV="1">
            <a:off x="4347369" y="5752306"/>
            <a:ext cx="228600" cy="1588"/>
          </a:xfrm>
          <a:prstGeom prst="line">
            <a:avLst/>
          </a:prstGeom>
          <a:ln w="381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3962400" y="5791200"/>
            <a:ext cx="990600" cy="457200"/>
          </a:xfrm>
          <a:prstGeom prst="roundRect">
            <a:avLst/>
          </a:prstGeom>
          <a:solidFill>
            <a:srgbClr val="C00000"/>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1777" name="TextBox 68"/>
          <p:cNvSpPr txBox="1">
            <a:spLocks noChangeArrowheads="1"/>
          </p:cNvSpPr>
          <p:nvPr/>
        </p:nvSpPr>
        <p:spPr bwMode="auto">
          <a:xfrm>
            <a:off x="2514600" y="6477000"/>
            <a:ext cx="141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Opposition</a:t>
            </a:r>
          </a:p>
        </p:txBody>
      </p:sp>
      <p:cxnSp>
        <p:nvCxnSpPr>
          <p:cNvPr id="70" name="Straight Arrow Connector 69"/>
          <p:cNvCxnSpPr>
            <a:stCxn id="31777" idx="3"/>
          </p:cNvCxnSpPr>
          <p:nvPr/>
        </p:nvCxnSpPr>
        <p:spPr>
          <a:xfrm flipV="1">
            <a:off x="3925888" y="6248400"/>
            <a:ext cx="341312" cy="428625"/>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3.88889E-6 0.00417 L 3.88889E-6 0.05181 L 0.29097 0.05181 " pathEditMode="relative" rAng="0" ptsTypes="AAA">
                                      <p:cBhvr>
                                        <p:cTn id="6" dur="2000" fill="hold"/>
                                        <p:tgtEl>
                                          <p:spTgt spid="30"/>
                                        </p:tgtEl>
                                        <p:attrNameLst>
                                          <p:attrName>ppt_x</p:attrName>
                                          <p:attrName>ppt_y</p:attrName>
                                        </p:attrNameLst>
                                      </p:cBhvr>
                                      <p:rCtr x="14500" y="2400"/>
                                    </p:animMotion>
                                  </p:childTnLst>
                                </p:cTn>
                              </p:par>
                              <p:par>
                                <p:cTn id="7" presetID="0" presetClass="path" presetSubtype="0" repeatCount="indefinite" accel="50000" decel="50000" fill="hold" nodeType="withEffect">
                                  <p:stCondLst>
                                    <p:cond delay="500"/>
                                  </p:stCondLst>
                                  <p:childTnLst>
                                    <p:animMotion origin="layout" path="M 3.88889E-6 0.00417 L 3.88889E-6 0.05181 L 0.29097 0.05181 " pathEditMode="relative" rAng="0" ptsTypes="AAA">
                                      <p:cBhvr>
                                        <p:cTn id="8" dur="2000" fill="hold"/>
                                        <p:tgtEl>
                                          <p:spTgt spid="31"/>
                                        </p:tgtEl>
                                        <p:attrNameLst>
                                          <p:attrName>ppt_x</p:attrName>
                                          <p:attrName>ppt_y</p:attrName>
                                        </p:attrNameLst>
                                      </p:cBhvr>
                                      <p:rCtr x="14500" y="2400"/>
                                    </p:animMotion>
                                  </p:childTnLst>
                                </p:cTn>
                              </p:par>
                              <p:par>
                                <p:cTn id="9" presetID="0" presetClass="path" presetSubtype="0" repeatCount="indefinite" accel="50000" decel="50000" fill="hold" nodeType="withEffect">
                                  <p:stCondLst>
                                    <p:cond delay="1000"/>
                                  </p:stCondLst>
                                  <p:childTnLst>
                                    <p:animMotion origin="layout" path="M 3.88889E-6 0.00417 L 3.88889E-6 0.05181 L 0.29097 0.05181 " pathEditMode="relative" rAng="0" ptsTypes="AAA">
                                      <p:cBhvr>
                                        <p:cTn id="10" dur="2000" fill="hold"/>
                                        <p:tgtEl>
                                          <p:spTgt spid="32"/>
                                        </p:tgtEl>
                                        <p:attrNameLst>
                                          <p:attrName>ppt_x</p:attrName>
                                          <p:attrName>ppt_y</p:attrName>
                                        </p:attrNameLst>
                                      </p:cBhvr>
                                      <p:rCtr x="14500" y="2400"/>
                                    </p:animMotion>
                                  </p:childTnLst>
                                </p:cTn>
                              </p:par>
                              <p:par>
                                <p:cTn id="11" presetID="0" presetClass="path" presetSubtype="0" repeatCount="indefinite" accel="50000" decel="50000" fill="hold" nodeType="withEffect">
                                  <p:stCondLst>
                                    <p:cond delay="1500"/>
                                  </p:stCondLst>
                                  <p:childTnLst>
                                    <p:animMotion origin="layout" path="M 3.88889E-6 0.00417 L 3.88889E-6 0.05181 L 0.29097 0.05181 " pathEditMode="relative" rAng="0" ptsTypes="AAA">
                                      <p:cBhvr>
                                        <p:cTn id="12" dur="2000" fill="hold"/>
                                        <p:tgtEl>
                                          <p:spTgt spid="33"/>
                                        </p:tgtEl>
                                        <p:attrNameLst>
                                          <p:attrName>ppt_x</p:attrName>
                                          <p:attrName>ppt_y</p:attrName>
                                        </p:attrNameLst>
                                      </p:cBhvr>
                                      <p:rCtr x="14500" y="2400"/>
                                    </p:animMotion>
                                  </p:childTnLst>
                                </p:cTn>
                              </p:par>
                              <p:par>
                                <p:cTn id="13" presetID="0" presetClass="path" presetSubtype="0" repeatCount="indefinite" accel="50000" decel="50000" fill="hold" nodeType="withEffect">
                                  <p:stCondLst>
                                    <p:cond delay="2000"/>
                                  </p:stCondLst>
                                  <p:childTnLst>
                                    <p:animMotion origin="layout" path="M 3.88889E-6 0.00417 L 3.88889E-6 0.05181 L 0.29097 0.05181 " pathEditMode="relative" rAng="0" ptsTypes="AAA">
                                      <p:cBhvr>
                                        <p:cTn id="14" dur="2000" fill="hold"/>
                                        <p:tgtEl>
                                          <p:spTgt spid="34"/>
                                        </p:tgtEl>
                                        <p:attrNameLst>
                                          <p:attrName>ppt_x</p:attrName>
                                          <p:attrName>ppt_y</p:attrName>
                                        </p:attrNameLst>
                                      </p:cBhvr>
                                      <p:rCtr x="14500" y="2400"/>
                                    </p:animMotion>
                                  </p:childTnLst>
                                </p:cTn>
                              </p:par>
                              <p:par>
                                <p:cTn id="15" presetID="0" presetClass="path" presetSubtype="0" repeatCount="indefinite" accel="50000" decel="50000" fill="hold" nodeType="withEffect">
                                  <p:stCondLst>
                                    <p:cond delay="2500"/>
                                  </p:stCondLst>
                                  <p:childTnLst>
                                    <p:animMotion origin="layout" path="M 3.88889E-6 0.00417 L 3.88889E-6 0.05181 L 0.29097 0.05181 " pathEditMode="relative" rAng="0" ptsTypes="AAA">
                                      <p:cBhvr>
                                        <p:cTn id="16" dur="2000" fill="hold"/>
                                        <p:tgtEl>
                                          <p:spTgt spid="35"/>
                                        </p:tgtEl>
                                        <p:attrNameLst>
                                          <p:attrName>ppt_x</p:attrName>
                                          <p:attrName>ppt_y</p:attrName>
                                        </p:attrNameLst>
                                      </p:cBhvr>
                                      <p:rCtr x="14500" y="2400"/>
                                    </p:animMotion>
                                  </p:childTnLst>
                                </p:cTn>
                              </p:par>
                              <p:par>
                                <p:cTn id="17" presetID="0" presetClass="path" presetSubtype="0" accel="50000" decel="50000" fill="hold" nodeType="withEffect">
                                  <p:stCondLst>
                                    <p:cond delay="2500"/>
                                  </p:stCondLst>
                                  <p:childTnLst>
                                    <p:animMotion origin="layout" path="M 0.00451 0.00069 L 0.28542 0.00069 L 0.28542 -0.08635 " pathEditMode="relative" rAng="0" ptsTypes="AAA">
                                      <p:cBhvr>
                                        <p:cTn id="18" dur="2000" fill="hold"/>
                                        <p:tgtEl>
                                          <p:spTgt spid="45"/>
                                        </p:tgtEl>
                                        <p:attrNameLst>
                                          <p:attrName>ppt_x</p:attrName>
                                          <p:attrName>ppt_y</p:attrName>
                                        </p:attrNameLst>
                                      </p:cBhvr>
                                      <p:rCtr x="14000" y="-4400"/>
                                    </p:animMotion>
                                  </p:childTnLst>
                                </p:cTn>
                              </p:par>
                              <p:par>
                                <p:cTn id="19" presetID="0" presetClass="path" presetSubtype="0" repeatCount="indefinite" accel="50000" decel="50000" fill="hold" nodeType="withEffect">
                                  <p:stCondLst>
                                    <p:cond delay="0"/>
                                  </p:stCondLst>
                                  <p:childTnLst>
                                    <p:animMotion origin="layout" path="M 0.00451 0.00069 L 0.28542 0.00069 L 0.28542 -0.08635 " pathEditMode="relative" rAng="0" ptsTypes="AAA">
                                      <p:cBhvr>
                                        <p:cTn id="20" dur="2000" fill="hold"/>
                                        <p:tgtEl>
                                          <p:spTgt spid="47"/>
                                        </p:tgtEl>
                                        <p:attrNameLst>
                                          <p:attrName>ppt_x</p:attrName>
                                          <p:attrName>ppt_y</p:attrName>
                                        </p:attrNameLst>
                                      </p:cBhvr>
                                      <p:rCtr x="14000" y="-4400"/>
                                    </p:animMotion>
                                  </p:childTnLst>
                                </p:cTn>
                              </p:par>
                              <p:par>
                                <p:cTn id="21" presetID="0" presetClass="path" presetSubtype="0" repeatCount="indefinite" accel="50000" decel="50000" fill="hold" nodeType="withEffect">
                                  <p:stCondLst>
                                    <p:cond delay="500"/>
                                  </p:stCondLst>
                                  <p:childTnLst>
                                    <p:animMotion origin="layout" path="M 0.00451 0.00069 L 0.28542 0.00069 L 0.28542 -0.08635 " pathEditMode="relative" rAng="0" ptsTypes="AAA">
                                      <p:cBhvr>
                                        <p:cTn id="22" dur="2000" fill="hold"/>
                                        <p:tgtEl>
                                          <p:spTgt spid="51"/>
                                        </p:tgtEl>
                                        <p:attrNameLst>
                                          <p:attrName>ppt_x</p:attrName>
                                          <p:attrName>ppt_y</p:attrName>
                                        </p:attrNameLst>
                                      </p:cBhvr>
                                      <p:rCtr x="14000" y="-4400"/>
                                    </p:animMotion>
                                  </p:childTnLst>
                                </p:cTn>
                              </p:par>
                              <p:par>
                                <p:cTn id="23" presetID="0" presetClass="path" presetSubtype="0" repeatCount="indefinite" accel="50000" decel="50000" fill="hold" nodeType="withEffect">
                                  <p:stCondLst>
                                    <p:cond delay="1000"/>
                                  </p:stCondLst>
                                  <p:childTnLst>
                                    <p:animMotion origin="layout" path="M 0.00451 0.00069 L 0.28542 0.00069 L 0.28542 -0.08635 " pathEditMode="relative" rAng="0" ptsTypes="AAA">
                                      <p:cBhvr>
                                        <p:cTn id="24" dur="2000" fill="hold"/>
                                        <p:tgtEl>
                                          <p:spTgt spid="52"/>
                                        </p:tgtEl>
                                        <p:attrNameLst>
                                          <p:attrName>ppt_x</p:attrName>
                                          <p:attrName>ppt_y</p:attrName>
                                        </p:attrNameLst>
                                      </p:cBhvr>
                                      <p:rCtr x="14000" y="-4400"/>
                                    </p:animMotion>
                                  </p:childTnLst>
                                </p:cTn>
                              </p:par>
                              <p:par>
                                <p:cTn id="25" presetID="0" presetClass="path" presetSubtype="0" repeatCount="indefinite" accel="50000" decel="50000" fill="hold" nodeType="withEffect">
                                  <p:stCondLst>
                                    <p:cond delay="1500"/>
                                  </p:stCondLst>
                                  <p:childTnLst>
                                    <p:animMotion origin="layout" path="M 0.00451 0.00069 L 0.28542 0.00069 L 0.28542 -0.08635 " pathEditMode="relative" rAng="0" ptsTypes="AAA">
                                      <p:cBhvr>
                                        <p:cTn id="26" dur="2000" fill="hold"/>
                                        <p:tgtEl>
                                          <p:spTgt spid="53"/>
                                        </p:tgtEl>
                                        <p:attrNameLst>
                                          <p:attrName>ppt_x</p:attrName>
                                          <p:attrName>ppt_y</p:attrName>
                                        </p:attrNameLst>
                                      </p:cBhvr>
                                      <p:rCtr x="14000" y="-4400"/>
                                    </p:animMotion>
                                  </p:childTnLst>
                                </p:cTn>
                              </p:par>
                              <p:par>
                                <p:cTn id="27" presetID="0" presetClass="path" presetSubtype="0" repeatCount="indefinite" accel="50000" decel="50000" fill="hold" nodeType="withEffect">
                                  <p:stCondLst>
                                    <p:cond delay="2000"/>
                                  </p:stCondLst>
                                  <p:childTnLst>
                                    <p:animMotion origin="layout" path="M 0.00451 0.00069 L 0.28542 0.00069 L 0.28542 -0.08635 " pathEditMode="relative" rAng="0" ptsTypes="AAA">
                                      <p:cBhvr>
                                        <p:cTn id="28" dur="2000" fill="hold"/>
                                        <p:tgtEl>
                                          <p:spTgt spid="54"/>
                                        </p:tgtEl>
                                        <p:attrNameLst>
                                          <p:attrName>ppt_x</p:attrName>
                                          <p:attrName>ppt_y</p:attrName>
                                        </p:attrNameLst>
                                      </p:cBhvr>
                                      <p:rCtr x="14000" y="-4400"/>
                                    </p:animMotion>
                                  </p:childTnLst>
                                </p:cTn>
                              </p:par>
                              <p:par>
                                <p:cTn id="29" presetID="0" presetClass="path" presetSubtype="0" repeatCount="indefinite" accel="50000" decel="50000" fill="hold" nodeType="withEffect">
                                  <p:stCondLst>
                                    <p:cond delay="2500"/>
                                  </p:stCondLst>
                                  <p:childTnLst>
                                    <p:animMotion origin="layout" path="M 0.00451 0.00069 L 0.28542 0.00069 L 0.28542 -0.08635 " pathEditMode="relative" rAng="0" ptsTypes="AAA">
                                      <p:cBhvr>
                                        <p:cTn id="30" dur="2000" fill="hold"/>
                                        <p:tgtEl>
                                          <p:spTgt spid="55"/>
                                        </p:tgtEl>
                                        <p:attrNameLst>
                                          <p:attrName>ppt_x</p:attrName>
                                          <p:attrName>ppt_y</p:attrName>
                                        </p:attrNameLst>
                                      </p:cBhvr>
                                      <p:rCtr x="14000" y="-4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111"/>
          <p:cNvGrpSpPr>
            <a:grpSpLocks/>
          </p:cNvGrpSpPr>
          <p:nvPr/>
        </p:nvGrpSpPr>
        <p:grpSpPr bwMode="auto">
          <a:xfrm>
            <a:off x="5410200" y="3657600"/>
            <a:ext cx="2409825" cy="1924050"/>
            <a:chOff x="6324600" y="1676400"/>
            <a:chExt cx="2409825" cy="1923743"/>
          </a:xfrm>
        </p:grpSpPr>
        <p:grpSp>
          <p:nvGrpSpPr>
            <p:cNvPr id="32831" name="Group 98"/>
            <p:cNvGrpSpPr>
              <a:grpSpLocks/>
            </p:cNvGrpSpPr>
            <p:nvPr/>
          </p:nvGrpSpPr>
          <p:grpSpPr bwMode="auto">
            <a:xfrm>
              <a:off x="6705600" y="1828800"/>
              <a:ext cx="1187633" cy="609653"/>
              <a:chOff x="4934296" y="4762873"/>
              <a:chExt cx="1187633" cy="609653"/>
            </a:xfrm>
          </p:grpSpPr>
          <p:sp>
            <p:nvSpPr>
              <p:cNvPr id="23" name="Oval 22"/>
              <p:cNvSpPr/>
              <p:nvPr/>
            </p:nvSpPr>
            <p:spPr bwMode="auto">
              <a:xfrm>
                <a:off x="5359952" y="4839079"/>
                <a:ext cx="761977" cy="457240"/>
              </a:xfrm>
              <a:prstGeom prst="ellipse">
                <a:avLst/>
              </a:prstGeom>
              <a:solidFill>
                <a:schemeClr val="accent3"/>
              </a:solidFill>
              <a:ln w="12700">
                <a:solidFill>
                  <a:srgbClr val="FFC000"/>
                </a:solidFill>
                <a:headEnd type="oval" w="sm" len="sm"/>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7" name="Oval 26"/>
              <p:cNvSpPr/>
              <p:nvPr/>
            </p:nvSpPr>
            <p:spPr bwMode="auto">
              <a:xfrm>
                <a:off x="4934296" y="4976251"/>
                <a:ext cx="274312" cy="182896"/>
              </a:xfrm>
              <a:prstGeom prst="ellipse">
                <a:avLst/>
              </a:prstGeom>
              <a:solidFill>
                <a:schemeClr val="bg2">
                  <a:lumMod val="75000"/>
                </a:schemeClr>
              </a:solidFill>
              <a:ln w="12700">
                <a:solidFill>
                  <a:schemeClr val="bg2">
                    <a:lumMod val="75000"/>
                  </a:schemeClr>
                </a:solidFill>
                <a:headEnd type="oval" w="sm" len="sm"/>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5" name="Rectangle 24"/>
              <p:cNvSpPr/>
              <p:nvPr/>
            </p:nvSpPr>
            <p:spPr bwMode="auto">
              <a:xfrm>
                <a:off x="5055161" y="4877183"/>
                <a:ext cx="457186" cy="381033"/>
              </a:xfrm>
              <a:prstGeom prst="rect">
                <a:avLst/>
              </a:prstGeom>
              <a:solidFill>
                <a:schemeClr val="bg2">
                  <a:lumMod val="60000"/>
                  <a:lumOff val="40000"/>
                </a:schemeClr>
              </a:solidFill>
              <a:ln w="12700">
                <a:solidFill>
                  <a:schemeClr val="bg2">
                    <a:lumMod val="75000"/>
                  </a:schemeClr>
                </a:solidFill>
                <a:headEnd type="oval" w="sm" len="sm"/>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4" name="Rectangle 23"/>
              <p:cNvSpPr/>
              <p:nvPr/>
            </p:nvSpPr>
            <p:spPr bwMode="auto">
              <a:xfrm>
                <a:off x="5512347" y="4762873"/>
                <a:ext cx="76198" cy="609653"/>
              </a:xfrm>
              <a:prstGeom prst="rect">
                <a:avLst/>
              </a:prstGeom>
              <a:solidFill>
                <a:schemeClr val="bg2">
                  <a:lumMod val="60000"/>
                  <a:lumOff val="40000"/>
                </a:schemeClr>
              </a:solidFill>
              <a:ln w="12700">
                <a:solidFill>
                  <a:schemeClr val="bg2">
                    <a:lumMod val="75000"/>
                  </a:schemeClr>
                </a:solidFill>
                <a:headEnd type="oval" w="sm" len="sm"/>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69" name="Freeform 68"/>
              <p:cNvSpPr/>
              <p:nvPr/>
            </p:nvSpPr>
            <p:spPr bwMode="auto">
              <a:xfrm rot="5400000">
                <a:off x="5592333" y="4920759"/>
                <a:ext cx="231738" cy="265113"/>
              </a:xfrm>
              <a:custGeom>
                <a:avLst/>
                <a:gdLst>
                  <a:gd name="connsiteX0" fmla="*/ 819397 w 1140031"/>
                  <a:gd name="connsiteY0" fmla="*/ 1246909 h 1282690"/>
                  <a:gd name="connsiteX1" fmla="*/ 855023 w 1140031"/>
                  <a:gd name="connsiteY1" fmla="*/ 1163781 h 1282690"/>
                  <a:gd name="connsiteX2" fmla="*/ 890649 w 1140031"/>
                  <a:gd name="connsiteY2" fmla="*/ 1092529 h 1282690"/>
                  <a:gd name="connsiteX3" fmla="*/ 926275 w 1140031"/>
                  <a:gd name="connsiteY3" fmla="*/ 1021278 h 1282690"/>
                  <a:gd name="connsiteX4" fmla="*/ 961901 w 1140031"/>
                  <a:gd name="connsiteY4" fmla="*/ 950026 h 1282690"/>
                  <a:gd name="connsiteX5" fmla="*/ 985652 w 1140031"/>
                  <a:gd name="connsiteY5" fmla="*/ 878774 h 1282690"/>
                  <a:gd name="connsiteX6" fmla="*/ 1033153 w 1140031"/>
                  <a:gd name="connsiteY6" fmla="*/ 795646 h 1282690"/>
                  <a:gd name="connsiteX7" fmla="*/ 1080654 w 1140031"/>
                  <a:gd name="connsiteY7" fmla="*/ 653142 h 1282690"/>
                  <a:gd name="connsiteX8" fmla="*/ 1092530 w 1140031"/>
                  <a:gd name="connsiteY8" fmla="*/ 617516 h 1282690"/>
                  <a:gd name="connsiteX9" fmla="*/ 1104405 w 1140031"/>
                  <a:gd name="connsiteY9" fmla="*/ 581891 h 1282690"/>
                  <a:gd name="connsiteX10" fmla="*/ 1116280 w 1140031"/>
                  <a:gd name="connsiteY10" fmla="*/ 510639 h 1282690"/>
                  <a:gd name="connsiteX11" fmla="*/ 1128156 w 1140031"/>
                  <a:gd name="connsiteY11" fmla="*/ 451262 h 1282690"/>
                  <a:gd name="connsiteX12" fmla="*/ 1140031 w 1140031"/>
                  <a:gd name="connsiteY12" fmla="*/ 368135 h 1282690"/>
                  <a:gd name="connsiteX13" fmla="*/ 1104405 w 1140031"/>
                  <a:gd name="connsiteY13" fmla="*/ 166254 h 1282690"/>
                  <a:gd name="connsiteX14" fmla="*/ 1056904 w 1140031"/>
                  <a:gd name="connsiteY14" fmla="*/ 95002 h 1282690"/>
                  <a:gd name="connsiteX15" fmla="*/ 1021278 w 1140031"/>
                  <a:gd name="connsiteY15" fmla="*/ 83127 h 1282690"/>
                  <a:gd name="connsiteX16" fmla="*/ 985652 w 1140031"/>
                  <a:gd name="connsiteY16" fmla="*/ 59376 h 1282690"/>
                  <a:gd name="connsiteX17" fmla="*/ 843148 w 1140031"/>
                  <a:gd name="connsiteY17" fmla="*/ 59376 h 1282690"/>
                  <a:gd name="connsiteX18" fmla="*/ 807522 w 1140031"/>
                  <a:gd name="connsiteY18" fmla="*/ 71252 h 1282690"/>
                  <a:gd name="connsiteX19" fmla="*/ 760021 w 1140031"/>
                  <a:gd name="connsiteY19" fmla="*/ 142504 h 1282690"/>
                  <a:gd name="connsiteX20" fmla="*/ 736270 w 1140031"/>
                  <a:gd name="connsiteY20" fmla="*/ 178129 h 1282690"/>
                  <a:gd name="connsiteX21" fmla="*/ 724395 w 1140031"/>
                  <a:gd name="connsiteY21" fmla="*/ 213755 h 1282690"/>
                  <a:gd name="connsiteX22" fmla="*/ 724395 w 1140031"/>
                  <a:gd name="connsiteY22" fmla="*/ 356259 h 1282690"/>
                  <a:gd name="connsiteX23" fmla="*/ 748145 w 1140031"/>
                  <a:gd name="connsiteY23" fmla="*/ 391885 h 1282690"/>
                  <a:gd name="connsiteX24" fmla="*/ 819397 w 1140031"/>
                  <a:gd name="connsiteY24" fmla="*/ 380010 h 1282690"/>
                  <a:gd name="connsiteX25" fmla="*/ 855023 w 1140031"/>
                  <a:gd name="connsiteY25" fmla="*/ 308758 h 1282690"/>
                  <a:gd name="connsiteX26" fmla="*/ 843148 w 1140031"/>
                  <a:gd name="connsiteY26" fmla="*/ 178129 h 1282690"/>
                  <a:gd name="connsiteX27" fmla="*/ 831272 w 1140031"/>
                  <a:gd name="connsiteY27" fmla="*/ 142504 h 1282690"/>
                  <a:gd name="connsiteX28" fmla="*/ 795647 w 1140031"/>
                  <a:gd name="connsiteY28" fmla="*/ 118753 h 1282690"/>
                  <a:gd name="connsiteX29" fmla="*/ 760021 w 1140031"/>
                  <a:gd name="connsiteY29" fmla="*/ 83127 h 1282690"/>
                  <a:gd name="connsiteX30" fmla="*/ 641267 w 1140031"/>
                  <a:gd name="connsiteY30" fmla="*/ 47501 h 1282690"/>
                  <a:gd name="connsiteX31" fmla="*/ 534389 w 1140031"/>
                  <a:gd name="connsiteY31" fmla="*/ 95002 h 1282690"/>
                  <a:gd name="connsiteX32" fmla="*/ 510639 w 1140031"/>
                  <a:gd name="connsiteY32" fmla="*/ 130628 h 1282690"/>
                  <a:gd name="connsiteX33" fmla="*/ 475013 w 1140031"/>
                  <a:gd name="connsiteY33" fmla="*/ 166254 h 1282690"/>
                  <a:gd name="connsiteX34" fmla="*/ 451262 w 1140031"/>
                  <a:gd name="connsiteY34" fmla="*/ 237506 h 1282690"/>
                  <a:gd name="connsiteX35" fmla="*/ 463137 w 1140031"/>
                  <a:gd name="connsiteY35" fmla="*/ 273132 h 1282690"/>
                  <a:gd name="connsiteX36" fmla="*/ 475013 w 1140031"/>
                  <a:gd name="connsiteY36" fmla="*/ 320633 h 1282690"/>
                  <a:gd name="connsiteX37" fmla="*/ 510639 w 1140031"/>
                  <a:gd name="connsiteY37" fmla="*/ 332509 h 1282690"/>
                  <a:gd name="connsiteX38" fmla="*/ 570015 w 1140031"/>
                  <a:gd name="connsiteY38" fmla="*/ 261257 h 1282690"/>
                  <a:gd name="connsiteX39" fmla="*/ 581891 w 1140031"/>
                  <a:gd name="connsiteY39" fmla="*/ 225631 h 1282690"/>
                  <a:gd name="connsiteX40" fmla="*/ 570015 w 1140031"/>
                  <a:gd name="connsiteY40" fmla="*/ 130628 h 1282690"/>
                  <a:gd name="connsiteX41" fmla="*/ 558140 w 1140031"/>
                  <a:gd name="connsiteY41" fmla="*/ 95002 h 1282690"/>
                  <a:gd name="connsiteX42" fmla="*/ 486888 w 1140031"/>
                  <a:gd name="connsiteY42" fmla="*/ 47501 h 1282690"/>
                  <a:gd name="connsiteX43" fmla="*/ 451262 w 1140031"/>
                  <a:gd name="connsiteY43" fmla="*/ 23750 h 1282690"/>
                  <a:gd name="connsiteX44" fmla="*/ 380010 w 1140031"/>
                  <a:gd name="connsiteY44" fmla="*/ 0 h 1282690"/>
                  <a:gd name="connsiteX45" fmla="*/ 273132 w 1140031"/>
                  <a:gd name="connsiteY45" fmla="*/ 47501 h 1282690"/>
                  <a:gd name="connsiteX46" fmla="*/ 237506 w 1140031"/>
                  <a:gd name="connsiteY46" fmla="*/ 83127 h 1282690"/>
                  <a:gd name="connsiteX47" fmla="*/ 225631 w 1140031"/>
                  <a:gd name="connsiteY47" fmla="*/ 249381 h 1282690"/>
                  <a:gd name="connsiteX48" fmla="*/ 237506 w 1140031"/>
                  <a:gd name="connsiteY48" fmla="*/ 285007 h 1282690"/>
                  <a:gd name="connsiteX49" fmla="*/ 273132 w 1140031"/>
                  <a:gd name="connsiteY49" fmla="*/ 308758 h 1282690"/>
                  <a:gd name="connsiteX50" fmla="*/ 308758 w 1140031"/>
                  <a:gd name="connsiteY50" fmla="*/ 296883 h 1282690"/>
                  <a:gd name="connsiteX51" fmla="*/ 332509 w 1140031"/>
                  <a:gd name="connsiteY51" fmla="*/ 225631 h 1282690"/>
                  <a:gd name="connsiteX52" fmla="*/ 296883 w 1140031"/>
                  <a:gd name="connsiteY52" fmla="*/ 59376 h 1282690"/>
                  <a:gd name="connsiteX53" fmla="*/ 225631 w 1140031"/>
                  <a:gd name="connsiteY53" fmla="*/ 35626 h 1282690"/>
                  <a:gd name="connsiteX54" fmla="*/ 190005 w 1140031"/>
                  <a:gd name="connsiteY54" fmla="*/ 23750 h 1282690"/>
                  <a:gd name="connsiteX55" fmla="*/ 154379 w 1140031"/>
                  <a:gd name="connsiteY55" fmla="*/ 11875 h 1282690"/>
                  <a:gd name="connsiteX56" fmla="*/ 118753 w 1140031"/>
                  <a:gd name="connsiteY56" fmla="*/ 23750 h 1282690"/>
                  <a:gd name="connsiteX57" fmla="*/ 47501 w 1140031"/>
                  <a:gd name="connsiteY57" fmla="*/ 71252 h 1282690"/>
                  <a:gd name="connsiteX58" fmla="*/ 11875 w 1140031"/>
                  <a:gd name="connsiteY58" fmla="*/ 190005 h 1282690"/>
                  <a:gd name="connsiteX59" fmla="*/ 0 w 1140031"/>
                  <a:gd name="connsiteY59" fmla="*/ 273132 h 1282690"/>
                  <a:gd name="connsiteX60" fmla="*/ 11875 w 1140031"/>
                  <a:gd name="connsiteY60" fmla="*/ 320633 h 1282690"/>
                  <a:gd name="connsiteX61" fmla="*/ 35626 w 1140031"/>
                  <a:gd name="connsiteY61" fmla="*/ 475013 h 1282690"/>
                  <a:gd name="connsiteX62" fmla="*/ 71252 w 1140031"/>
                  <a:gd name="connsiteY62" fmla="*/ 605641 h 1282690"/>
                  <a:gd name="connsiteX63" fmla="*/ 95002 w 1140031"/>
                  <a:gd name="connsiteY63" fmla="*/ 688768 h 1282690"/>
                  <a:gd name="connsiteX64" fmla="*/ 118753 w 1140031"/>
                  <a:gd name="connsiteY64" fmla="*/ 724394 h 1282690"/>
                  <a:gd name="connsiteX65" fmla="*/ 142504 w 1140031"/>
                  <a:gd name="connsiteY65" fmla="*/ 795646 h 1282690"/>
                  <a:gd name="connsiteX66" fmla="*/ 154379 w 1140031"/>
                  <a:gd name="connsiteY66" fmla="*/ 831272 h 1282690"/>
                  <a:gd name="connsiteX67" fmla="*/ 178130 w 1140031"/>
                  <a:gd name="connsiteY67" fmla="*/ 866898 h 1282690"/>
                  <a:gd name="connsiteX68" fmla="*/ 190005 w 1140031"/>
                  <a:gd name="connsiteY68" fmla="*/ 902524 h 1282690"/>
                  <a:gd name="connsiteX69" fmla="*/ 213756 w 1140031"/>
                  <a:gd name="connsiteY69" fmla="*/ 938150 h 1282690"/>
                  <a:gd name="connsiteX70" fmla="*/ 261257 w 1140031"/>
                  <a:gd name="connsiteY70" fmla="*/ 1045028 h 1282690"/>
                  <a:gd name="connsiteX71" fmla="*/ 273132 w 1140031"/>
                  <a:gd name="connsiteY71" fmla="*/ 1080654 h 1282690"/>
                  <a:gd name="connsiteX72" fmla="*/ 320634 w 1140031"/>
                  <a:gd name="connsiteY72" fmla="*/ 1151906 h 1282690"/>
                  <a:gd name="connsiteX73" fmla="*/ 332509 w 1140031"/>
                  <a:gd name="connsiteY73" fmla="*/ 1187532 h 1282690"/>
                  <a:gd name="connsiteX74" fmla="*/ 368135 w 1140031"/>
                  <a:gd name="connsiteY74" fmla="*/ 1246909 h 128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140031" h="1282690">
                    <a:moveTo>
                      <a:pt x="819397" y="1246909"/>
                    </a:moveTo>
                    <a:cubicBezTo>
                      <a:pt x="847246" y="1163360"/>
                      <a:pt x="811000" y="1266502"/>
                      <a:pt x="855023" y="1163781"/>
                    </a:cubicBezTo>
                    <a:cubicBezTo>
                      <a:pt x="884522" y="1094948"/>
                      <a:pt x="845005" y="1160994"/>
                      <a:pt x="890649" y="1092529"/>
                    </a:cubicBezTo>
                    <a:cubicBezTo>
                      <a:pt x="920498" y="1002982"/>
                      <a:pt x="880233" y="1113363"/>
                      <a:pt x="926275" y="1021278"/>
                    </a:cubicBezTo>
                    <a:cubicBezTo>
                      <a:pt x="975441" y="922946"/>
                      <a:pt x="893834" y="1052126"/>
                      <a:pt x="961901" y="950026"/>
                    </a:cubicBezTo>
                    <a:cubicBezTo>
                      <a:pt x="969818" y="926275"/>
                      <a:pt x="974456" y="901167"/>
                      <a:pt x="985652" y="878774"/>
                    </a:cubicBezTo>
                    <a:cubicBezTo>
                      <a:pt x="1015785" y="818506"/>
                      <a:pt x="999582" y="846002"/>
                      <a:pt x="1033153" y="795646"/>
                    </a:cubicBezTo>
                    <a:lnTo>
                      <a:pt x="1080654" y="653142"/>
                    </a:lnTo>
                    <a:lnTo>
                      <a:pt x="1092530" y="617516"/>
                    </a:lnTo>
                    <a:lnTo>
                      <a:pt x="1104405" y="581891"/>
                    </a:lnTo>
                    <a:cubicBezTo>
                      <a:pt x="1108363" y="558140"/>
                      <a:pt x="1111973" y="534329"/>
                      <a:pt x="1116280" y="510639"/>
                    </a:cubicBezTo>
                    <a:cubicBezTo>
                      <a:pt x="1119891" y="490780"/>
                      <a:pt x="1124838" y="471172"/>
                      <a:pt x="1128156" y="451262"/>
                    </a:cubicBezTo>
                    <a:cubicBezTo>
                      <a:pt x="1132758" y="423653"/>
                      <a:pt x="1136073" y="395844"/>
                      <a:pt x="1140031" y="368135"/>
                    </a:cubicBezTo>
                    <a:cubicBezTo>
                      <a:pt x="1136251" y="326551"/>
                      <a:pt x="1136050" y="213721"/>
                      <a:pt x="1104405" y="166254"/>
                    </a:cubicBezTo>
                    <a:cubicBezTo>
                      <a:pt x="1088571" y="142503"/>
                      <a:pt x="1083984" y="104028"/>
                      <a:pt x="1056904" y="95002"/>
                    </a:cubicBezTo>
                    <a:lnTo>
                      <a:pt x="1021278" y="83127"/>
                    </a:lnTo>
                    <a:cubicBezTo>
                      <a:pt x="1009403" y="75210"/>
                      <a:pt x="998418" y="65759"/>
                      <a:pt x="985652" y="59376"/>
                    </a:cubicBezTo>
                    <a:cubicBezTo>
                      <a:pt x="935012" y="34056"/>
                      <a:pt x="908083" y="52161"/>
                      <a:pt x="843148" y="59376"/>
                    </a:cubicBezTo>
                    <a:cubicBezTo>
                      <a:pt x="831273" y="63335"/>
                      <a:pt x="817937" y="64308"/>
                      <a:pt x="807522" y="71252"/>
                    </a:cubicBezTo>
                    <a:cubicBezTo>
                      <a:pt x="756869" y="105021"/>
                      <a:pt x="781810" y="98927"/>
                      <a:pt x="760021" y="142504"/>
                    </a:cubicBezTo>
                    <a:cubicBezTo>
                      <a:pt x="753638" y="155269"/>
                      <a:pt x="744187" y="166254"/>
                      <a:pt x="736270" y="178129"/>
                    </a:cubicBezTo>
                    <a:cubicBezTo>
                      <a:pt x="732312" y="190004"/>
                      <a:pt x="726634" y="201439"/>
                      <a:pt x="724395" y="213755"/>
                    </a:cubicBezTo>
                    <a:cubicBezTo>
                      <a:pt x="714219" y="269722"/>
                      <a:pt x="702873" y="306042"/>
                      <a:pt x="724395" y="356259"/>
                    </a:cubicBezTo>
                    <a:cubicBezTo>
                      <a:pt x="730017" y="369377"/>
                      <a:pt x="740228" y="380010"/>
                      <a:pt x="748145" y="391885"/>
                    </a:cubicBezTo>
                    <a:cubicBezTo>
                      <a:pt x="771896" y="387927"/>
                      <a:pt x="797861" y="390778"/>
                      <a:pt x="819397" y="380010"/>
                    </a:cubicBezTo>
                    <a:cubicBezTo>
                      <a:pt x="837814" y="370801"/>
                      <a:pt x="849403" y="325620"/>
                      <a:pt x="855023" y="308758"/>
                    </a:cubicBezTo>
                    <a:cubicBezTo>
                      <a:pt x="851065" y="265215"/>
                      <a:pt x="849331" y="221412"/>
                      <a:pt x="843148" y="178129"/>
                    </a:cubicBezTo>
                    <a:cubicBezTo>
                      <a:pt x="841378" y="165737"/>
                      <a:pt x="839092" y="152278"/>
                      <a:pt x="831272" y="142504"/>
                    </a:cubicBezTo>
                    <a:cubicBezTo>
                      <a:pt x="822356" y="131359"/>
                      <a:pt x="806611" y="127890"/>
                      <a:pt x="795647" y="118753"/>
                    </a:cubicBezTo>
                    <a:cubicBezTo>
                      <a:pt x="782745" y="108001"/>
                      <a:pt x="774702" y="91283"/>
                      <a:pt x="760021" y="83127"/>
                    </a:cubicBezTo>
                    <a:cubicBezTo>
                      <a:pt x="736363" y="69983"/>
                      <a:pt x="671935" y="55168"/>
                      <a:pt x="641267" y="47501"/>
                    </a:cubicBezTo>
                    <a:cubicBezTo>
                      <a:pt x="556475" y="75765"/>
                      <a:pt x="590846" y="57365"/>
                      <a:pt x="534389" y="95002"/>
                    </a:cubicBezTo>
                    <a:cubicBezTo>
                      <a:pt x="526472" y="106877"/>
                      <a:pt x="519776" y="119664"/>
                      <a:pt x="510639" y="130628"/>
                    </a:cubicBezTo>
                    <a:cubicBezTo>
                      <a:pt x="499888" y="143530"/>
                      <a:pt x="483169" y="151573"/>
                      <a:pt x="475013" y="166254"/>
                    </a:cubicBezTo>
                    <a:cubicBezTo>
                      <a:pt x="462855" y="188139"/>
                      <a:pt x="451262" y="237506"/>
                      <a:pt x="451262" y="237506"/>
                    </a:cubicBezTo>
                    <a:cubicBezTo>
                      <a:pt x="455220" y="249381"/>
                      <a:pt x="459698" y="261096"/>
                      <a:pt x="463137" y="273132"/>
                    </a:cubicBezTo>
                    <a:cubicBezTo>
                      <a:pt x="467621" y="288825"/>
                      <a:pt x="464817" y="307888"/>
                      <a:pt x="475013" y="320633"/>
                    </a:cubicBezTo>
                    <a:cubicBezTo>
                      <a:pt x="482833" y="330408"/>
                      <a:pt x="498764" y="328550"/>
                      <a:pt x="510639" y="332509"/>
                    </a:cubicBezTo>
                    <a:cubicBezTo>
                      <a:pt x="536904" y="306244"/>
                      <a:pt x="553481" y="294325"/>
                      <a:pt x="570015" y="261257"/>
                    </a:cubicBezTo>
                    <a:cubicBezTo>
                      <a:pt x="575613" y="250061"/>
                      <a:pt x="577932" y="237506"/>
                      <a:pt x="581891" y="225631"/>
                    </a:cubicBezTo>
                    <a:cubicBezTo>
                      <a:pt x="577932" y="193963"/>
                      <a:pt x="575724" y="162027"/>
                      <a:pt x="570015" y="130628"/>
                    </a:cubicBezTo>
                    <a:cubicBezTo>
                      <a:pt x="567776" y="118312"/>
                      <a:pt x="566991" y="103853"/>
                      <a:pt x="558140" y="95002"/>
                    </a:cubicBezTo>
                    <a:cubicBezTo>
                      <a:pt x="537956" y="74818"/>
                      <a:pt x="510639" y="63335"/>
                      <a:pt x="486888" y="47501"/>
                    </a:cubicBezTo>
                    <a:cubicBezTo>
                      <a:pt x="475013" y="39584"/>
                      <a:pt x="464802" y="28263"/>
                      <a:pt x="451262" y="23750"/>
                    </a:cubicBezTo>
                    <a:lnTo>
                      <a:pt x="380010" y="0"/>
                    </a:lnTo>
                    <a:cubicBezTo>
                      <a:pt x="328226" y="17261"/>
                      <a:pt x="310771" y="16135"/>
                      <a:pt x="273132" y="47501"/>
                    </a:cubicBezTo>
                    <a:cubicBezTo>
                      <a:pt x="260230" y="58252"/>
                      <a:pt x="249381" y="71252"/>
                      <a:pt x="237506" y="83127"/>
                    </a:cubicBezTo>
                    <a:cubicBezTo>
                      <a:pt x="207121" y="174286"/>
                      <a:pt x="206245" y="142755"/>
                      <a:pt x="225631" y="249381"/>
                    </a:cubicBezTo>
                    <a:cubicBezTo>
                      <a:pt x="227870" y="261697"/>
                      <a:pt x="229686" y="275232"/>
                      <a:pt x="237506" y="285007"/>
                    </a:cubicBezTo>
                    <a:cubicBezTo>
                      <a:pt x="246422" y="296152"/>
                      <a:pt x="261257" y="300841"/>
                      <a:pt x="273132" y="308758"/>
                    </a:cubicBezTo>
                    <a:cubicBezTo>
                      <a:pt x="285007" y="304800"/>
                      <a:pt x="301482" y="307069"/>
                      <a:pt x="308758" y="296883"/>
                    </a:cubicBezTo>
                    <a:cubicBezTo>
                      <a:pt x="323310" y="276511"/>
                      <a:pt x="332509" y="225631"/>
                      <a:pt x="332509" y="225631"/>
                    </a:cubicBezTo>
                    <a:cubicBezTo>
                      <a:pt x="331744" y="217212"/>
                      <a:pt x="340839" y="86848"/>
                      <a:pt x="296883" y="59376"/>
                    </a:cubicBezTo>
                    <a:cubicBezTo>
                      <a:pt x="275653" y="46107"/>
                      <a:pt x="249382" y="43543"/>
                      <a:pt x="225631" y="35626"/>
                    </a:cubicBezTo>
                    <a:lnTo>
                      <a:pt x="190005" y="23750"/>
                    </a:lnTo>
                    <a:lnTo>
                      <a:pt x="154379" y="11875"/>
                    </a:lnTo>
                    <a:cubicBezTo>
                      <a:pt x="142504" y="15833"/>
                      <a:pt x="129695" y="17671"/>
                      <a:pt x="118753" y="23750"/>
                    </a:cubicBezTo>
                    <a:cubicBezTo>
                      <a:pt x="93800" y="37613"/>
                      <a:pt x="47501" y="71252"/>
                      <a:pt x="47501" y="71252"/>
                    </a:cubicBezTo>
                    <a:cubicBezTo>
                      <a:pt x="35106" y="108437"/>
                      <a:pt x="19054" y="150519"/>
                      <a:pt x="11875" y="190005"/>
                    </a:cubicBezTo>
                    <a:cubicBezTo>
                      <a:pt x="6868" y="217544"/>
                      <a:pt x="3958" y="245423"/>
                      <a:pt x="0" y="273132"/>
                    </a:cubicBezTo>
                    <a:cubicBezTo>
                      <a:pt x="3958" y="288966"/>
                      <a:pt x="8956" y="304575"/>
                      <a:pt x="11875" y="320633"/>
                    </a:cubicBezTo>
                    <a:cubicBezTo>
                      <a:pt x="24020" y="387434"/>
                      <a:pt x="21845" y="410701"/>
                      <a:pt x="35626" y="475013"/>
                    </a:cubicBezTo>
                    <a:cubicBezTo>
                      <a:pt x="71921" y="644391"/>
                      <a:pt x="45406" y="515183"/>
                      <a:pt x="71252" y="605641"/>
                    </a:cubicBezTo>
                    <a:cubicBezTo>
                      <a:pt x="76325" y="623396"/>
                      <a:pt x="85511" y="669787"/>
                      <a:pt x="95002" y="688768"/>
                    </a:cubicBezTo>
                    <a:cubicBezTo>
                      <a:pt x="101385" y="701534"/>
                      <a:pt x="110836" y="712519"/>
                      <a:pt x="118753" y="724394"/>
                    </a:cubicBezTo>
                    <a:lnTo>
                      <a:pt x="142504" y="795646"/>
                    </a:lnTo>
                    <a:cubicBezTo>
                      <a:pt x="146462" y="807521"/>
                      <a:pt x="147435" y="820857"/>
                      <a:pt x="154379" y="831272"/>
                    </a:cubicBezTo>
                    <a:lnTo>
                      <a:pt x="178130" y="866898"/>
                    </a:lnTo>
                    <a:cubicBezTo>
                      <a:pt x="182088" y="878773"/>
                      <a:pt x="184407" y="891328"/>
                      <a:pt x="190005" y="902524"/>
                    </a:cubicBezTo>
                    <a:cubicBezTo>
                      <a:pt x="196388" y="915290"/>
                      <a:pt x="207959" y="925108"/>
                      <a:pt x="213756" y="938150"/>
                    </a:cubicBezTo>
                    <a:cubicBezTo>
                      <a:pt x="270284" y="1065338"/>
                      <a:pt x="207505" y="964402"/>
                      <a:pt x="261257" y="1045028"/>
                    </a:cubicBezTo>
                    <a:cubicBezTo>
                      <a:pt x="265215" y="1056903"/>
                      <a:pt x="267053" y="1069712"/>
                      <a:pt x="273132" y="1080654"/>
                    </a:cubicBezTo>
                    <a:cubicBezTo>
                      <a:pt x="286995" y="1105607"/>
                      <a:pt x="320634" y="1151906"/>
                      <a:pt x="320634" y="1151906"/>
                    </a:cubicBezTo>
                    <a:cubicBezTo>
                      <a:pt x="324592" y="1163781"/>
                      <a:pt x="326430" y="1176590"/>
                      <a:pt x="332509" y="1187532"/>
                    </a:cubicBezTo>
                    <a:cubicBezTo>
                      <a:pt x="364138" y="1244464"/>
                      <a:pt x="403916" y="1282690"/>
                      <a:pt x="368135" y="1246909"/>
                    </a:cubicBezTo>
                  </a:path>
                </a:pathLst>
              </a:custGeom>
              <a:ln w="127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pic>
          <p:nvPicPr>
            <p:cNvPr id="328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676400"/>
              <a:ext cx="240982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33" name="TextBox 100"/>
            <p:cNvSpPr txBox="1">
              <a:spLocks noChangeArrowheads="1"/>
            </p:cNvSpPr>
            <p:nvPr/>
          </p:nvSpPr>
          <p:spPr bwMode="auto">
            <a:xfrm>
              <a:off x="6873766" y="3292366"/>
              <a:ext cx="8451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          +</a:t>
              </a:r>
            </a:p>
          </p:txBody>
        </p:sp>
      </p:grpSp>
      <p:sp>
        <p:nvSpPr>
          <p:cNvPr id="32771" name="Title 1"/>
          <p:cNvSpPr>
            <a:spLocks noGrp="1"/>
          </p:cNvSpPr>
          <p:nvPr>
            <p:ph type="title"/>
          </p:nvPr>
        </p:nvSpPr>
        <p:spPr/>
        <p:txBody>
          <a:bodyPr/>
          <a:lstStyle/>
          <a:p>
            <a:r>
              <a:rPr lang="en-US" dirty="0" smtClean="0"/>
              <a:t>Anatomy of a Flashlight</a:t>
            </a:r>
          </a:p>
        </p:txBody>
      </p:sp>
      <p:sp>
        <p:nvSpPr>
          <p:cNvPr id="3" name="Slide Number Placeholder 2"/>
          <p:cNvSpPr>
            <a:spLocks noGrp="1"/>
          </p:cNvSpPr>
          <p:nvPr>
            <p:ph type="sldNum" sz="quarter" idx="12"/>
          </p:nvPr>
        </p:nvSpPr>
        <p:spPr/>
        <p:txBody>
          <a:bodyPr/>
          <a:lstStyle/>
          <a:p>
            <a:pPr>
              <a:defRPr/>
            </a:pPr>
            <a:fld id="{68BFB077-24F3-4F0A-9E7D-947CD9029EE3}" type="slidenum">
              <a:rPr lang="en-US" smtClean="0"/>
              <a:pPr>
                <a:defRPr/>
              </a:pPr>
              <a:t>8</a:t>
            </a:fld>
            <a:endParaRPr lang="en-US" dirty="0"/>
          </a:p>
        </p:txBody>
      </p:sp>
      <p:grpSp>
        <p:nvGrpSpPr>
          <p:cNvPr id="32773" name="Group 99"/>
          <p:cNvGrpSpPr>
            <a:grpSpLocks/>
          </p:cNvGrpSpPr>
          <p:nvPr/>
        </p:nvGrpSpPr>
        <p:grpSpPr bwMode="auto">
          <a:xfrm>
            <a:off x="533400" y="3538538"/>
            <a:ext cx="5110163" cy="2176462"/>
            <a:chOff x="2738176" y="3929063"/>
            <a:chExt cx="5110424" cy="2176462"/>
          </a:xfrm>
        </p:grpSpPr>
        <p:sp>
          <p:nvSpPr>
            <p:cNvPr id="67" name="Oval 66"/>
            <p:cNvSpPr/>
            <p:nvPr/>
          </p:nvSpPr>
          <p:spPr>
            <a:xfrm>
              <a:off x="3705013" y="4210050"/>
              <a:ext cx="838243" cy="533400"/>
            </a:xfrm>
            <a:prstGeom prst="ellipse">
              <a:avLst/>
            </a:prstGeom>
            <a:solidFill>
              <a:schemeClr val="bg2">
                <a:lumMod val="20000"/>
                <a:lumOff val="80000"/>
              </a:schemeClr>
            </a:solidFill>
            <a:ln w="12700">
              <a:solidFill>
                <a:schemeClr val="accent4">
                  <a:lumMod val="65000"/>
                  <a:lumOff val="3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2" name="Arc 31"/>
            <p:cNvSpPr/>
            <p:nvPr/>
          </p:nvSpPr>
          <p:spPr bwMode="auto">
            <a:xfrm flipH="1">
              <a:off x="5486279" y="3941763"/>
              <a:ext cx="2362321" cy="838200"/>
            </a:xfrm>
            <a:prstGeom prst="arc">
              <a:avLst>
                <a:gd name="adj1" fmla="val 16285755"/>
                <a:gd name="adj2" fmla="val 0"/>
              </a:avLst>
            </a:prstGeom>
            <a:solidFill>
              <a:schemeClr val="bg2">
                <a:lumMod val="20000"/>
                <a:lumOff val="80000"/>
              </a:schemeClr>
            </a:solidFill>
            <a:ln w="19050">
              <a:solidFill>
                <a:schemeClr val="bg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3" name="Arc 32"/>
            <p:cNvSpPr/>
            <p:nvPr/>
          </p:nvSpPr>
          <p:spPr bwMode="auto">
            <a:xfrm flipH="1" flipV="1">
              <a:off x="5486279" y="5256213"/>
              <a:ext cx="2362321" cy="838200"/>
            </a:xfrm>
            <a:prstGeom prst="arc">
              <a:avLst>
                <a:gd name="adj1" fmla="val 16285755"/>
                <a:gd name="adj2" fmla="val 0"/>
              </a:avLst>
            </a:prstGeom>
            <a:solidFill>
              <a:schemeClr val="bg2">
                <a:lumMod val="20000"/>
                <a:lumOff val="80000"/>
              </a:schemeClr>
            </a:solidFill>
            <a:ln w="19050">
              <a:solidFill>
                <a:schemeClr val="bg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8" name="Trapezoid 37"/>
            <p:cNvSpPr/>
            <p:nvPr/>
          </p:nvSpPr>
          <p:spPr bwMode="auto">
            <a:xfrm rot="16200000">
              <a:off x="3428015" y="3642449"/>
              <a:ext cx="1371600" cy="2751279"/>
            </a:xfrm>
            <a:prstGeom prst="trapezoid">
              <a:avLst>
                <a:gd name="adj" fmla="val 7774"/>
              </a:avLst>
            </a:prstGeom>
            <a:solidFill>
              <a:schemeClr val="bg2">
                <a:lumMod val="20000"/>
                <a:lumOff val="80000"/>
              </a:schemeClr>
            </a:solidFill>
            <a:ln w="19050">
              <a:solidFill>
                <a:schemeClr val="bg2">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40" name="Rectangle 39"/>
            <p:cNvSpPr/>
            <p:nvPr/>
          </p:nvSpPr>
          <p:spPr bwMode="auto">
            <a:xfrm>
              <a:off x="5502155" y="4343400"/>
              <a:ext cx="1143058" cy="1371600"/>
            </a:xfrm>
            <a:prstGeom prst="rect">
              <a:avLst/>
            </a:prstGeom>
            <a:solidFill>
              <a:schemeClr val="bg2">
                <a:lumMod val="20000"/>
                <a:lumOff val="80000"/>
              </a:schemeClr>
            </a:solidFill>
            <a:ln w="38100">
              <a:no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36" name="Straight Connector 35"/>
            <p:cNvCxnSpPr/>
            <p:nvPr/>
          </p:nvCxnSpPr>
          <p:spPr bwMode="auto">
            <a:xfrm rot="5400000">
              <a:off x="5559364" y="5016500"/>
              <a:ext cx="2176462" cy="1588"/>
            </a:xfrm>
            <a:prstGeom prst="line">
              <a:avLst/>
            </a:prstGeom>
            <a:solidFill>
              <a:schemeClr val="bg2">
                <a:lumMod val="40000"/>
                <a:lumOff val="60000"/>
              </a:schemeClr>
            </a:solidFill>
            <a:ln w="19050">
              <a:solidFill>
                <a:schemeClr val="bg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2806" name="Group 63"/>
            <p:cNvGrpSpPr>
              <a:grpSpLocks/>
            </p:cNvGrpSpPr>
            <p:nvPr/>
          </p:nvGrpSpPr>
          <p:grpSpPr bwMode="auto">
            <a:xfrm>
              <a:off x="3074976" y="4791438"/>
              <a:ext cx="1832304" cy="533037"/>
              <a:chOff x="1311156" y="4648563"/>
              <a:chExt cx="1832304" cy="838273"/>
            </a:xfrm>
          </p:grpSpPr>
          <p:sp>
            <p:nvSpPr>
              <p:cNvPr id="8" name="Rounded Rectangle 7"/>
              <p:cNvSpPr/>
              <p:nvPr/>
            </p:nvSpPr>
            <p:spPr bwMode="auto">
              <a:xfrm>
                <a:off x="1311156" y="4648563"/>
                <a:ext cx="1676350" cy="838273"/>
              </a:xfrm>
              <a:prstGeom prst="roundRect">
                <a:avLst/>
              </a:prstGeom>
              <a:ln>
                <a:headEnd type="oval" w="sm" len="sm"/>
                <a:tailEnd type="oval" w="sm" len="sm"/>
              </a:ln>
            </p:spPr>
            <p:style>
              <a:lnRef idx="0">
                <a:schemeClr val="accent6"/>
              </a:lnRef>
              <a:fillRef idx="3">
                <a:schemeClr val="accent6"/>
              </a:fillRef>
              <a:effectRef idx="3">
                <a:schemeClr val="accent6"/>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 - Cell</a:t>
                </a:r>
              </a:p>
            </p:txBody>
          </p:sp>
          <p:sp>
            <p:nvSpPr>
              <p:cNvPr id="9" name="Rectangle 8"/>
              <p:cNvSpPr/>
              <p:nvPr/>
            </p:nvSpPr>
            <p:spPr bwMode="auto">
              <a:xfrm>
                <a:off x="2991065" y="4915286"/>
                <a:ext cx="152395" cy="304827"/>
              </a:xfrm>
              <a:prstGeom prst="rect">
                <a:avLst/>
              </a:prstGeom>
              <a:ln>
                <a:headEnd type="oval" w="sm" len="sm"/>
                <a:tailEnd type="oval" w="sm" len="sm"/>
              </a:ln>
              <a:scene3d>
                <a:camera prst="orthographicFront"/>
                <a:lightRig rig="threePt" dir="t"/>
              </a:scene3d>
              <a:sp3d>
                <a:bevelT w="165100" prst="coolSlant"/>
              </a:sp3d>
            </p:spPr>
            <p:style>
              <a:lnRef idx="1">
                <a:schemeClr val="dk1"/>
              </a:lnRef>
              <a:fillRef idx="1002">
                <a:schemeClr val="lt2"/>
              </a:fillRef>
              <a:effectRef idx="1">
                <a:schemeClr val="dk1"/>
              </a:effectRef>
              <a:fontRef idx="minor">
                <a:schemeClr val="dk1"/>
              </a:fontRef>
            </p:style>
            <p:txBody>
              <a:bodyPr anchor="ctr"/>
              <a:lstStyle/>
              <a:p>
                <a:pPr algn="ctr">
                  <a:defRPr/>
                </a:pPr>
                <a:endParaRPr lang="en-US" dirty="0"/>
              </a:p>
            </p:txBody>
          </p:sp>
        </p:grpSp>
        <p:sp>
          <p:nvSpPr>
            <p:cNvPr id="73" name="Oval 72"/>
            <p:cNvSpPr/>
            <p:nvPr/>
          </p:nvSpPr>
          <p:spPr>
            <a:xfrm>
              <a:off x="3706600" y="4276725"/>
              <a:ext cx="865232" cy="381000"/>
            </a:xfrm>
            <a:prstGeom prst="ellipse">
              <a:avLst/>
            </a:prstGeom>
            <a:solidFill>
              <a:schemeClr val="bg2">
                <a:lumMod val="20000"/>
                <a:lumOff val="80000"/>
              </a:schemeClr>
            </a:solidFill>
            <a:ln w="28575">
              <a:no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52" name="Freeform 51"/>
            <p:cNvSpPr/>
            <p:nvPr/>
          </p:nvSpPr>
          <p:spPr bwMode="auto">
            <a:xfrm>
              <a:off x="4267200" y="4573905"/>
              <a:ext cx="1097280" cy="274320"/>
            </a:xfrm>
            <a:custGeom>
              <a:avLst/>
              <a:gdLst>
                <a:gd name="connsiteX0" fmla="*/ 2019300 w 2019300"/>
                <a:gd name="connsiteY0" fmla="*/ 241300 h 342900"/>
                <a:gd name="connsiteX1" fmla="*/ 1955800 w 2019300"/>
                <a:gd name="connsiteY1" fmla="*/ 342900 h 342900"/>
                <a:gd name="connsiteX2" fmla="*/ 1835150 w 2019300"/>
                <a:gd name="connsiteY2" fmla="*/ 342900 h 342900"/>
                <a:gd name="connsiteX3" fmla="*/ 1581150 w 2019300"/>
                <a:gd name="connsiteY3" fmla="*/ 0 h 342900"/>
                <a:gd name="connsiteX4" fmla="*/ 0 w 201930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300" h="342900">
                  <a:moveTo>
                    <a:pt x="2019300" y="241300"/>
                  </a:moveTo>
                  <a:lnTo>
                    <a:pt x="1955800" y="342900"/>
                  </a:lnTo>
                  <a:lnTo>
                    <a:pt x="1835150" y="342900"/>
                  </a:lnTo>
                  <a:lnTo>
                    <a:pt x="1581150" y="0"/>
                  </a:lnTo>
                  <a:lnTo>
                    <a:pt x="0" y="0"/>
                  </a:lnTo>
                </a:path>
              </a:pathLst>
            </a:custGeom>
            <a:ln>
              <a:solidFill>
                <a:srgbClr val="FF0000"/>
              </a:solidFill>
              <a:headEnd type="none" w="med" len="med"/>
              <a:tailEnd type="oval" w="med" len="med"/>
            </a:ln>
            <a:scene3d>
              <a:camera prst="orthographicFront"/>
              <a:lightRig rig="threePt" dir="t"/>
            </a:scene3d>
            <a:sp3d>
              <a:bevelT/>
            </a:sp3d>
          </p:spPr>
          <p:style>
            <a:lnRef idx="2">
              <a:schemeClr val="dk1"/>
            </a:lnRef>
            <a:fillRef idx="0">
              <a:schemeClr val="dk1"/>
            </a:fillRef>
            <a:effectRef idx="1">
              <a:schemeClr val="dk1"/>
            </a:effectRef>
            <a:fontRef idx="minor">
              <a:schemeClr val="tx1"/>
            </a:fontRef>
          </p:style>
          <p:txBody>
            <a:bodyPr anchor="ctr"/>
            <a:lstStyle/>
            <a:p>
              <a:pPr algn="ctr">
                <a:defRPr/>
              </a:pPr>
              <a:endParaRPr lang="en-US" u="sng" dirty="0"/>
            </a:p>
          </p:txBody>
        </p:sp>
        <p:sp>
          <p:nvSpPr>
            <p:cNvPr id="22" name="Freeform 21"/>
            <p:cNvSpPr/>
            <p:nvPr/>
          </p:nvSpPr>
          <p:spPr bwMode="auto">
            <a:xfrm>
              <a:off x="2867025" y="4572000"/>
              <a:ext cx="1097280" cy="457200"/>
            </a:xfrm>
            <a:custGeom>
              <a:avLst/>
              <a:gdLst>
                <a:gd name="connsiteX0" fmla="*/ 0 w 2159876"/>
                <a:gd name="connsiteY0" fmla="*/ 740980 h 740980"/>
                <a:gd name="connsiteX1" fmla="*/ 0 w 2159876"/>
                <a:gd name="connsiteY1" fmla="*/ 31531 h 740980"/>
                <a:gd name="connsiteX2" fmla="*/ 2159876 w 2159876"/>
                <a:gd name="connsiteY2" fmla="*/ 31531 h 740980"/>
                <a:gd name="connsiteX3" fmla="*/ 2128345 w 2159876"/>
                <a:gd name="connsiteY3" fmla="*/ 0 h 740980"/>
                <a:gd name="connsiteX0" fmla="*/ 0 w 2433145"/>
                <a:gd name="connsiteY0" fmla="*/ 956944 h 956944"/>
                <a:gd name="connsiteX1" fmla="*/ 0 w 2433145"/>
                <a:gd name="connsiteY1" fmla="*/ 247495 h 956944"/>
                <a:gd name="connsiteX2" fmla="*/ 2159876 w 2433145"/>
                <a:gd name="connsiteY2" fmla="*/ 247495 h 956944"/>
                <a:gd name="connsiteX3" fmla="*/ 2433145 w 2433145"/>
                <a:gd name="connsiteY3" fmla="*/ 0 h 956944"/>
                <a:gd name="connsiteX0" fmla="*/ 0 w 2159876"/>
                <a:gd name="connsiteY0" fmla="*/ 709449 h 709449"/>
                <a:gd name="connsiteX1" fmla="*/ 0 w 2159876"/>
                <a:gd name="connsiteY1" fmla="*/ 0 h 709449"/>
                <a:gd name="connsiteX2" fmla="*/ 2159876 w 2159876"/>
                <a:gd name="connsiteY2" fmla="*/ 0 h 709449"/>
              </a:gdLst>
              <a:ahLst/>
              <a:cxnLst>
                <a:cxn ang="0">
                  <a:pos x="connsiteX0" y="connsiteY0"/>
                </a:cxn>
                <a:cxn ang="0">
                  <a:pos x="connsiteX1" y="connsiteY1"/>
                </a:cxn>
                <a:cxn ang="0">
                  <a:pos x="connsiteX2" y="connsiteY2"/>
                </a:cxn>
              </a:cxnLst>
              <a:rect l="l" t="t" r="r" b="b"/>
              <a:pathLst>
                <a:path w="2159876" h="709449">
                  <a:moveTo>
                    <a:pt x="0" y="709449"/>
                  </a:moveTo>
                  <a:lnTo>
                    <a:pt x="0" y="0"/>
                  </a:lnTo>
                  <a:lnTo>
                    <a:pt x="2159876" y="0"/>
                  </a:lnTo>
                </a:path>
              </a:pathLst>
            </a:custGeom>
            <a:ln>
              <a:solidFill>
                <a:srgbClr val="FF0000"/>
              </a:solidFill>
              <a:headEnd type="none"/>
              <a:tailEnd type="oval"/>
            </a:ln>
            <a:scene3d>
              <a:camera prst="orthographicFront"/>
              <a:lightRig rig="threePt" dir="t"/>
            </a:scene3d>
            <a:sp3d>
              <a:bevelT/>
            </a:sp3d>
          </p:spPr>
          <p:style>
            <a:lnRef idx="2">
              <a:schemeClr val="dk1"/>
            </a:lnRef>
            <a:fillRef idx="0">
              <a:schemeClr val="dk1"/>
            </a:fillRef>
            <a:effectRef idx="1">
              <a:schemeClr val="dk1"/>
            </a:effectRef>
            <a:fontRef idx="minor">
              <a:schemeClr val="tx1"/>
            </a:fontRef>
          </p:style>
          <p:txBody>
            <a:bodyPr anchor="ctr"/>
            <a:lstStyle/>
            <a:p>
              <a:pPr algn="ctr">
                <a:defRPr/>
              </a:pPr>
              <a:endParaRPr lang="en-US" dirty="0"/>
            </a:p>
          </p:txBody>
        </p:sp>
        <p:grpSp>
          <p:nvGrpSpPr>
            <p:cNvPr id="32814" name="Group 64"/>
            <p:cNvGrpSpPr>
              <a:grpSpLocks/>
            </p:cNvGrpSpPr>
            <p:nvPr/>
          </p:nvGrpSpPr>
          <p:grpSpPr bwMode="auto">
            <a:xfrm>
              <a:off x="2865120" y="4876800"/>
              <a:ext cx="182880" cy="388245"/>
              <a:chOff x="2727970" y="4793355"/>
              <a:chExt cx="320030" cy="548688"/>
            </a:xfrm>
          </p:grpSpPr>
          <p:sp>
            <p:nvSpPr>
              <p:cNvPr id="15" name="Oval 14"/>
              <p:cNvSpPr/>
              <p:nvPr/>
            </p:nvSpPr>
            <p:spPr bwMode="auto">
              <a:xfrm>
                <a:off x="2956563" y="4930527"/>
                <a:ext cx="91437" cy="274344"/>
              </a:xfrm>
              <a:prstGeom prst="ellipse">
                <a:avLst/>
              </a:prstGeom>
              <a:ln w="28575">
                <a:solidFill>
                  <a:schemeClr val="bg1">
                    <a:lumMod val="50000"/>
                  </a:schemeClr>
                </a:solidFill>
                <a:headEnd type="oval" w="sm" len="sm"/>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6" name="Oval 15"/>
              <p:cNvSpPr/>
              <p:nvPr/>
            </p:nvSpPr>
            <p:spPr bwMode="auto">
              <a:xfrm>
                <a:off x="2880365" y="4884803"/>
                <a:ext cx="91437" cy="365792"/>
              </a:xfrm>
              <a:prstGeom prst="ellipse">
                <a:avLst/>
              </a:prstGeom>
              <a:ln w="28575">
                <a:solidFill>
                  <a:schemeClr val="bg1">
                    <a:lumMod val="50000"/>
                  </a:schemeClr>
                </a:solidFill>
                <a:headEnd type="oval" w="sm" len="sm"/>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7" name="Oval 16"/>
              <p:cNvSpPr/>
              <p:nvPr/>
            </p:nvSpPr>
            <p:spPr bwMode="auto">
              <a:xfrm>
                <a:off x="2804167" y="4839079"/>
                <a:ext cx="91437" cy="457240"/>
              </a:xfrm>
              <a:prstGeom prst="ellipse">
                <a:avLst/>
              </a:prstGeom>
              <a:ln w="28575">
                <a:solidFill>
                  <a:schemeClr val="bg1">
                    <a:lumMod val="50000"/>
                  </a:schemeClr>
                </a:solidFill>
                <a:headEnd type="oval" w="sm" len="sm"/>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8" name="Oval 17"/>
              <p:cNvSpPr/>
              <p:nvPr/>
            </p:nvSpPr>
            <p:spPr bwMode="auto">
              <a:xfrm>
                <a:off x="2727970" y="4793355"/>
                <a:ext cx="91437" cy="548688"/>
              </a:xfrm>
              <a:prstGeom prst="ellipse">
                <a:avLst/>
              </a:prstGeom>
              <a:ln w="28575">
                <a:solidFill>
                  <a:schemeClr val="bg1">
                    <a:lumMod val="50000"/>
                  </a:schemeClr>
                </a:solidFill>
                <a:headEnd type="oval" w="sm" len="sm"/>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grpSp>
        <p:nvGrpSpPr>
          <p:cNvPr id="32774" name="Group 95"/>
          <p:cNvGrpSpPr>
            <a:grpSpLocks/>
          </p:cNvGrpSpPr>
          <p:nvPr/>
        </p:nvGrpSpPr>
        <p:grpSpPr bwMode="auto">
          <a:xfrm>
            <a:off x="2732088" y="4376738"/>
            <a:ext cx="1187450" cy="609600"/>
            <a:chOff x="838200" y="5791200"/>
            <a:chExt cx="1187633" cy="609654"/>
          </a:xfrm>
        </p:grpSpPr>
        <p:sp>
          <p:nvSpPr>
            <p:cNvPr id="89" name="Oval 88"/>
            <p:cNvSpPr/>
            <p:nvPr/>
          </p:nvSpPr>
          <p:spPr bwMode="auto">
            <a:xfrm>
              <a:off x="1263856" y="5867407"/>
              <a:ext cx="761977" cy="457240"/>
            </a:xfrm>
            <a:prstGeom prst="ellipse">
              <a:avLst/>
            </a:prstGeom>
            <a:solidFill>
              <a:srgbClr val="FFFF00"/>
            </a:solidFill>
            <a:ln w="12700">
              <a:solidFill>
                <a:srgbClr val="FFC000"/>
              </a:solidFill>
              <a:headEnd type="oval" w="sm" len="sm"/>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90" name="Oval 89"/>
            <p:cNvSpPr/>
            <p:nvPr/>
          </p:nvSpPr>
          <p:spPr bwMode="auto">
            <a:xfrm>
              <a:off x="838200" y="6004579"/>
              <a:ext cx="274312" cy="182896"/>
            </a:xfrm>
            <a:prstGeom prst="ellipse">
              <a:avLst/>
            </a:prstGeom>
            <a:solidFill>
              <a:schemeClr val="bg2">
                <a:lumMod val="75000"/>
              </a:schemeClr>
            </a:solidFill>
            <a:ln w="12700">
              <a:solidFill>
                <a:schemeClr val="bg2">
                  <a:lumMod val="75000"/>
                </a:schemeClr>
              </a:solidFill>
              <a:headEnd type="oval" w="sm" len="sm"/>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91" name="Rectangle 90"/>
            <p:cNvSpPr/>
            <p:nvPr/>
          </p:nvSpPr>
          <p:spPr bwMode="auto">
            <a:xfrm>
              <a:off x="959065" y="5905510"/>
              <a:ext cx="457186" cy="381033"/>
            </a:xfrm>
            <a:prstGeom prst="rect">
              <a:avLst/>
            </a:prstGeom>
            <a:solidFill>
              <a:schemeClr val="bg2">
                <a:lumMod val="60000"/>
                <a:lumOff val="40000"/>
              </a:schemeClr>
            </a:solidFill>
            <a:ln w="12700">
              <a:solidFill>
                <a:schemeClr val="bg2">
                  <a:lumMod val="75000"/>
                </a:schemeClr>
              </a:solidFill>
              <a:headEnd type="oval" w="sm" len="sm"/>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95" name="Freeform 94"/>
            <p:cNvSpPr/>
            <p:nvPr/>
          </p:nvSpPr>
          <p:spPr bwMode="auto">
            <a:xfrm rot="5400000">
              <a:off x="1501091" y="5949161"/>
              <a:ext cx="231796" cy="265154"/>
            </a:xfrm>
            <a:custGeom>
              <a:avLst/>
              <a:gdLst>
                <a:gd name="connsiteX0" fmla="*/ 819397 w 1140031"/>
                <a:gd name="connsiteY0" fmla="*/ 1246909 h 1282690"/>
                <a:gd name="connsiteX1" fmla="*/ 855023 w 1140031"/>
                <a:gd name="connsiteY1" fmla="*/ 1163781 h 1282690"/>
                <a:gd name="connsiteX2" fmla="*/ 890649 w 1140031"/>
                <a:gd name="connsiteY2" fmla="*/ 1092529 h 1282690"/>
                <a:gd name="connsiteX3" fmla="*/ 926275 w 1140031"/>
                <a:gd name="connsiteY3" fmla="*/ 1021278 h 1282690"/>
                <a:gd name="connsiteX4" fmla="*/ 961901 w 1140031"/>
                <a:gd name="connsiteY4" fmla="*/ 950026 h 1282690"/>
                <a:gd name="connsiteX5" fmla="*/ 985652 w 1140031"/>
                <a:gd name="connsiteY5" fmla="*/ 878774 h 1282690"/>
                <a:gd name="connsiteX6" fmla="*/ 1033153 w 1140031"/>
                <a:gd name="connsiteY6" fmla="*/ 795646 h 1282690"/>
                <a:gd name="connsiteX7" fmla="*/ 1080654 w 1140031"/>
                <a:gd name="connsiteY7" fmla="*/ 653142 h 1282690"/>
                <a:gd name="connsiteX8" fmla="*/ 1092530 w 1140031"/>
                <a:gd name="connsiteY8" fmla="*/ 617516 h 1282690"/>
                <a:gd name="connsiteX9" fmla="*/ 1104405 w 1140031"/>
                <a:gd name="connsiteY9" fmla="*/ 581891 h 1282690"/>
                <a:gd name="connsiteX10" fmla="*/ 1116280 w 1140031"/>
                <a:gd name="connsiteY10" fmla="*/ 510639 h 1282690"/>
                <a:gd name="connsiteX11" fmla="*/ 1128156 w 1140031"/>
                <a:gd name="connsiteY11" fmla="*/ 451262 h 1282690"/>
                <a:gd name="connsiteX12" fmla="*/ 1140031 w 1140031"/>
                <a:gd name="connsiteY12" fmla="*/ 368135 h 1282690"/>
                <a:gd name="connsiteX13" fmla="*/ 1104405 w 1140031"/>
                <a:gd name="connsiteY13" fmla="*/ 166254 h 1282690"/>
                <a:gd name="connsiteX14" fmla="*/ 1056904 w 1140031"/>
                <a:gd name="connsiteY14" fmla="*/ 95002 h 1282690"/>
                <a:gd name="connsiteX15" fmla="*/ 1021278 w 1140031"/>
                <a:gd name="connsiteY15" fmla="*/ 83127 h 1282690"/>
                <a:gd name="connsiteX16" fmla="*/ 985652 w 1140031"/>
                <a:gd name="connsiteY16" fmla="*/ 59376 h 1282690"/>
                <a:gd name="connsiteX17" fmla="*/ 843148 w 1140031"/>
                <a:gd name="connsiteY17" fmla="*/ 59376 h 1282690"/>
                <a:gd name="connsiteX18" fmla="*/ 807522 w 1140031"/>
                <a:gd name="connsiteY18" fmla="*/ 71252 h 1282690"/>
                <a:gd name="connsiteX19" fmla="*/ 760021 w 1140031"/>
                <a:gd name="connsiteY19" fmla="*/ 142504 h 1282690"/>
                <a:gd name="connsiteX20" fmla="*/ 736270 w 1140031"/>
                <a:gd name="connsiteY20" fmla="*/ 178129 h 1282690"/>
                <a:gd name="connsiteX21" fmla="*/ 724395 w 1140031"/>
                <a:gd name="connsiteY21" fmla="*/ 213755 h 1282690"/>
                <a:gd name="connsiteX22" fmla="*/ 724395 w 1140031"/>
                <a:gd name="connsiteY22" fmla="*/ 356259 h 1282690"/>
                <a:gd name="connsiteX23" fmla="*/ 748145 w 1140031"/>
                <a:gd name="connsiteY23" fmla="*/ 391885 h 1282690"/>
                <a:gd name="connsiteX24" fmla="*/ 819397 w 1140031"/>
                <a:gd name="connsiteY24" fmla="*/ 380010 h 1282690"/>
                <a:gd name="connsiteX25" fmla="*/ 855023 w 1140031"/>
                <a:gd name="connsiteY25" fmla="*/ 308758 h 1282690"/>
                <a:gd name="connsiteX26" fmla="*/ 843148 w 1140031"/>
                <a:gd name="connsiteY26" fmla="*/ 178129 h 1282690"/>
                <a:gd name="connsiteX27" fmla="*/ 831272 w 1140031"/>
                <a:gd name="connsiteY27" fmla="*/ 142504 h 1282690"/>
                <a:gd name="connsiteX28" fmla="*/ 795647 w 1140031"/>
                <a:gd name="connsiteY28" fmla="*/ 118753 h 1282690"/>
                <a:gd name="connsiteX29" fmla="*/ 760021 w 1140031"/>
                <a:gd name="connsiteY29" fmla="*/ 83127 h 1282690"/>
                <a:gd name="connsiteX30" fmla="*/ 641267 w 1140031"/>
                <a:gd name="connsiteY30" fmla="*/ 47501 h 1282690"/>
                <a:gd name="connsiteX31" fmla="*/ 534389 w 1140031"/>
                <a:gd name="connsiteY31" fmla="*/ 95002 h 1282690"/>
                <a:gd name="connsiteX32" fmla="*/ 510639 w 1140031"/>
                <a:gd name="connsiteY32" fmla="*/ 130628 h 1282690"/>
                <a:gd name="connsiteX33" fmla="*/ 475013 w 1140031"/>
                <a:gd name="connsiteY33" fmla="*/ 166254 h 1282690"/>
                <a:gd name="connsiteX34" fmla="*/ 451262 w 1140031"/>
                <a:gd name="connsiteY34" fmla="*/ 237506 h 1282690"/>
                <a:gd name="connsiteX35" fmla="*/ 463137 w 1140031"/>
                <a:gd name="connsiteY35" fmla="*/ 273132 h 1282690"/>
                <a:gd name="connsiteX36" fmla="*/ 475013 w 1140031"/>
                <a:gd name="connsiteY36" fmla="*/ 320633 h 1282690"/>
                <a:gd name="connsiteX37" fmla="*/ 510639 w 1140031"/>
                <a:gd name="connsiteY37" fmla="*/ 332509 h 1282690"/>
                <a:gd name="connsiteX38" fmla="*/ 570015 w 1140031"/>
                <a:gd name="connsiteY38" fmla="*/ 261257 h 1282690"/>
                <a:gd name="connsiteX39" fmla="*/ 581891 w 1140031"/>
                <a:gd name="connsiteY39" fmla="*/ 225631 h 1282690"/>
                <a:gd name="connsiteX40" fmla="*/ 570015 w 1140031"/>
                <a:gd name="connsiteY40" fmla="*/ 130628 h 1282690"/>
                <a:gd name="connsiteX41" fmla="*/ 558140 w 1140031"/>
                <a:gd name="connsiteY41" fmla="*/ 95002 h 1282690"/>
                <a:gd name="connsiteX42" fmla="*/ 486888 w 1140031"/>
                <a:gd name="connsiteY42" fmla="*/ 47501 h 1282690"/>
                <a:gd name="connsiteX43" fmla="*/ 451262 w 1140031"/>
                <a:gd name="connsiteY43" fmla="*/ 23750 h 1282690"/>
                <a:gd name="connsiteX44" fmla="*/ 380010 w 1140031"/>
                <a:gd name="connsiteY44" fmla="*/ 0 h 1282690"/>
                <a:gd name="connsiteX45" fmla="*/ 273132 w 1140031"/>
                <a:gd name="connsiteY45" fmla="*/ 47501 h 1282690"/>
                <a:gd name="connsiteX46" fmla="*/ 237506 w 1140031"/>
                <a:gd name="connsiteY46" fmla="*/ 83127 h 1282690"/>
                <a:gd name="connsiteX47" fmla="*/ 225631 w 1140031"/>
                <a:gd name="connsiteY47" fmla="*/ 249381 h 1282690"/>
                <a:gd name="connsiteX48" fmla="*/ 237506 w 1140031"/>
                <a:gd name="connsiteY48" fmla="*/ 285007 h 1282690"/>
                <a:gd name="connsiteX49" fmla="*/ 273132 w 1140031"/>
                <a:gd name="connsiteY49" fmla="*/ 308758 h 1282690"/>
                <a:gd name="connsiteX50" fmla="*/ 308758 w 1140031"/>
                <a:gd name="connsiteY50" fmla="*/ 296883 h 1282690"/>
                <a:gd name="connsiteX51" fmla="*/ 332509 w 1140031"/>
                <a:gd name="connsiteY51" fmla="*/ 225631 h 1282690"/>
                <a:gd name="connsiteX52" fmla="*/ 296883 w 1140031"/>
                <a:gd name="connsiteY52" fmla="*/ 59376 h 1282690"/>
                <a:gd name="connsiteX53" fmla="*/ 225631 w 1140031"/>
                <a:gd name="connsiteY53" fmla="*/ 35626 h 1282690"/>
                <a:gd name="connsiteX54" fmla="*/ 190005 w 1140031"/>
                <a:gd name="connsiteY54" fmla="*/ 23750 h 1282690"/>
                <a:gd name="connsiteX55" fmla="*/ 154379 w 1140031"/>
                <a:gd name="connsiteY55" fmla="*/ 11875 h 1282690"/>
                <a:gd name="connsiteX56" fmla="*/ 118753 w 1140031"/>
                <a:gd name="connsiteY56" fmla="*/ 23750 h 1282690"/>
                <a:gd name="connsiteX57" fmla="*/ 47501 w 1140031"/>
                <a:gd name="connsiteY57" fmla="*/ 71252 h 1282690"/>
                <a:gd name="connsiteX58" fmla="*/ 11875 w 1140031"/>
                <a:gd name="connsiteY58" fmla="*/ 190005 h 1282690"/>
                <a:gd name="connsiteX59" fmla="*/ 0 w 1140031"/>
                <a:gd name="connsiteY59" fmla="*/ 273132 h 1282690"/>
                <a:gd name="connsiteX60" fmla="*/ 11875 w 1140031"/>
                <a:gd name="connsiteY60" fmla="*/ 320633 h 1282690"/>
                <a:gd name="connsiteX61" fmla="*/ 35626 w 1140031"/>
                <a:gd name="connsiteY61" fmla="*/ 475013 h 1282690"/>
                <a:gd name="connsiteX62" fmla="*/ 71252 w 1140031"/>
                <a:gd name="connsiteY62" fmla="*/ 605641 h 1282690"/>
                <a:gd name="connsiteX63" fmla="*/ 95002 w 1140031"/>
                <a:gd name="connsiteY63" fmla="*/ 688768 h 1282690"/>
                <a:gd name="connsiteX64" fmla="*/ 118753 w 1140031"/>
                <a:gd name="connsiteY64" fmla="*/ 724394 h 1282690"/>
                <a:gd name="connsiteX65" fmla="*/ 142504 w 1140031"/>
                <a:gd name="connsiteY65" fmla="*/ 795646 h 1282690"/>
                <a:gd name="connsiteX66" fmla="*/ 154379 w 1140031"/>
                <a:gd name="connsiteY66" fmla="*/ 831272 h 1282690"/>
                <a:gd name="connsiteX67" fmla="*/ 178130 w 1140031"/>
                <a:gd name="connsiteY67" fmla="*/ 866898 h 1282690"/>
                <a:gd name="connsiteX68" fmla="*/ 190005 w 1140031"/>
                <a:gd name="connsiteY68" fmla="*/ 902524 h 1282690"/>
                <a:gd name="connsiteX69" fmla="*/ 213756 w 1140031"/>
                <a:gd name="connsiteY69" fmla="*/ 938150 h 1282690"/>
                <a:gd name="connsiteX70" fmla="*/ 261257 w 1140031"/>
                <a:gd name="connsiteY70" fmla="*/ 1045028 h 1282690"/>
                <a:gd name="connsiteX71" fmla="*/ 273132 w 1140031"/>
                <a:gd name="connsiteY71" fmla="*/ 1080654 h 1282690"/>
                <a:gd name="connsiteX72" fmla="*/ 320634 w 1140031"/>
                <a:gd name="connsiteY72" fmla="*/ 1151906 h 1282690"/>
                <a:gd name="connsiteX73" fmla="*/ 332509 w 1140031"/>
                <a:gd name="connsiteY73" fmla="*/ 1187532 h 1282690"/>
                <a:gd name="connsiteX74" fmla="*/ 368135 w 1140031"/>
                <a:gd name="connsiteY74" fmla="*/ 1246909 h 128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140031" h="1282690">
                  <a:moveTo>
                    <a:pt x="819397" y="1246909"/>
                  </a:moveTo>
                  <a:cubicBezTo>
                    <a:pt x="847246" y="1163360"/>
                    <a:pt x="811000" y="1266502"/>
                    <a:pt x="855023" y="1163781"/>
                  </a:cubicBezTo>
                  <a:cubicBezTo>
                    <a:pt x="884522" y="1094948"/>
                    <a:pt x="845005" y="1160994"/>
                    <a:pt x="890649" y="1092529"/>
                  </a:cubicBezTo>
                  <a:cubicBezTo>
                    <a:pt x="920498" y="1002982"/>
                    <a:pt x="880233" y="1113363"/>
                    <a:pt x="926275" y="1021278"/>
                  </a:cubicBezTo>
                  <a:cubicBezTo>
                    <a:pt x="975441" y="922946"/>
                    <a:pt x="893834" y="1052126"/>
                    <a:pt x="961901" y="950026"/>
                  </a:cubicBezTo>
                  <a:cubicBezTo>
                    <a:pt x="969818" y="926275"/>
                    <a:pt x="974456" y="901167"/>
                    <a:pt x="985652" y="878774"/>
                  </a:cubicBezTo>
                  <a:cubicBezTo>
                    <a:pt x="1015785" y="818506"/>
                    <a:pt x="999582" y="846002"/>
                    <a:pt x="1033153" y="795646"/>
                  </a:cubicBezTo>
                  <a:lnTo>
                    <a:pt x="1080654" y="653142"/>
                  </a:lnTo>
                  <a:lnTo>
                    <a:pt x="1092530" y="617516"/>
                  </a:lnTo>
                  <a:lnTo>
                    <a:pt x="1104405" y="581891"/>
                  </a:lnTo>
                  <a:cubicBezTo>
                    <a:pt x="1108363" y="558140"/>
                    <a:pt x="1111973" y="534329"/>
                    <a:pt x="1116280" y="510639"/>
                  </a:cubicBezTo>
                  <a:cubicBezTo>
                    <a:pt x="1119891" y="490780"/>
                    <a:pt x="1124838" y="471172"/>
                    <a:pt x="1128156" y="451262"/>
                  </a:cubicBezTo>
                  <a:cubicBezTo>
                    <a:pt x="1132758" y="423653"/>
                    <a:pt x="1136073" y="395844"/>
                    <a:pt x="1140031" y="368135"/>
                  </a:cubicBezTo>
                  <a:cubicBezTo>
                    <a:pt x="1136251" y="326551"/>
                    <a:pt x="1136050" y="213721"/>
                    <a:pt x="1104405" y="166254"/>
                  </a:cubicBezTo>
                  <a:cubicBezTo>
                    <a:pt x="1088571" y="142503"/>
                    <a:pt x="1083984" y="104028"/>
                    <a:pt x="1056904" y="95002"/>
                  </a:cubicBezTo>
                  <a:lnTo>
                    <a:pt x="1021278" y="83127"/>
                  </a:lnTo>
                  <a:cubicBezTo>
                    <a:pt x="1009403" y="75210"/>
                    <a:pt x="998418" y="65759"/>
                    <a:pt x="985652" y="59376"/>
                  </a:cubicBezTo>
                  <a:cubicBezTo>
                    <a:pt x="935012" y="34056"/>
                    <a:pt x="908083" y="52161"/>
                    <a:pt x="843148" y="59376"/>
                  </a:cubicBezTo>
                  <a:cubicBezTo>
                    <a:pt x="831273" y="63335"/>
                    <a:pt x="817937" y="64308"/>
                    <a:pt x="807522" y="71252"/>
                  </a:cubicBezTo>
                  <a:cubicBezTo>
                    <a:pt x="756869" y="105021"/>
                    <a:pt x="781810" y="98927"/>
                    <a:pt x="760021" y="142504"/>
                  </a:cubicBezTo>
                  <a:cubicBezTo>
                    <a:pt x="753638" y="155269"/>
                    <a:pt x="744187" y="166254"/>
                    <a:pt x="736270" y="178129"/>
                  </a:cubicBezTo>
                  <a:cubicBezTo>
                    <a:pt x="732312" y="190004"/>
                    <a:pt x="726634" y="201439"/>
                    <a:pt x="724395" y="213755"/>
                  </a:cubicBezTo>
                  <a:cubicBezTo>
                    <a:pt x="714219" y="269722"/>
                    <a:pt x="702873" y="306042"/>
                    <a:pt x="724395" y="356259"/>
                  </a:cubicBezTo>
                  <a:cubicBezTo>
                    <a:pt x="730017" y="369377"/>
                    <a:pt x="740228" y="380010"/>
                    <a:pt x="748145" y="391885"/>
                  </a:cubicBezTo>
                  <a:cubicBezTo>
                    <a:pt x="771896" y="387927"/>
                    <a:pt x="797861" y="390778"/>
                    <a:pt x="819397" y="380010"/>
                  </a:cubicBezTo>
                  <a:cubicBezTo>
                    <a:pt x="837814" y="370801"/>
                    <a:pt x="849403" y="325620"/>
                    <a:pt x="855023" y="308758"/>
                  </a:cubicBezTo>
                  <a:cubicBezTo>
                    <a:pt x="851065" y="265215"/>
                    <a:pt x="849331" y="221412"/>
                    <a:pt x="843148" y="178129"/>
                  </a:cubicBezTo>
                  <a:cubicBezTo>
                    <a:pt x="841378" y="165737"/>
                    <a:pt x="839092" y="152278"/>
                    <a:pt x="831272" y="142504"/>
                  </a:cubicBezTo>
                  <a:cubicBezTo>
                    <a:pt x="822356" y="131359"/>
                    <a:pt x="806611" y="127890"/>
                    <a:pt x="795647" y="118753"/>
                  </a:cubicBezTo>
                  <a:cubicBezTo>
                    <a:pt x="782745" y="108001"/>
                    <a:pt x="774702" y="91283"/>
                    <a:pt x="760021" y="83127"/>
                  </a:cubicBezTo>
                  <a:cubicBezTo>
                    <a:pt x="736363" y="69983"/>
                    <a:pt x="671935" y="55168"/>
                    <a:pt x="641267" y="47501"/>
                  </a:cubicBezTo>
                  <a:cubicBezTo>
                    <a:pt x="556475" y="75765"/>
                    <a:pt x="590846" y="57365"/>
                    <a:pt x="534389" y="95002"/>
                  </a:cubicBezTo>
                  <a:cubicBezTo>
                    <a:pt x="526472" y="106877"/>
                    <a:pt x="519776" y="119664"/>
                    <a:pt x="510639" y="130628"/>
                  </a:cubicBezTo>
                  <a:cubicBezTo>
                    <a:pt x="499888" y="143530"/>
                    <a:pt x="483169" y="151573"/>
                    <a:pt x="475013" y="166254"/>
                  </a:cubicBezTo>
                  <a:cubicBezTo>
                    <a:pt x="462855" y="188139"/>
                    <a:pt x="451262" y="237506"/>
                    <a:pt x="451262" y="237506"/>
                  </a:cubicBezTo>
                  <a:cubicBezTo>
                    <a:pt x="455220" y="249381"/>
                    <a:pt x="459698" y="261096"/>
                    <a:pt x="463137" y="273132"/>
                  </a:cubicBezTo>
                  <a:cubicBezTo>
                    <a:pt x="467621" y="288825"/>
                    <a:pt x="464817" y="307888"/>
                    <a:pt x="475013" y="320633"/>
                  </a:cubicBezTo>
                  <a:cubicBezTo>
                    <a:pt x="482833" y="330408"/>
                    <a:pt x="498764" y="328550"/>
                    <a:pt x="510639" y="332509"/>
                  </a:cubicBezTo>
                  <a:cubicBezTo>
                    <a:pt x="536904" y="306244"/>
                    <a:pt x="553481" y="294325"/>
                    <a:pt x="570015" y="261257"/>
                  </a:cubicBezTo>
                  <a:cubicBezTo>
                    <a:pt x="575613" y="250061"/>
                    <a:pt x="577932" y="237506"/>
                    <a:pt x="581891" y="225631"/>
                  </a:cubicBezTo>
                  <a:cubicBezTo>
                    <a:pt x="577932" y="193963"/>
                    <a:pt x="575724" y="162027"/>
                    <a:pt x="570015" y="130628"/>
                  </a:cubicBezTo>
                  <a:cubicBezTo>
                    <a:pt x="567776" y="118312"/>
                    <a:pt x="566991" y="103853"/>
                    <a:pt x="558140" y="95002"/>
                  </a:cubicBezTo>
                  <a:cubicBezTo>
                    <a:pt x="537956" y="74818"/>
                    <a:pt x="510639" y="63335"/>
                    <a:pt x="486888" y="47501"/>
                  </a:cubicBezTo>
                  <a:cubicBezTo>
                    <a:pt x="475013" y="39584"/>
                    <a:pt x="464802" y="28263"/>
                    <a:pt x="451262" y="23750"/>
                  </a:cubicBezTo>
                  <a:lnTo>
                    <a:pt x="380010" y="0"/>
                  </a:lnTo>
                  <a:cubicBezTo>
                    <a:pt x="328226" y="17261"/>
                    <a:pt x="310771" y="16135"/>
                    <a:pt x="273132" y="47501"/>
                  </a:cubicBezTo>
                  <a:cubicBezTo>
                    <a:pt x="260230" y="58252"/>
                    <a:pt x="249381" y="71252"/>
                    <a:pt x="237506" y="83127"/>
                  </a:cubicBezTo>
                  <a:cubicBezTo>
                    <a:pt x="207121" y="174286"/>
                    <a:pt x="206245" y="142755"/>
                    <a:pt x="225631" y="249381"/>
                  </a:cubicBezTo>
                  <a:cubicBezTo>
                    <a:pt x="227870" y="261697"/>
                    <a:pt x="229686" y="275232"/>
                    <a:pt x="237506" y="285007"/>
                  </a:cubicBezTo>
                  <a:cubicBezTo>
                    <a:pt x="246422" y="296152"/>
                    <a:pt x="261257" y="300841"/>
                    <a:pt x="273132" y="308758"/>
                  </a:cubicBezTo>
                  <a:cubicBezTo>
                    <a:pt x="285007" y="304800"/>
                    <a:pt x="301482" y="307069"/>
                    <a:pt x="308758" y="296883"/>
                  </a:cubicBezTo>
                  <a:cubicBezTo>
                    <a:pt x="323310" y="276511"/>
                    <a:pt x="332509" y="225631"/>
                    <a:pt x="332509" y="225631"/>
                  </a:cubicBezTo>
                  <a:cubicBezTo>
                    <a:pt x="331744" y="217212"/>
                    <a:pt x="340839" y="86848"/>
                    <a:pt x="296883" y="59376"/>
                  </a:cubicBezTo>
                  <a:cubicBezTo>
                    <a:pt x="275653" y="46107"/>
                    <a:pt x="249382" y="43543"/>
                    <a:pt x="225631" y="35626"/>
                  </a:cubicBezTo>
                  <a:lnTo>
                    <a:pt x="190005" y="23750"/>
                  </a:lnTo>
                  <a:lnTo>
                    <a:pt x="154379" y="11875"/>
                  </a:lnTo>
                  <a:cubicBezTo>
                    <a:pt x="142504" y="15833"/>
                    <a:pt x="129695" y="17671"/>
                    <a:pt x="118753" y="23750"/>
                  </a:cubicBezTo>
                  <a:cubicBezTo>
                    <a:pt x="93800" y="37613"/>
                    <a:pt x="47501" y="71252"/>
                    <a:pt x="47501" y="71252"/>
                  </a:cubicBezTo>
                  <a:cubicBezTo>
                    <a:pt x="35106" y="108437"/>
                    <a:pt x="19054" y="150519"/>
                    <a:pt x="11875" y="190005"/>
                  </a:cubicBezTo>
                  <a:cubicBezTo>
                    <a:pt x="6868" y="217544"/>
                    <a:pt x="3958" y="245423"/>
                    <a:pt x="0" y="273132"/>
                  </a:cubicBezTo>
                  <a:cubicBezTo>
                    <a:pt x="3958" y="288966"/>
                    <a:pt x="8956" y="304575"/>
                    <a:pt x="11875" y="320633"/>
                  </a:cubicBezTo>
                  <a:cubicBezTo>
                    <a:pt x="24020" y="387434"/>
                    <a:pt x="21845" y="410701"/>
                    <a:pt x="35626" y="475013"/>
                  </a:cubicBezTo>
                  <a:cubicBezTo>
                    <a:pt x="71921" y="644391"/>
                    <a:pt x="45406" y="515183"/>
                    <a:pt x="71252" y="605641"/>
                  </a:cubicBezTo>
                  <a:cubicBezTo>
                    <a:pt x="76325" y="623396"/>
                    <a:pt x="85511" y="669787"/>
                    <a:pt x="95002" y="688768"/>
                  </a:cubicBezTo>
                  <a:cubicBezTo>
                    <a:pt x="101385" y="701534"/>
                    <a:pt x="110836" y="712519"/>
                    <a:pt x="118753" y="724394"/>
                  </a:cubicBezTo>
                  <a:lnTo>
                    <a:pt x="142504" y="795646"/>
                  </a:lnTo>
                  <a:cubicBezTo>
                    <a:pt x="146462" y="807521"/>
                    <a:pt x="147435" y="820857"/>
                    <a:pt x="154379" y="831272"/>
                  </a:cubicBezTo>
                  <a:lnTo>
                    <a:pt x="178130" y="866898"/>
                  </a:lnTo>
                  <a:cubicBezTo>
                    <a:pt x="182088" y="878773"/>
                    <a:pt x="184407" y="891328"/>
                    <a:pt x="190005" y="902524"/>
                  </a:cubicBezTo>
                  <a:cubicBezTo>
                    <a:pt x="196388" y="915290"/>
                    <a:pt x="207959" y="925108"/>
                    <a:pt x="213756" y="938150"/>
                  </a:cubicBezTo>
                  <a:cubicBezTo>
                    <a:pt x="270284" y="1065338"/>
                    <a:pt x="207505" y="964402"/>
                    <a:pt x="261257" y="1045028"/>
                  </a:cubicBezTo>
                  <a:cubicBezTo>
                    <a:pt x="265215" y="1056903"/>
                    <a:pt x="267053" y="1069712"/>
                    <a:pt x="273132" y="1080654"/>
                  </a:cubicBezTo>
                  <a:cubicBezTo>
                    <a:pt x="286995" y="1105607"/>
                    <a:pt x="320634" y="1151906"/>
                    <a:pt x="320634" y="1151906"/>
                  </a:cubicBezTo>
                  <a:cubicBezTo>
                    <a:pt x="324592" y="1163781"/>
                    <a:pt x="326430" y="1176590"/>
                    <a:pt x="332509" y="1187532"/>
                  </a:cubicBezTo>
                  <a:cubicBezTo>
                    <a:pt x="364138" y="1244464"/>
                    <a:pt x="403916" y="1282690"/>
                    <a:pt x="368135" y="1246909"/>
                  </a:cubicBezTo>
                </a:path>
              </a:pathLst>
            </a:custGeom>
            <a:ln w="127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93" name="Rectangle 92"/>
            <p:cNvSpPr/>
            <p:nvPr/>
          </p:nvSpPr>
          <p:spPr bwMode="auto">
            <a:xfrm>
              <a:off x="1416251" y="5791200"/>
              <a:ext cx="76198" cy="609654"/>
            </a:xfrm>
            <a:prstGeom prst="rect">
              <a:avLst/>
            </a:prstGeom>
            <a:solidFill>
              <a:schemeClr val="bg2">
                <a:lumMod val="60000"/>
                <a:lumOff val="40000"/>
              </a:schemeClr>
            </a:solidFill>
            <a:ln w="12700">
              <a:solidFill>
                <a:schemeClr val="bg2">
                  <a:lumMod val="75000"/>
                </a:schemeClr>
              </a:solidFill>
              <a:headEnd type="oval" w="sm" len="sm"/>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32775" name="Group 70"/>
          <p:cNvGrpSpPr>
            <a:grpSpLocks/>
          </p:cNvGrpSpPr>
          <p:nvPr/>
        </p:nvGrpSpPr>
        <p:grpSpPr bwMode="auto">
          <a:xfrm>
            <a:off x="1717675" y="3967163"/>
            <a:ext cx="381000" cy="153987"/>
            <a:chOff x="3056532" y="4280202"/>
            <a:chExt cx="381000" cy="153988"/>
          </a:xfrm>
        </p:grpSpPr>
        <p:cxnSp>
          <p:nvCxnSpPr>
            <p:cNvPr id="63" name="Straight Connector 62"/>
            <p:cNvCxnSpPr/>
            <p:nvPr/>
          </p:nvCxnSpPr>
          <p:spPr>
            <a:xfrm rot="16200000" flipV="1">
              <a:off x="3163210" y="4350368"/>
              <a:ext cx="153194" cy="12862"/>
            </a:xfrm>
            <a:prstGeom prst="line">
              <a:avLst/>
            </a:prstGeom>
            <a:ln w="95250">
              <a:solidFill>
                <a:schemeClr val="tx1">
                  <a:lumMod val="65000"/>
                  <a:lumOff val="35000"/>
                </a:schemeClr>
              </a:solidFill>
              <a:headEnd type="none" w="med" len="med"/>
              <a:tailEnd type="non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056532" y="4432602"/>
              <a:ext cx="381000" cy="1588"/>
            </a:xfrm>
            <a:prstGeom prst="line">
              <a:avLst/>
            </a:prstGeom>
            <a:ln w="28575">
              <a:solidFill>
                <a:schemeClr val="tx1">
                  <a:lumMod val="65000"/>
                  <a:lumOff val="35000"/>
                </a:schemeClr>
              </a:solidFill>
              <a:headEnd type="none" w="med" len="med"/>
              <a:tailEnd type="non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32776" name="TextBox 102"/>
          <p:cNvSpPr txBox="1">
            <a:spLocks noChangeArrowheads="1"/>
          </p:cNvSpPr>
          <p:nvPr/>
        </p:nvSpPr>
        <p:spPr bwMode="auto">
          <a:xfrm>
            <a:off x="1066800" y="3505200"/>
            <a:ext cx="787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t>Switch</a:t>
            </a:r>
          </a:p>
        </p:txBody>
      </p:sp>
      <p:sp>
        <p:nvSpPr>
          <p:cNvPr id="32777" name="TextBox 103"/>
          <p:cNvSpPr txBox="1">
            <a:spLocks noChangeArrowheads="1"/>
          </p:cNvSpPr>
          <p:nvPr/>
        </p:nvSpPr>
        <p:spPr bwMode="auto">
          <a:xfrm>
            <a:off x="5410200" y="3592513"/>
            <a:ext cx="787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t>Switch</a:t>
            </a:r>
          </a:p>
        </p:txBody>
      </p:sp>
      <p:sp>
        <p:nvSpPr>
          <p:cNvPr id="32778" name="TextBox 104"/>
          <p:cNvSpPr txBox="1">
            <a:spLocks noChangeArrowheads="1"/>
          </p:cNvSpPr>
          <p:nvPr/>
        </p:nvSpPr>
        <p:spPr bwMode="auto">
          <a:xfrm>
            <a:off x="3657600" y="3886200"/>
            <a:ext cx="628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t>Light</a:t>
            </a:r>
          </a:p>
          <a:p>
            <a:pPr algn="ctr" eaLnBrk="1" hangingPunct="1"/>
            <a:r>
              <a:rPr lang="en-US" sz="1600"/>
              <a:t>Bulb</a:t>
            </a:r>
          </a:p>
        </p:txBody>
      </p:sp>
      <p:sp>
        <p:nvSpPr>
          <p:cNvPr id="32779" name="TextBox 105"/>
          <p:cNvSpPr txBox="1">
            <a:spLocks noChangeArrowheads="1"/>
          </p:cNvSpPr>
          <p:nvPr/>
        </p:nvSpPr>
        <p:spPr bwMode="auto">
          <a:xfrm>
            <a:off x="7621588" y="3962400"/>
            <a:ext cx="628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t>Light</a:t>
            </a:r>
          </a:p>
          <a:p>
            <a:pPr algn="ctr" eaLnBrk="1" hangingPunct="1"/>
            <a:r>
              <a:rPr lang="en-US" sz="1600"/>
              <a:t>Bulb</a:t>
            </a:r>
          </a:p>
        </p:txBody>
      </p:sp>
      <p:sp>
        <p:nvSpPr>
          <p:cNvPr id="32780" name="TextBox 106"/>
          <p:cNvSpPr txBox="1">
            <a:spLocks noChangeArrowheads="1"/>
          </p:cNvSpPr>
          <p:nvPr/>
        </p:nvSpPr>
        <p:spPr bwMode="auto">
          <a:xfrm>
            <a:off x="838200" y="5300663"/>
            <a:ext cx="835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t>Battery</a:t>
            </a:r>
            <a:endParaRPr lang="en-US"/>
          </a:p>
        </p:txBody>
      </p:sp>
      <p:sp>
        <p:nvSpPr>
          <p:cNvPr id="32781" name="TextBox 107"/>
          <p:cNvSpPr txBox="1">
            <a:spLocks noChangeArrowheads="1"/>
          </p:cNvSpPr>
          <p:nvPr/>
        </p:nvSpPr>
        <p:spPr bwMode="auto">
          <a:xfrm>
            <a:off x="5562600" y="5486400"/>
            <a:ext cx="8350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t>Battery</a:t>
            </a:r>
          </a:p>
        </p:txBody>
      </p:sp>
      <p:sp>
        <p:nvSpPr>
          <p:cNvPr id="32782" name="TextBox 108"/>
          <p:cNvSpPr txBox="1">
            <a:spLocks noChangeArrowheads="1"/>
          </p:cNvSpPr>
          <p:nvPr/>
        </p:nvSpPr>
        <p:spPr bwMode="auto">
          <a:xfrm>
            <a:off x="1143000" y="5943600"/>
            <a:ext cx="1852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t>Block Diagram</a:t>
            </a:r>
          </a:p>
        </p:txBody>
      </p:sp>
      <p:sp>
        <p:nvSpPr>
          <p:cNvPr id="32783" name="TextBox 110"/>
          <p:cNvSpPr txBox="1">
            <a:spLocks noChangeArrowheads="1"/>
          </p:cNvSpPr>
          <p:nvPr/>
        </p:nvSpPr>
        <p:spPr bwMode="auto">
          <a:xfrm>
            <a:off x="5334000" y="5943600"/>
            <a:ext cx="2422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t>Schematic Diagram</a:t>
            </a:r>
          </a:p>
        </p:txBody>
      </p:sp>
      <p:pic>
        <p:nvPicPr>
          <p:cNvPr id="32784" name="Picture 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0825" y="1576388"/>
            <a:ext cx="3686175"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Flashlight Schematic</a:t>
            </a:r>
          </a:p>
        </p:txBody>
      </p:sp>
      <p:sp>
        <p:nvSpPr>
          <p:cNvPr id="33795" name="Content Placeholder 49"/>
          <p:cNvSpPr>
            <a:spLocks noGrp="1"/>
          </p:cNvSpPr>
          <p:nvPr>
            <p:ph sz="half" idx="2"/>
          </p:nvPr>
        </p:nvSpPr>
        <p:spPr>
          <a:xfrm>
            <a:off x="457200" y="4038600"/>
            <a:ext cx="4040188" cy="2286000"/>
          </a:xfrm>
        </p:spPr>
        <p:txBody>
          <a:bodyPr/>
          <a:lstStyle/>
          <a:p>
            <a:pPr>
              <a:spcBef>
                <a:spcPct val="0"/>
              </a:spcBef>
              <a:spcAft>
                <a:spcPts val="1200"/>
              </a:spcAft>
            </a:pPr>
            <a:r>
              <a:rPr lang="en-US" sz="2000" smtClean="0"/>
              <a:t>Closed circuit (switch closed)</a:t>
            </a:r>
          </a:p>
          <a:p>
            <a:pPr>
              <a:spcBef>
                <a:spcPct val="0"/>
              </a:spcBef>
              <a:spcAft>
                <a:spcPts val="1200"/>
              </a:spcAft>
            </a:pPr>
            <a:r>
              <a:rPr lang="en-US" sz="2000" smtClean="0"/>
              <a:t>Current flow</a:t>
            </a:r>
          </a:p>
          <a:p>
            <a:pPr>
              <a:spcBef>
                <a:spcPct val="0"/>
              </a:spcBef>
              <a:spcAft>
                <a:spcPts val="1200"/>
              </a:spcAft>
            </a:pPr>
            <a:r>
              <a:rPr lang="en-US" sz="2000" smtClean="0"/>
              <a:t>Lamp is on</a:t>
            </a:r>
          </a:p>
          <a:p>
            <a:pPr>
              <a:spcBef>
                <a:spcPct val="0"/>
              </a:spcBef>
              <a:spcAft>
                <a:spcPts val="1200"/>
              </a:spcAft>
            </a:pPr>
            <a:r>
              <a:rPr lang="en-US" sz="2000" smtClean="0"/>
              <a:t>Lamp is resistance, uses energy to produce light (and heat) </a:t>
            </a:r>
          </a:p>
        </p:txBody>
      </p:sp>
      <p:sp>
        <p:nvSpPr>
          <p:cNvPr id="33796" name="Content Placeholder 51"/>
          <p:cNvSpPr>
            <a:spLocks noGrp="1"/>
          </p:cNvSpPr>
          <p:nvPr>
            <p:ph sz="quarter" idx="4"/>
          </p:nvPr>
        </p:nvSpPr>
        <p:spPr>
          <a:xfrm>
            <a:off x="4645025" y="4038600"/>
            <a:ext cx="4041775" cy="2087563"/>
          </a:xfrm>
        </p:spPr>
        <p:txBody>
          <a:bodyPr/>
          <a:lstStyle/>
          <a:p>
            <a:pPr>
              <a:spcBef>
                <a:spcPct val="0"/>
              </a:spcBef>
              <a:spcAft>
                <a:spcPts val="1200"/>
              </a:spcAft>
            </a:pPr>
            <a:r>
              <a:rPr lang="en-US" sz="2000" smtClean="0"/>
              <a:t>Open circuit (switch open)</a:t>
            </a:r>
          </a:p>
          <a:p>
            <a:pPr>
              <a:spcBef>
                <a:spcPct val="0"/>
              </a:spcBef>
              <a:spcAft>
                <a:spcPts val="1200"/>
              </a:spcAft>
            </a:pPr>
            <a:r>
              <a:rPr lang="en-US" sz="2000" smtClean="0"/>
              <a:t>No current flow</a:t>
            </a:r>
          </a:p>
          <a:p>
            <a:pPr>
              <a:spcBef>
                <a:spcPct val="0"/>
              </a:spcBef>
              <a:spcAft>
                <a:spcPts val="1200"/>
              </a:spcAft>
            </a:pPr>
            <a:r>
              <a:rPr lang="en-US" sz="2000" smtClean="0"/>
              <a:t>Lamp is off</a:t>
            </a:r>
          </a:p>
          <a:p>
            <a:pPr>
              <a:spcBef>
                <a:spcPct val="0"/>
              </a:spcBef>
              <a:spcAft>
                <a:spcPts val="1200"/>
              </a:spcAft>
            </a:pPr>
            <a:r>
              <a:rPr lang="en-US" sz="2000" smtClean="0"/>
              <a:t>Lamp is resistance, but is not using any energy </a:t>
            </a:r>
            <a:endParaRPr lang="en-US" smtClean="0"/>
          </a:p>
        </p:txBody>
      </p:sp>
      <p:sp>
        <p:nvSpPr>
          <p:cNvPr id="3" name="Slide Number Placeholder 2"/>
          <p:cNvSpPr>
            <a:spLocks noGrp="1"/>
          </p:cNvSpPr>
          <p:nvPr>
            <p:ph type="sldNum" sz="quarter" idx="12"/>
          </p:nvPr>
        </p:nvSpPr>
        <p:spPr/>
        <p:txBody>
          <a:bodyPr/>
          <a:lstStyle/>
          <a:p>
            <a:pPr>
              <a:defRPr/>
            </a:pPr>
            <a:fld id="{C501EC07-C9DA-48A1-9D3E-6EC1D96E5A05}" type="slidenum">
              <a:rPr lang="en-US" smtClean="0"/>
              <a:pPr>
                <a:defRPr/>
              </a:pPr>
              <a:t>9</a:t>
            </a:fld>
            <a:endParaRPr lang="en-US" dirty="0"/>
          </a:p>
        </p:txBody>
      </p:sp>
      <p:grpSp>
        <p:nvGrpSpPr>
          <p:cNvPr id="33798" name="Group 14"/>
          <p:cNvGrpSpPr>
            <a:grpSpLocks/>
          </p:cNvGrpSpPr>
          <p:nvPr/>
        </p:nvGrpSpPr>
        <p:grpSpPr bwMode="auto">
          <a:xfrm>
            <a:off x="5278438" y="1295400"/>
            <a:ext cx="3103562" cy="2519363"/>
            <a:chOff x="838200" y="2057400"/>
            <a:chExt cx="3103418" cy="2518698"/>
          </a:xfrm>
        </p:grpSpPr>
        <p:pic>
          <p:nvPicPr>
            <p:cNvPr id="338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057400"/>
              <a:ext cx="310341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20" name="TextBox 7"/>
            <p:cNvSpPr txBox="1">
              <a:spLocks noChangeArrowheads="1"/>
            </p:cNvSpPr>
            <p:nvPr/>
          </p:nvSpPr>
          <p:spPr bwMode="auto">
            <a:xfrm>
              <a:off x="1584434" y="4206766"/>
              <a:ext cx="10374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          +</a:t>
              </a:r>
            </a:p>
          </p:txBody>
        </p:sp>
      </p:grpSp>
      <p:grpSp>
        <p:nvGrpSpPr>
          <p:cNvPr id="33799" name="Group 15"/>
          <p:cNvGrpSpPr>
            <a:grpSpLocks/>
          </p:cNvGrpSpPr>
          <p:nvPr/>
        </p:nvGrpSpPr>
        <p:grpSpPr bwMode="auto">
          <a:xfrm>
            <a:off x="935038" y="1295400"/>
            <a:ext cx="3124200" cy="2503488"/>
            <a:chOff x="5181600" y="2057400"/>
            <a:chExt cx="3124200" cy="2502932"/>
          </a:xfrm>
        </p:grpSpPr>
        <p:pic>
          <p:nvPicPr>
            <p:cNvPr id="338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057400"/>
              <a:ext cx="3124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8" name="TextBox 13"/>
            <p:cNvSpPr txBox="1">
              <a:spLocks noChangeArrowheads="1"/>
            </p:cNvSpPr>
            <p:nvPr/>
          </p:nvSpPr>
          <p:spPr bwMode="auto">
            <a:xfrm>
              <a:off x="5914698" y="4191000"/>
              <a:ext cx="10374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          +</a:t>
              </a:r>
            </a:p>
          </p:txBody>
        </p:sp>
      </p:grpSp>
      <p:sp>
        <p:nvSpPr>
          <p:cNvPr id="24" name="7-Point Star 23"/>
          <p:cNvSpPr/>
          <p:nvPr/>
        </p:nvSpPr>
        <p:spPr>
          <a:xfrm>
            <a:off x="2481263" y="3336925"/>
            <a:ext cx="184150" cy="184150"/>
          </a:xfrm>
          <a:prstGeom prst="star7">
            <a:avLst/>
          </a:prstGeom>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5" name="7-Point Star 24"/>
          <p:cNvSpPr/>
          <p:nvPr/>
        </p:nvSpPr>
        <p:spPr>
          <a:xfrm>
            <a:off x="2481263" y="3336925"/>
            <a:ext cx="184150" cy="184150"/>
          </a:xfrm>
          <a:prstGeom prst="star7">
            <a:avLst/>
          </a:prstGeom>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6" name="7-Point Star 25"/>
          <p:cNvSpPr/>
          <p:nvPr/>
        </p:nvSpPr>
        <p:spPr>
          <a:xfrm>
            <a:off x="2481263" y="3336925"/>
            <a:ext cx="184150" cy="184150"/>
          </a:xfrm>
          <a:prstGeom prst="star7">
            <a:avLst/>
          </a:prstGeom>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7" name="7-Point Star 26"/>
          <p:cNvSpPr/>
          <p:nvPr/>
        </p:nvSpPr>
        <p:spPr>
          <a:xfrm>
            <a:off x="2481263" y="3336925"/>
            <a:ext cx="184150" cy="184150"/>
          </a:xfrm>
          <a:prstGeom prst="star7">
            <a:avLst/>
          </a:prstGeom>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8" name="7-Point Star 27"/>
          <p:cNvSpPr/>
          <p:nvPr/>
        </p:nvSpPr>
        <p:spPr>
          <a:xfrm>
            <a:off x="2481263" y="3336925"/>
            <a:ext cx="184150" cy="184150"/>
          </a:xfrm>
          <a:prstGeom prst="star7">
            <a:avLst/>
          </a:prstGeom>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9" name="7-Point Star 28"/>
          <p:cNvSpPr/>
          <p:nvPr/>
        </p:nvSpPr>
        <p:spPr>
          <a:xfrm>
            <a:off x="2481263" y="3336925"/>
            <a:ext cx="184150" cy="184150"/>
          </a:xfrm>
          <a:prstGeom prst="star7">
            <a:avLst/>
          </a:prstGeom>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0" name="7-Point Star 29"/>
          <p:cNvSpPr/>
          <p:nvPr/>
        </p:nvSpPr>
        <p:spPr>
          <a:xfrm>
            <a:off x="2481263" y="3336925"/>
            <a:ext cx="184150" cy="184150"/>
          </a:xfrm>
          <a:prstGeom prst="star7">
            <a:avLst/>
          </a:prstGeom>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1" name="7-Point Star 30"/>
          <p:cNvSpPr/>
          <p:nvPr/>
        </p:nvSpPr>
        <p:spPr>
          <a:xfrm>
            <a:off x="2481263" y="3336925"/>
            <a:ext cx="184150" cy="184150"/>
          </a:xfrm>
          <a:prstGeom prst="star7">
            <a:avLst/>
          </a:prstGeom>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2" name="7-Point Star 31"/>
          <p:cNvSpPr/>
          <p:nvPr/>
        </p:nvSpPr>
        <p:spPr>
          <a:xfrm>
            <a:off x="2481263" y="3336925"/>
            <a:ext cx="184150" cy="184150"/>
          </a:xfrm>
          <a:prstGeom prst="star7">
            <a:avLst/>
          </a:prstGeom>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3" name="7-Point Star 32"/>
          <p:cNvSpPr/>
          <p:nvPr/>
        </p:nvSpPr>
        <p:spPr>
          <a:xfrm>
            <a:off x="2481263" y="3336925"/>
            <a:ext cx="184150" cy="184150"/>
          </a:xfrm>
          <a:prstGeom prst="star7">
            <a:avLst/>
          </a:prstGeom>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4" name="7-Point Star 33"/>
          <p:cNvSpPr/>
          <p:nvPr/>
        </p:nvSpPr>
        <p:spPr>
          <a:xfrm>
            <a:off x="2481263" y="3336925"/>
            <a:ext cx="184150" cy="184150"/>
          </a:xfrm>
          <a:prstGeom prst="star7">
            <a:avLst/>
          </a:prstGeom>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5" name="7-Point Star 34"/>
          <p:cNvSpPr/>
          <p:nvPr/>
        </p:nvSpPr>
        <p:spPr>
          <a:xfrm>
            <a:off x="2481263" y="3336925"/>
            <a:ext cx="184150" cy="184150"/>
          </a:xfrm>
          <a:prstGeom prst="star7">
            <a:avLst/>
          </a:prstGeom>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6" name="7-Point Star 35"/>
          <p:cNvSpPr/>
          <p:nvPr/>
        </p:nvSpPr>
        <p:spPr>
          <a:xfrm>
            <a:off x="2481263" y="3336925"/>
            <a:ext cx="184150" cy="184150"/>
          </a:xfrm>
          <a:prstGeom prst="star7">
            <a:avLst/>
          </a:prstGeom>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3813" name="TextBox 39"/>
          <p:cNvSpPr txBox="1">
            <a:spLocks noChangeArrowheads="1"/>
          </p:cNvSpPr>
          <p:nvPr/>
        </p:nvSpPr>
        <p:spPr bwMode="auto">
          <a:xfrm>
            <a:off x="1816100" y="2438400"/>
            <a:ext cx="833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b="1"/>
              <a:t>Current</a:t>
            </a:r>
            <a:endParaRPr lang="en-US" sz="1200" b="1"/>
          </a:p>
        </p:txBody>
      </p:sp>
      <p:sp>
        <p:nvSpPr>
          <p:cNvPr id="43" name="Arc 42"/>
          <p:cNvSpPr/>
          <p:nvPr/>
        </p:nvSpPr>
        <p:spPr>
          <a:xfrm>
            <a:off x="1368425" y="2057400"/>
            <a:ext cx="1644650" cy="1096963"/>
          </a:xfrm>
          <a:prstGeom prst="arc">
            <a:avLst>
              <a:gd name="adj1" fmla="val 8126585"/>
              <a:gd name="adj2" fmla="val 2637241"/>
            </a:avLst>
          </a:prstGeom>
          <a:ln w="127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3815" name="TextBox 46"/>
          <p:cNvSpPr txBox="1">
            <a:spLocks noChangeArrowheads="1"/>
          </p:cNvSpPr>
          <p:nvPr/>
        </p:nvSpPr>
        <p:spPr bwMode="auto">
          <a:xfrm>
            <a:off x="1824038" y="3657600"/>
            <a:ext cx="817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b="1"/>
              <a:t>Voltage</a:t>
            </a:r>
            <a:endParaRPr lang="en-US" sz="1600" b="1"/>
          </a:p>
        </p:txBody>
      </p:sp>
      <p:sp>
        <p:nvSpPr>
          <p:cNvPr id="33816" name="TextBox 47"/>
          <p:cNvSpPr txBox="1">
            <a:spLocks noChangeArrowheads="1"/>
          </p:cNvSpPr>
          <p:nvPr/>
        </p:nvSpPr>
        <p:spPr bwMode="auto">
          <a:xfrm>
            <a:off x="3602038" y="2895600"/>
            <a:ext cx="1128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a:t>Resistance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8.33333E-7 1.75382E-6 L 0.09201 1.75382E-6 L 0.09271 -0.1099 L 0.12483 -0.09278 L 0.12639 -0.14924 L 0.09201 -0.13119 L 0.09201 -0.24202 L -0.16562 -0.24086 L -0.16562 0.00116 L -0.0776 0.00116 " pathEditMode="relative" ptsTypes="AAAAAAAAAA">
                                      <p:cBhvr>
                                        <p:cTn id="6" dur="5000" fill="hold"/>
                                        <p:tgtEl>
                                          <p:spTgt spid="24"/>
                                        </p:tgtEl>
                                        <p:attrNameLst>
                                          <p:attrName>ppt_x</p:attrName>
                                          <p:attrName>ppt_y</p:attrName>
                                        </p:attrNameLst>
                                      </p:cBhvr>
                                    </p:animMotion>
                                  </p:childTnLst>
                                </p:cTn>
                              </p:par>
                              <p:par>
                                <p:cTn id="7" presetID="0" presetClass="path" presetSubtype="0" repeatCount="indefinite" accel="50000" decel="50000" fill="hold" nodeType="withEffect">
                                  <p:stCondLst>
                                    <p:cond delay="500"/>
                                  </p:stCondLst>
                                  <p:childTnLst>
                                    <p:animMotion origin="layout" path="M 8.33333E-7 1.75382E-6 L 0.09201 1.75382E-6 L 0.09271 -0.1099 L 0.12483 -0.09278 L 0.12639 -0.14924 L 0.09201 -0.13119 L 0.09201 -0.24202 L -0.16562 -0.24086 L -0.16562 0.00116 L -0.0776 0.00116 " pathEditMode="relative" ptsTypes="AAAAAAAAAA">
                                      <p:cBhvr>
                                        <p:cTn id="8" dur="5000" fill="hold"/>
                                        <p:tgtEl>
                                          <p:spTgt spid="25"/>
                                        </p:tgtEl>
                                        <p:attrNameLst>
                                          <p:attrName>ppt_x</p:attrName>
                                          <p:attrName>ppt_y</p:attrName>
                                        </p:attrNameLst>
                                      </p:cBhvr>
                                    </p:animMotion>
                                  </p:childTnLst>
                                </p:cTn>
                              </p:par>
                              <p:par>
                                <p:cTn id="9" presetID="0" presetClass="path" presetSubtype="0" repeatCount="indefinite" accel="50000" decel="50000" fill="hold" nodeType="withEffect">
                                  <p:stCondLst>
                                    <p:cond delay="1000"/>
                                  </p:stCondLst>
                                  <p:childTnLst>
                                    <p:animMotion origin="layout" path="M 8.33333E-7 1.75382E-6 L 0.09201 1.75382E-6 L 0.09271 -0.1099 L 0.12483 -0.09278 L 0.12639 -0.14924 L 0.09201 -0.13119 L 0.09201 -0.24202 L -0.16562 -0.24086 L -0.16562 0.00116 L -0.0776 0.00116 " pathEditMode="relative" ptsTypes="AAAAAAAAAA">
                                      <p:cBhvr>
                                        <p:cTn id="10" dur="5000" fill="hold"/>
                                        <p:tgtEl>
                                          <p:spTgt spid="26"/>
                                        </p:tgtEl>
                                        <p:attrNameLst>
                                          <p:attrName>ppt_x</p:attrName>
                                          <p:attrName>ppt_y</p:attrName>
                                        </p:attrNameLst>
                                      </p:cBhvr>
                                    </p:animMotion>
                                  </p:childTnLst>
                                </p:cTn>
                              </p:par>
                              <p:par>
                                <p:cTn id="11" presetID="0" presetClass="path" presetSubtype="0" repeatCount="indefinite" accel="50000" decel="50000" fill="hold" nodeType="withEffect">
                                  <p:stCondLst>
                                    <p:cond delay="1500"/>
                                  </p:stCondLst>
                                  <p:childTnLst>
                                    <p:animMotion origin="layout" path="M 8.33333E-7 1.75382E-6 L 0.09201 1.75382E-6 L 0.09271 -0.1099 L 0.12483 -0.09278 L 0.12639 -0.14924 L 0.09201 -0.13119 L 0.09201 -0.24202 L -0.16562 -0.24086 L -0.16562 0.00116 L -0.0776 0.00116 " pathEditMode="relative" ptsTypes="AAAAAAAAAA">
                                      <p:cBhvr>
                                        <p:cTn id="12" dur="5000" fill="hold"/>
                                        <p:tgtEl>
                                          <p:spTgt spid="27"/>
                                        </p:tgtEl>
                                        <p:attrNameLst>
                                          <p:attrName>ppt_x</p:attrName>
                                          <p:attrName>ppt_y</p:attrName>
                                        </p:attrNameLst>
                                      </p:cBhvr>
                                    </p:animMotion>
                                  </p:childTnLst>
                                </p:cTn>
                              </p:par>
                              <p:par>
                                <p:cTn id="13" presetID="0" presetClass="path" presetSubtype="0" repeatCount="indefinite" accel="50000" decel="50000" fill="hold" nodeType="withEffect">
                                  <p:stCondLst>
                                    <p:cond delay="2000"/>
                                  </p:stCondLst>
                                  <p:childTnLst>
                                    <p:animMotion origin="layout" path="M 8.33333E-7 1.75382E-6 L 0.09201 1.75382E-6 L 0.09271 -0.1099 L 0.12483 -0.09278 L 0.12639 -0.14924 L 0.09201 -0.13119 L 0.09201 -0.24202 L -0.16562 -0.24086 L -0.16562 0.00116 L -0.0776 0.00116 " pathEditMode="relative" ptsTypes="AAAAAAAAAA">
                                      <p:cBhvr>
                                        <p:cTn id="14" dur="5000" fill="hold"/>
                                        <p:tgtEl>
                                          <p:spTgt spid="28"/>
                                        </p:tgtEl>
                                        <p:attrNameLst>
                                          <p:attrName>ppt_x</p:attrName>
                                          <p:attrName>ppt_y</p:attrName>
                                        </p:attrNameLst>
                                      </p:cBhvr>
                                    </p:animMotion>
                                  </p:childTnLst>
                                </p:cTn>
                              </p:par>
                              <p:par>
                                <p:cTn id="15" presetID="0" presetClass="path" presetSubtype="0" repeatCount="indefinite" accel="50000" decel="50000" fill="hold" nodeType="withEffect">
                                  <p:stCondLst>
                                    <p:cond delay="2500"/>
                                  </p:stCondLst>
                                  <p:childTnLst>
                                    <p:animMotion origin="layout" path="M 8.33333E-7 1.75382E-6 L 0.09201 1.75382E-6 L 0.09271 -0.1099 L 0.12483 -0.09278 L 0.12639 -0.14924 L 0.09201 -0.13119 L 0.09201 -0.24202 L -0.16562 -0.24086 L -0.16562 0.00116 L -0.0776 0.00116 " pathEditMode="relative" ptsTypes="AAAAAAAAAA">
                                      <p:cBhvr>
                                        <p:cTn id="16" dur="5000" fill="hold"/>
                                        <p:tgtEl>
                                          <p:spTgt spid="29"/>
                                        </p:tgtEl>
                                        <p:attrNameLst>
                                          <p:attrName>ppt_x</p:attrName>
                                          <p:attrName>ppt_y</p:attrName>
                                        </p:attrNameLst>
                                      </p:cBhvr>
                                    </p:animMotion>
                                  </p:childTnLst>
                                </p:cTn>
                              </p:par>
                              <p:par>
                                <p:cTn id="17" presetID="0" presetClass="path" presetSubtype="0" repeatCount="indefinite" accel="50000" decel="50000" fill="hold" nodeType="withEffect">
                                  <p:stCondLst>
                                    <p:cond delay="3000"/>
                                  </p:stCondLst>
                                  <p:childTnLst>
                                    <p:animMotion origin="layout" path="M 8.33333E-7 1.75382E-6 L 0.09201 1.75382E-6 L 0.09271 -0.1099 L 0.12483 -0.09278 L 0.12639 -0.14924 L 0.09201 -0.13119 L 0.09201 -0.24202 L -0.16562 -0.24086 L -0.16562 0.00116 L -0.0776 0.00116 " pathEditMode="relative" ptsTypes="AAAAAAAAAA">
                                      <p:cBhvr>
                                        <p:cTn id="18" dur="5000" fill="hold"/>
                                        <p:tgtEl>
                                          <p:spTgt spid="30"/>
                                        </p:tgtEl>
                                        <p:attrNameLst>
                                          <p:attrName>ppt_x</p:attrName>
                                          <p:attrName>ppt_y</p:attrName>
                                        </p:attrNameLst>
                                      </p:cBhvr>
                                    </p:animMotion>
                                  </p:childTnLst>
                                </p:cTn>
                              </p:par>
                              <p:par>
                                <p:cTn id="19" presetID="0" presetClass="path" presetSubtype="0" repeatCount="indefinite" accel="50000" decel="50000" fill="hold" nodeType="withEffect">
                                  <p:stCondLst>
                                    <p:cond delay="3500"/>
                                  </p:stCondLst>
                                  <p:childTnLst>
                                    <p:animMotion origin="layout" path="M 8.33333E-7 1.75382E-6 L 0.09201 1.75382E-6 L 0.09271 -0.1099 L 0.12483 -0.09278 L 0.12639 -0.14924 L 0.09201 -0.13119 L 0.09201 -0.24202 L -0.16562 -0.24086 L -0.16562 0.00116 L -0.0776 0.00116 " pathEditMode="relative" ptsTypes="AAAAAAAAAA">
                                      <p:cBhvr>
                                        <p:cTn id="20" dur="5000" fill="hold"/>
                                        <p:tgtEl>
                                          <p:spTgt spid="31"/>
                                        </p:tgtEl>
                                        <p:attrNameLst>
                                          <p:attrName>ppt_x</p:attrName>
                                          <p:attrName>ppt_y</p:attrName>
                                        </p:attrNameLst>
                                      </p:cBhvr>
                                    </p:animMotion>
                                  </p:childTnLst>
                                </p:cTn>
                              </p:par>
                              <p:par>
                                <p:cTn id="21" presetID="0" presetClass="path" presetSubtype="0" repeatCount="indefinite" accel="50000" decel="50000" fill="hold" nodeType="withEffect">
                                  <p:stCondLst>
                                    <p:cond delay="4000"/>
                                  </p:stCondLst>
                                  <p:childTnLst>
                                    <p:animMotion origin="layout" path="M 8.33333E-7 1.75382E-6 L 0.09201 1.75382E-6 L 0.09271 -0.1099 L 0.12483 -0.09278 L 0.12639 -0.14924 L 0.09201 -0.13119 L 0.09201 -0.24202 L -0.16562 -0.24086 L -0.16562 0.00116 L -0.0776 0.00116 " pathEditMode="relative" ptsTypes="AAAAAAAAAA">
                                      <p:cBhvr>
                                        <p:cTn id="22" dur="5000" fill="hold"/>
                                        <p:tgtEl>
                                          <p:spTgt spid="32"/>
                                        </p:tgtEl>
                                        <p:attrNameLst>
                                          <p:attrName>ppt_x</p:attrName>
                                          <p:attrName>ppt_y</p:attrName>
                                        </p:attrNameLst>
                                      </p:cBhvr>
                                    </p:animMotion>
                                  </p:childTnLst>
                                </p:cTn>
                              </p:par>
                              <p:par>
                                <p:cTn id="23" presetID="0" presetClass="path" presetSubtype="0" repeatCount="indefinite" accel="50000" decel="50000" fill="hold" nodeType="withEffect">
                                  <p:stCondLst>
                                    <p:cond delay="4500"/>
                                  </p:stCondLst>
                                  <p:childTnLst>
                                    <p:animMotion origin="layout" path="M 0.00312 -0.00231 L 0.09514 -0.00231 L 0.09583 -0.11216 L 0.12795 -0.09505 L 0.12951 -0.15148 L 0.09514 -0.13344 L 0.09514 -0.24421 L -0.1625 -0.24306 L -0.1625 -0.00115 L -0.07448 -0.00115 " pathEditMode="relative" rAng="0" ptsTypes="AAAAAAAAAA">
                                      <p:cBhvr>
                                        <p:cTn id="24" dur="5000" fill="hold"/>
                                        <p:tgtEl>
                                          <p:spTgt spid="33"/>
                                        </p:tgtEl>
                                        <p:attrNameLst>
                                          <p:attrName>ppt_x</p:attrName>
                                          <p:attrName>ppt_y</p:attrName>
                                        </p:attrNameLst>
                                      </p:cBhvr>
                                      <p:rCtr x="-2000" y="-12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LTW - Master">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LTW - Master - Theme">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rgbClr val="FF0000"/>
          </a:solidFill>
          <a:headEnd type="oval" w="sm" len="sm"/>
          <a:tailEnd type="oval" w="sm" len="sm"/>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w="12700">
          <a:solidFill>
            <a:srgbClr val="FF0000"/>
          </a:solidFill>
          <a:headEnd type="ova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PLTW - Master</Template>
  <TotalTime>5321</TotalTime>
  <Words>2181</Words>
  <Application>Microsoft Office PowerPoint</Application>
  <PresentationFormat>On-screen Show (4:3)</PresentationFormat>
  <Paragraphs>485</Paragraphs>
  <Slides>27</Slides>
  <Notes>27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0" baseType="lpstr">
      <vt:lpstr>PLTW - Master</vt:lpstr>
      <vt:lpstr>PLTW - Master - Theme</vt:lpstr>
      <vt:lpstr>Equation</vt:lpstr>
      <vt:lpstr>PowerPoint Presentation</vt:lpstr>
      <vt:lpstr>Circuit Theory Laws</vt:lpstr>
      <vt:lpstr>Electricity – The Basics</vt:lpstr>
      <vt:lpstr>Voltage, Current, &amp; Resistance</vt:lpstr>
      <vt:lpstr>Voltage</vt:lpstr>
      <vt:lpstr>Resistance</vt:lpstr>
      <vt:lpstr>First, An Analogy</vt:lpstr>
      <vt:lpstr>Anatomy of a Flashlight</vt:lpstr>
      <vt:lpstr>Flashlight Schematic</vt:lpstr>
      <vt:lpstr>Current Flow</vt:lpstr>
      <vt:lpstr>Engineering vs. Science</vt:lpstr>
      <vt:lpstr>Ohm’s Law</vt:lpstr>
      <vt:lpstr>Ohm’s Law Triangle</vt:lpstr>
      <vt:lpstr>Example: Ohm’s Law</vt:lpstr>
      <vt:lpstr>Example: Ohm’s Law</vt:lpstr>
      <vt:lpstr>Circuit Configuration</vt:lpstr>
      <vt:lpstr>Series Circuits</vt:lpstr>
      <vt:lpstr>Example: Series Circuit</vt:lpstr>
      <vt:lpstr>Example: Series Circuit</vt:lpstr>
      <vt:lpstr>Example: Series Circuit</vt:lpstr>
      <vt:lpstr>Example: Series Circuit</vt:lpstr>
      <vt:lpstr>Parallel Circuits</vt:lpstr>
      <vt:lpstr>Example: Parallel Circuit</vt:lpstr>
      <vt:lpstr>Example: Parallel Circuit</vt:lpstr>
      <vt:lpstr>Example: Parallel Circuit</vt:lpstr>
      <vt:lpstr>Example: Parallel Circuit</vt:lpstr>
      <vt:lpstr>Summary of Kirchhoff’s Laws</vt:lpstr>
    </vt:vector>
  </TitlesOfParts>
  <Manager>Jason Rausch</Manager>
  <Company>Project Lead The Way,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Circuit Theory Laws</dc:title>
  <dc:subject>Digital Electronics - PLTW</dc:subject>
  <dc:creator>DE Revision Team</dc:creator>
  <cp:keywords>Presentation</cp:keywords>
  <cp:lastModifiedBy>Kristen Champion-Terrell</cp:lastModifiedBy>
  <cp:revision>71</cp:revision>
  <dcterms:created xsi:type="dcterms:W3CDTF">2008-03-24T14:30:01Z</dcterms:created>
  <dcterms:modified xsi:type="dcterms:W3CDTF">2014-02-13T04:36:23Z</dcterms:modified>
</cp:coreProperties>
</file>