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0" r:id="rId4"/>
    <p:sldId id="332" r:id="rId5"/>
    <p:sldId id="337" r:id="rId6"/>
    <p:sldId id="335" r:id="rId7"/>
    <p:sldId id="339" r:id="rId8"/>
    <p:sldId id="341" r:id="rId9"/>
    <p:sldId id="342" r:id="rId10"/>
    <p:sldId id="343" r:id="rId11"/>
    <p:sldId id="345" r:id="rId12"/>
    <p:sldId id="347" r:id="rId13"/>
    <p:sldId id="348" r:id="rId14"/>
    <p:sldId id="349" r:id="rId15"/>
    <p:sldId id="351" r:id="rId16"/>
    <p:sldId id="35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CC99"/>
    <a:srgbClr val="FFCCCC"/>
    <a:srgbClr val="FFCC00"/>
    <a:srgbClr val="FF6600"/>
    <a:srgbClr val="B2B2B2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 autoAdjust="0"/>
    <p:restoredTop sz="94776" autoAdjust="0"/>
  </p:normalViewPr>
  <p:slideViewPr>
    <p:cSldViewPr snapToGrid="0">
      <p:cViewPr>
        <p:scale>
          <a:sx n="60" d="100"/>
          <a:sy n="60" d="100"/>
        </p:scale>
        <p:origin x="-2131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7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4D789D6B-0A77-488F-9404-1E83F50F9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200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9DAA312F-A180-47CA-A326-0D09363D9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0634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C0181-B07F-41B7-B9A8-7C7F0EE79B1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1750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51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FC361-C961-4ED5-B8FF-15F4F080353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9538B-EF3D-4815-91FA-666C3DC7000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040145-0A61-4237-9082-B6E0B70FC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BB219C-23CE-48B4-AAEE-F4B217B3168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6696D7-F046-4B47-9463-DEFD96DCF4F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EF54AE-F49F-4972-AF62-7786F28100C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85FA9-F7AE-49DE-9833-A11FB7552E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5F33B3-2D7B-4AE3-8C5B-F634E2D5B20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25249F-8558-4E62-990B-37285372598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81148-81B4-43CC-B3F9-36F0B5A485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5AC1E0-8E03-477E-8C98-BB576B4F07B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2D00F0-434A-4286-97F9-DBD36EAC56A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18FBF-49DB-4C8F-AF2D-FE241DE555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Scientific &amp; Engineering Notation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1.1  Foundations and The Board Game Counter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9BA5E-18C8-435B-A542-4AD065E4B7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EE08-48FE-4460-9832-DFB63393E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4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8F94-DE10-4DC8-8569-7A197C8E10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E4949-A213-4DED-96FA-160D1B29C9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6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B72D-6858-425D-893F-C8F5E4F8D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11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05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5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D678-6CC0-48BF-813E-725F146728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41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8770-44AE-4275-9BE4-191E94A90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05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DCC0-7445-4539-B05D-B4DBE2603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6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4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9DC5-C9CB-49C3-BBC6-C1D0FA9474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3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4BAAD-3D4D-44F7-98C5-DBA015ED4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2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E3DB-85F5-43F7-A464-F7E758F4F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32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4F099-8153-4B7A-8721-F0E1E1304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D211-DF39-4DA8-A9ED-879728A17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11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511FF-87FB-478C-932E-82D7720B0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5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804A-9F73-4D0D-9327-F12DE70BF0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2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E2A8-7D30-4FC4-8842-8C28B0FFDB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61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636C-6F84-4944-A0C7-A3E6E2920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5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3B471-E5D7-4FAD-AB18-30DE887FD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1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DA4C9-796D-4C5C-BA78-F115FC451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6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7D4A-5ED4-4C93-93CE-4127577EA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5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73A6-1358-4CD7-B4E0-6C930FB3A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CABD-EC17-4CDB-A814-0816089D25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4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305CF-31A0-41A0-BA4A-2383E2475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3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3A15-A3FA-4373-8CE6-E323A614D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9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4C79F-A064-4ACD-BE45-917121FFD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1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5FC426D-CD73-43DD-A185-AE110EF8B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82" r:id="rId1"/>
    <p:sldLayoutId id="2147485283" r:id="rId2"/>
    <p:sldLayoutId id="2147485270" r:id="rId3"/>
    <p:sldLayoutId id="2147485284" r:id="rId4"/>
    <p:sldLayoutId id="2147485285" r:id="rId5"/>
    <p:sldLayoutId id="2147485286" r:id="rId6"/>
    <p:sldLayoutId id="2147485271" r:id="rId7"/>
    <p:sldLayoutId id="2147485272" r:id="rId8"/>
    <p:sldLayoutId id="2147485273" r:id="rId9"/>
    <p:sldLayoutId id="2147485287" r:id="rId10"/>
    <p:sldLayoutId id="21474852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241331A-3FB0-4EB0-899E-6413FE623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75" r:id="rId3"/>
    <p:sldLayoutId id="2147485290" r:id="rId4"/>
    <p:sldLayoutId id="2147485291" r:id="rId5"/>
    <p:sldLayoutId id="2147485292" r:id="rId6"/>
    <p:sldLayoutId id="2147485276" r:id="rId7"/>
    <p:sldLayoutId id="2147485277" r:id="rId8"/>
    <p:sldLayoutId id="2147485278" r:id="rId9"/>
    <p:sldLayoutId id="2147485293" r:id="rId10"/>
    <p:sldLayoutId id="2147485279" r:id="rId11"/>
    <p:sldLayoutId id="2147485280" r:id="rId12"/>
    <p:sldLayoutId id="21474852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and Engineering Notation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43638"/>
            <a:ext cx="9144000" cy="1143000"/>
          </a:xfrm>
        </p:spPr>
        <p:txBody>
          <a:bodyPr/>
          <a:lstStyle/>
          <a:p>
            <a:r>
              <a:rPr lang="en-US" dirty="0" smtClean="0"/>
              <a:t>Engineering Notation: Example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CBDF8-C893-48E2-B291-E6732C70A99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4580" name="Content Placeholder 36"/>
          <p:cNvSpPr txBox="1">
            <a:spLocks/>
          </p:cNvSpPr>
          <p:nvPr/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dirty="0"/>
              <a:t>Example:</a:t>
            </a:r>
          </a:p>
          <a:p>
            <a:pPr lvl="1">
              <a:spcBef>
                <a:spcPct val="20000"/>
              </a:spcBef>
            </a:pPr>
            <a:r>
              <a:rPr lang="en-US" sz="2400" dirty="0"/>
              <a:t>Express 0.0003486</a:t>
            </a:r>
            <a:r>
              <a:rPr lang="en-US" sz="2400" b="1" dirty="0"/>
              <a:t> </a:t>
            </a:r>
            <a:r>
              <a:rPr lang="en-US" sz="2400" dirty="0"/>
              <a:t>in engineering notation.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616EA52-EE04-4140-91B4-07F6EE31234C}" type="slidenum">
              <a:rPr lang="en-US" sz="1400">
                <a:cs typeface="+mn-cs"/>
              </a:rPr>
              <a:pPr algn="r">
                <a:defRPr/>
              </a:pPr>
              <a:t>10</a:t>
            </a:fld>
            <a:endParaRPr lang="en-US" sz="1400" dirty="0"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562" y="2844224"/>
            <a:ext cx="38792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4400" dirty="0" smtClean="0"/>
              <a:t>348.6 </a:t>
            </a:r>
            <a:r>
              <a:rPr lang="en-US" sz="4400" dirty="0"/>
              <a:t>× 10</a:t>
            </a:r>
            <a:r>
              <a:rPr lang="en-US" sz="4400" baseline="30000" dirty="0" smtClean="0"/>
              <a:t>−6</a:t>
            </a: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Prefixes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800" b="1" smtClean="0"/>
              <a:t>SI prefixes </a:t>
            </a:r>
            <a:r>
              <a:rPr lang="en-US" sz="2800" smtClean="0"/>
              <a:t>are</a:t>
            </a:r>
            <a:r>
              <a:rPr lang="en-US" sz="2800" b="1" smtClean="0"/>
              <a:t> </a:t>
            </a:r>
            <a:r>
              <a:rPr lang="en-US" sz="2800" smtClean="0"/>
              <a:t>a shorthand way of writing  engineering notation for SI numbers.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US" sz="2800" smtClean="0"/>
              <a:t>The </a:t>
            </a:r>
            <a:r>
              <a:rPr lang="en-US" sz="2800" b="1" smtClean="0"/>
              <a:t>International System of Units</a:t>
            </a:r>
            <a:r>
              <a:rPr lang="en-US" sz="2800" smtClean="0"/>
              <a:t> (abbreviated </a:t>
            </a:r>
            <a:r>
              <a:rPr lang="en-US" sz="2800" b="1" smtClean="0"/>
              <a:t>SI</a:t>
            </a:r>
            <a:r>
              <a:rPr lang="en-US" sz="2800" smtClean="0"/>
              <a:t> from the French </a:t>
            </a:r>
            <a:r>
              <a:rPr lang="en-US" sz="2800" i="1" smtClean="0"/>
              <a:t>Système International d'Unités</a:t>
            </a:r>
            <a:r>
              <a:rPr lang="en-US" sz="2800" smtClean="0"/>
              <a:t>) is the modern form of the metric system. It is the world's most widely used system of units for science and engineering.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4652E-F1FE-4022-8B2D-B232209F4E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Commonly Used SI Prefixes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6BEAC-EF47-4B01-8608-5B07D4584F6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Group 387"/>
          <p:cNvGraphicFramePr>
            <a:graphicFrameLocks noGrp="1"/>
          </p:cNvGraphicFramePr>
          <p:nvPr/>
        </p:nvGraphicFramePr>
        <p:xfrm>
          <a:off x="1828800" y="1600200"/>
          <a:ext cx="5486400" cy="50546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femto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34013"/>
            <a:ext cx="9144000" cy="1143000"/>
          </a:xfrm>
        </p:spPr>
        <p:txBody>
          <a:bodyPr/>
          <a:lstStyle/>
          <a:p>
            <a:r>
              <a:rPr lang="en-US" dirty="0" smtClean="0"/>
              <a:t>SI Notation: Example #1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3360A-FBA4-4F53-B021-4AB2E0F7343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7652" name="Content Placeholder 36"/>
          <p:cNvSpPr txBox="1">
            <a:spLocks/>
          </p:cNvSpPr>
          <p:nvPr/>
        </p:nvSpPr>
        <p:spPr bwMode="auto">
          <a:xfrm>
            <a:off x="457200" y="1371600"/>
            <a:ext cx="868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dirty="0"/>
              <a:t>Example:</a:t>
            </a:r>
          </a:p>
          <a:p>
            <a:pPr lvl="1">
              <a:spcBef>
                <a:spcPct val="20000"/>
              </a:spcBef>
            </a:pPr>
            <a:r>
              <a:rPr lang="en-US" sz="2400" dirty="0"/>
              <a:t>Express 27500 </a:t>
            </a:r>
            <a:r>
              <a:rPr lang="en-US" sz="2400" dirty="0">
                <a:sym typeface="Symbol" pitchFamily="18" charset="2"/>
              </a:rPr>
              <a:t> using standard SI notation.</a:t>
            </a:r>
          </a:p>
          <a:p>
            <a:pPr lvl="1">
              <a:spcBef>
                <a:spcPct val="20000"/>
              </a:spcBef>
            </a:pPr>
            <a:r>
              <a:rPr lang="en-US" sz="1600" dirty="0">
                <a:sym typeface="Symbol" pitchFamily="18" charset="2"/>
              </a:rPr>
              <a:t>(Note:  is the Greek letter omega. In electronics, it is the symbol used for resistance.)</a:t>
            </a:r>
            <a:endParaRPr lang="en-US" sz="1600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6B5BD4E6-D6DC-43D9-9B0B-C6472331F89C}" type="slidenum">
              <a:rPr lang="en-US" sz="1400">
                <a:cs typeface="+mn-cs"/>
              </a:rPr>
              <a:pPr algn="r">
                <a:defRPr/>
              </a:pPr>
              <a:t>13</a:t>
            </a:fld>
            <a:endParaRPr lang="en-US" sz="1400" dirty="0"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562" y="2844224"/>
            <a:ext cx="3882473" cy="18979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4400" dirty="0" smtClean="0"/>
              <a:t>27.5 </a:t>
            </a:r>
            <a:r>
              <a:rPr lang="en-US" sz="4400" dirty="0"/>
              <a:t>× </a:t>
            </a:r>
            <a:r>
              <a:rPr lang="en-US" sz="4400" dirty="0" smtClean="0"/>
              <a:t>10</a:t>
            </a:r>
            <a:r>
              <a:rPr lang="en-US" sz="4400" baseline="30000" dirty="0" smtClean="0"/>
              <a:t>3 </a:t>
            </a:r>
            <a:r>
              <a:rPr lang="en-US" sz="4400" dirty="0" smtClean="0">
                <a:sym typeface="Symbol" pitchFamily="18" charset="2"/>
              </a:rPr>
              <a:t></a:t>
            </a:r>
          </a:p>
          <a:p>
            <a:pPr marL="1597025" lvl="1" indent="-1023938">
              <a:tabLst>
                <a:tab pos="2062163" algn="l"/>
              </a:tabLst>
            </a:pPr>
            <a:r>
              <a:rPr lang="en-US" sz="4400" dirty="0" smtClean="0"/>
              <a:t>27.5 m</a:t>
            </a:r>
            <a:r>
              <a:rPr lang="en-US" sz="4400" dirty="0" smtClean="0">
                <a:sym typeface="Symbol" pitchFamily="18" charset="2"/>
              </a:rPr>
              <a:t></a:t>
            </a:r>
            <a:endParaRPr lang="en-US" sz="4400" dirty="0">
              <a:sym typeface="Symbol" pitchFamily="18" charset="2"/>
            </a:endParaRPr>
          </a:p>
          <a:p>
            <a:pPr marL="1597025" lvl="1" indent="-1023938">
              <a:buFontTx/>
              <a:buNone/>
              <a:tabLst>
                <a:tab pos="2062163" algn="l"/>
              </a:tabLst>
            </a:pP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34013"/>
            <a:ext cx="9144000" cy="1143000"/>
          </a:xfrm>
        </p:spPr>
        <p:txBody>
          <a:bodyPr/>
          <a:lstStyle/>
          <a:p>
            <a:r>
              <a:rPr lang="en-US" dirty="0" smtClean="0"/>
              <a:t>SI Notation: Example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01074-B955-4472-A8C8-D1F5B8262E6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8676" name="Content Placeholder 36"/>
          <p:cNvSpPr txBox="1">
            <a:spLocks/>
          </p:cNvSpPr>
          <p:nvPr/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/>
              <a:t>Example:</a:t>
            </a:r>
          </a:p>
          <a:p>
            <a:pPr lvl="1">
              <a:spcBef>
                <a:spcPct val="20000"/>
              </a:spcBef>
            </a:pPr>
            <a:r>
              <a:rPr lang="en-US" sz="2400"/>
              <a:t>Express 0.000568 Volts</a:t>
            </a:r>
            <a:r>
              <a:rPr lang="en-US" sz="2400">
                <a:sym typeface="Symbol" pitchFamily="18" charset="2"/>
              </a:rPr>
              <a:t> using standard SI notation.</a:t>
            </a:r>
            <a:endParaRPr lang="en-US" sz="240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9CBCC9D-043D-4FA5-A482-232DCEFB34B7}" type="slidenum">
              <a:rPr lang="en-US" sz="1400">
                <a:cs typeface="+mn-cs"/>
              </a:rPr>
              <a:pPr algn="r">
                <a:defRPr/>
              </a:pPr>
              <a:t>14</a:t>
            </a:fld>
            <a:endParaRPr lang="en-US" sz="1400" dirty="0"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562" y="2844224"/>
            <a:ext cx="3313408" cy="18979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4400" dirty="0" smtClean="0"/>
              <a:t>568 </a:t>
            </a:r>
            <a:r>
              <a:rPr lang="en-US" sz="4400" dirty="0"/>
              <a:t>× </a:t>
            </a:r>
            <a:r>
              <a:rPr lang="en-US" sz="4400" dirty="0" smtClean="0"/>
              <a:t>10</a:t>
            </a:r>
            <a:r>
              <a:rPr lang="en-US" sz="4400" baseline="30000" dirty="0" smtClean="0"/>
              <a:t>-</a:t>
            </a:r>
            <a:r>
              <a:rPr lang="en-US" sz="4400" baseline="30000" dirty="0" smtClean="0">
                <a:sym typeface="Symbol" pitchFamily="18" charset="2"/>
              </a:rPr>
              <a:t>6</a:t>
            </a:r>
          </a:p>
          <a:p>
            <a:pPr marL="1597025" lvl="1" indent="-1023938">
              <a:tabLst>
                <a:tab pos="2062163" algn="l"/>
              </a:tabLst>
            </a:pPr>
            <a:r>
              <a:rPr lang="en-US" sz="4400" dirty="0"/>
              <a:t>568</a:t>
            </a:r>
            <a:r>
              <a:rPr lang="en-US" sz="4400" dirty="0" smtClean="0"/>
              <a:t> </a:t>
            </a:r>
            <a:r>
              <a:rPr lang="el-GR" sz="4400" dirty="0" smtClean="0"/>
              <a:t>μ</a:t>
            </a:r>
            <a:r>
              <a:rPr lang="en-US" sz="4400" dirty="0" smtClean="0">
                <a:sym typeface="Symbol" pitchFamily="18" charset="2"/>
              </a:rPr>
              <a:t></a:t>
            </a:r>
            <a:endParaRPr lang="en-US" sz="4400" dirty="0">
              <a:sym typeface="Symbol" pitchFamily="18" charset="2"/>
            </a:endParaRPr>
          </a:p>
          <a:p>
            <a:pPr marL="1597025" lvl="1" indent="-1023938">
              <a:buFontTx/>
              <a:buNone/>
              <a:tabLst>
                <a:tab pos="2062163" algn="l"/>
              </a:tabLst>
            </a:pP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>
          <a:xfrm>
            <a:off x="0" y="43638"/>
            <a:ext cx="9144000" cy="1143000"/>
          </a:xfrm>
        </p:spPr>
        <p:txBody>
          <a:bodyPr/>
          <a:lstStyle/>
          <a:p>
            <a:r>
              <a:rPr lang="en-US" sz="4000" dirty="0" smtClean="0"/>
              <a:t>Common Electronic Symbol &amp;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346AA-E7A0-48E2-8508-41ECC8B7359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Group 3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194947"/>
              </p:ext>
            </p:extLst>
          </p:nvPr>
        </p:nvGraphicFramePr>
        <p:xfrm>
          <a:off x="1828800" y="1600200"/>
          <a:ext cx="5486400" cy="40386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Current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Ampere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Voltage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Volt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Ohm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)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ƒ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Hertz (Hz)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Capacitance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 pitchFamily="18" charset="2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Farad (F)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Inductance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Henry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Power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Watt (W)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43638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Scientific &amp; Engineering Notation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ADF1C-092B-40E4-91DC-B00F614221D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524000"/>
            <a:ext cx="8458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3200" dirty="0"/>
              <a:t>This presentation will demonstrate…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How to express numbers in scientific notation.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How to express numbers in engineering notation.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How to express numbers in SI prefix notation.</a:t>
            </a:r>
            <a:endParaRPr lang="en-US" sz="24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b="1" i="1" dirty="0" smtClean="0"/>
              <a:t>Scientific notation</a:t>
            </a:r>
            <a:r>
              <a:rPr lang="en-US" sz="2800" dirty="0" smtClean="0"/>
              <a:t> is a way of writing very large and very small numbers in a compact form.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A number written in </a:t>
            </a:r>
            <a:r>
              <a:rPr lang="en-US" sz="2800" b="1" i="1" dirty="0" smtClean="0"/>
              <a:t>scientific notation</a:t>
            </a:r>
            <a:r>
              <a:rPr lang="en-US" sz="2800" dirty="0" smtClean="0"/>
              <a:t> is written in the form:</a:t>
            </a:r>
            <a:r>
              <a:rPr lang="en-US" dirty="0" smtClean="0"/>
              <a:t> </a:t>
            </a:r>
            <a:endParaRPr lang="en-US" sz="2000" baseline="30000" dirty="0" smtClean="0"/>
          </a:p>
          <a:p>
            <a:pPr marL="1597025" lvl="1" indent="-1023938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 smtClean="0"/>
              <a:t>	a</a:t>
            </a:r>
            <a:r>
              <a:rPr lang="en-US" sz="2000" dirty="0" smtClean="0"/>
              <a:t> × 10</a:t>
            </a:r>
            <a:r>
              <a:rPr lang="en-US" sz="2000" b="1" baseline="30000" dirty="0" smtClean="0"/>
              <a:t>b</a:t>
            </a:r>
            <a:endParaRPr lang="en-US" sz="2000" dirty="0" smtClean="0"/>
          </a:p>
          <a:p>
            <a:pPr marL="1597025" lvl="1" indent="-1023938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/>
              <a:t>Where: 	</a:t>
            </a:r>
            <a:r>
              <a:rPr lang="en-US" sz="2000" b="1" dirty="0" smtClean="0"/>
              <a:t>a </a:t>
            </a:r>
            <a:r>
              <a:rPr lang="en-US" sz="2000" dirty="0" smtClean="0"/>
              <a:t>is a number greater than 1 and less than 10</a:t>
            </a:r>
          </a:p>
          <a:p>
            <a:pPr marL="1597025" lvl="2" indent="-1023938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b</a:t>
            </a:r>
            <a:r>
              <a:rPr lang="en-US" sz="2000" dirty="0" smtClean="0"/>
              <a:t> is an integer</a:t>
            </a:r>
          </a:p>
          <a:p>
            <a:pPr marL="1597025" lvl="2" indent="-1023938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Examples:</a:t>
            </a:r>
          </a:p>
          <a:p>
            <a:pPr marL="1597025" lvl="2" indent="-1023938">
              <a:spcBef>
                <a:spcPct val="0"/>
              </a:spcBef>
              <a:buFontTx/>
              <a:buNone/>
            </a:pPr>
            <a:r>
              <a:rPr lang="en-US" sz="2000" dirty="0" smtClean="0"/>
              <a:t>	3.24 × 10</a:t>
            </a:r>
            <a:r>
              <a:rPr lang="en-US" sz="2000" baseline="30000" dirty="0" smtClean="0"/>
              <a:t>5</a:t>
            </a:r>
          </a:p>
          <a:p>
            <a:pPr marL="1597025" lvl="2" indent="-1023938">
              <a:spcBef>
                <a:spcPct val="0"/>
              </a:spcBef>
              <a:buFontTx/>
              <a:buNone/>
            </a:pPr>
            <a:r>
              <a:rPr lang="en-US" sz="2000" dirty="0" smtClean="0"/>
              <a:t>	1.435 × 10</a:t>
            </a:r>
            <a:r>
              <a:rPr lang="en-US" sz="2000" baseline="30000" dirty="0" smtClean="0"/>
              <a:t>-7</a:t>
            </a:r>
          </a:p>
          <a:p>
            <a:pPr marL="1597025" lvl="2" indent="-1023938">
              <a:spcBef>
                <a:spcPct val="0"/>
              </a:spcBef>
              <a:buFontTx/>
              <a:buNone/>
            </a:pPr>
            <a:r>
              <a:rPr lang="en-US" sz="2000" dirty="0" smtClean="0"/>
              <a:t>	3.29× 10</a:t>
            </a:r>
            <a:r>
              <a:rPr lang="en-US" sz="2000" baseline="30000" dirty="0" smtClean="0"/>
              <a:t>6</a:t>
            </a:r>
          </a:p>
          <a:p>
            <a:pPr marL="1597025" lvl="2" indent="-1023938">
              <a:spcBef>
                <a:spcPct val="0"/>
              </a:spcBef>
              <a:buFontTx/>
              <a:buNone/>
            </a:pPr>
            <a:r>
              <a:rPr lang="en-US" sz="2000" dirty="0" smtClean="0"/>
              <a:t>	7.3 × 10</a:t>
            </a:r>
            <a:r>
              <a:rPr lang="en-US" sz="2000" baseline="30000" dirty="0" smtClean="0"/>
              <a:t>−2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4C371-75C0-423D-856B-ADD6E446992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34013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Writing A Number in Scientific Notation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Shift the decimal point so that there is </a:t>
            </a:r>
            <a:r>
              <a:rPr lang="en-US" sz="2800" b="1" dirty="0" smtClean="0"/>
              <a:t>one </a:t>
            </a:r>
            <a:r>
              <a:rPr lang="en-US" sz="2800" dirty="0" smtClean="0"/>
              <a:t>digit (which cannot be zero) </a:t>
            </a:r>
            <a:r>
              <a:rPr lang="en-US" sz="2800" b="1" dirty="0" smtClean="0"/>
              <a:t>before </a:t>
            </a:r>
            <a:r>
              <a:rPr lang="en-US" sz="2800" dirty="0" smtClean="0"/>
              <a:t>the decimal point.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Multiply by a power of 10, equal to the number of places the decimal point has been moved.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The power of 10 is </a:t>
            </a:r>
            <a:r>
              <a:rPr lang="en-US" sz="2800" b="1" dirty="0" smtClean="0"/>
              <a:t>positive </a:t>
            </a:r>
            <a:r>
              <a:rPr lang="en-US" sz="2800" dirty="0" smtClean="0"/>
              <a:t>if the decimal point is moved to the </a:t>
            </a:r>
            <a:r>
              <a:rPr lang="en-US" sz="2800" b="1" dirty="0" smtClean="0"/>
              <a:t>left </a:t>
            </a:r>
            <a:r>
              <a:rPr lang="en-US" sz="2800" dirty="0" smtClean="0"/>
              <a:t>and </a:t>
            </a:r>
            <a:r>
              <a:rPr lang="en-US" sz="2800" b="1" dirty="0" smtClean="0"/>
              <a:t>negative </a:t>
            </a:r>
            <a:r>
              <a:rPr lang="en-US" sz="2800" dirty="0" smtClean="0"/>
              <a:t>if the decimal point is moved to the </a:t>
            </a:r>
            <a:r>
              <a:rPr lang="en-US" sz="2800" b="1" dirty="0" smtClean="0"/>
              <a:t>right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FAC1A-68D3-4C19-86FE-EA2CF3722C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Notation: Example #1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C6B5F-E6B8-4B5F-89ED-2AC6623A065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460" name="Content Placeholder 36"/>
          <p:cNvSpPr txBox="1">
            <a:spLocks/>
          </p:cNvSpPr>
          <p:nvPr/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/>
              <a:t>Example:</a:t>
            </a:r>
          </a:p>
          <a:p>
            <a:pPr lvl="1">
              <a:spcBef>
                <a:spcPct val="20000"/>
              </a:spcBef>
            </a:pPr>
            <a:r>
              <a:rPr lang="en-US" sz="2400"/>
              <a:t>Express 5630 in scientific notation.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E9B7FE2-4420-4FE8-9143-777EB6A47177}" type="slidenum">
              <a:rPr lang="en-US" sz="1400">
                <a:cs typeface="+mn-cs"/>
              </a:rPr>
              <a:pPr algn="r">
                <a:defRPr/>
              </a:pPr>
              <a:t>5</a:t>
            </a:fld>
            <a:endParaRPr lang="en-US" sz="1400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562" y="2844224"/>
            <a:ext cx="33454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4400" dirty="0" smtClean="0"/>
              <a:t>5.63 </a:t>
            </a:r>
            <a:r>
              <a:rPr lang="en-US" sz="4400" dirty="0"/>
              <a:t>× </a:t>
            </a:r>
            <a:r>
              <a:rPr lang="en-US" sz="4400" dirty="0" smtClean="0"/>
              <a:t>10</a:t>
            </a:r>
            <a:r>
              <a:rPr lang="en-US" sz="4400" baseline="30000" dirty="0" smtClean="0"/>
              <a:t>3</a:t>
            </a: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Notation: Example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F8E05-C9E8-4C5B-B445-E6E50660C7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4" name="Content Placeholder 36"/>
          <p:cNvSpPr txBox="1">
            <a:spLocks/>
          </p:cNvSpPr>
          <p:nvPr/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/>
              <a:t>Example:</a:t>
            </a:r>
          </a:p>
          <a:p>
            <a:pPr lvl="1">
              <a:spcBef>
                <a:spcPct val="20000"/>
              </a:spcBef>
            </a:pPr>
            <a:r>
              <a:rPr lang="en-US" sz="2400"/>
              <a:t>Express 0.000628</a:t>
            </a:r>
            <a:r>
              <a:rPr lang="en-US" sz="2400" b="1"/>
              <a:t> </a:t>
            </a:r>
            <a:r>
              <a:rPr lang="en-US" sz="2400"/>
              <a:t>in scientific notation.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CF2F33C-6958-4FFB-ABE2-5CB23980D1CE}" type="slidenum">
              <a:rPr lang="en-US" sz="1400">
                <a:cs typeface="+mn-cs"/>
              </a:rPr>
              <a:pPr algn="r">
                <a:defRPr/>
              </a:pPr>
              <a:t>6</a:t>
            </a:fld>
            <a:endParaRPr lang="en-US" sz="1400" dirty="0"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562" y="2844224"/>
            <a:ext cx="35650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4400" dirty="0" smtClean="0"/>
              <a:t>6.28 </a:t>
            </a:r>
            <a:r>
              <a:rPr lang="en-US" sz="4400" dirty="0"/>
              <a:t>× 10</a:t>
            </a:r>
            <a:r>
              <a:rPr lang="en-US" sz="4400" baseline="30000" dirty="0" smtClean="0"/>
              <a:t>−4</a:t>
            </a: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Engineering Notation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marL="344488" indent="-344488">
              <a:spcBef>
                <a:spcPct val="0"/>
              </a:spcBef>
              <a:spcAft>
                <a:spcPts val="1200"/>
              </a:spcAft>
              <a:tabLst>
                <a:tab pos="2062163" algn="l"/>
              </a:tabLst>
            </a:pPr>
            <a:r>
              <a:rPr lang="en-US" sz="2800" b="1" i="1" dirty="0" smtClean="0"/>
              <a:t>Engineering notation</a:t>
            </a:r>
            <a:r>
              <a:rPr lang="en-US" sz="2800" dirty="0" smtClean="0"/>
              <a:t> is similar to </a:t>
            </a:r>
            <a:r>
              <a:rPr lang="en-US" sz="2800" b="1" i="1" dirty="0" smtClean="0"/>
              <a:t>scientific notation</a:t>
            </a:r>
            <a:r>
              <a:rPr lang="en-US" sz="2800" dirty="0" smtClean="0"/>
              <a:t>. In </a:t>
            </a:r>
            <a:r>
              <a:rPr lang="en-US" sz="2800" b="1" i="1" dirty="0" smtClean="0"/>
              <a:t>engineering notation</a:t>
            </a:r>
            <a:r>
              <a:rPr lang="en-US" sz="2800" dirty="0" smtClean="0"/>
              <a:t> the powers of ten are always multiples of 3</a:t>
            </a:r>
            <a:r>
              <a:rPr lang="en-US" sz="2800" b="1" dirty="0" smtClean="0"/>
              <a:t>.</a:t>
            </a:r>
          </a:p>
          <a:p>
            <a:pPr marL="344488" indent="-344488">
              <a:spcBef>
                <a:spcPct val="0"/>
              </a:spcBef>
              <a:spcAft>
                <a:spcPts val="1200"/>
              </a:spcAft>
              <a:tabLst>
                <a:tab pos="2062163" algn="l"/>
              </a:tabLst>
            </a:pPr>
            <a:r>
              <a:rPr lang="en-US" sz="2800" dirty="0" smtClean="0"/>
              <a:t>A number written in </a:t>
            </a:r>
            <a:r>
              <a:rPr lang="en-US" sz="2800" b="1" i="1" dirty="0" smtClean="0"/>
              <a:t>engineering notation</a:t>
            </a:r>
            <a:r>
              <a:rPr lang="en-US" sz="2800" dirty="0" smtClean="0"/>
              <a:t> is written in the form: </a:t>
            </a:r>
          </a:p>
          <a:p>
            <a:pPr marL="1597025" lvl="1" indent="-1023938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2062163" algn="l"/>
              </a:tabLst>
            </a:pPr>
            <a:r>
              <a:rPr lang="en-US" sz="2000" b="1" dirty="0" smtClean="0"/>
              <a:t>	a</a:t>
            </a:r>
            <a:r>
              <a:rPr lang="en-US" sz="2000" dirty="0" smtClean="0"/>
              <a:t> × 10</a:t>
            </a:r>
            <a:r>
              <a:rPr lang="en-US" sz="2000" b="1" baseline="30000" dirty="0" smtClean="0"/>
              <a:t>b</a:t>
            </a:r>
            <a:endParaRPr lang="en-US" sz="2000" dirty="0" smtClean="0"/>
          </a:p>
          <a:p>
            <a:pPr marL="1597025" lvl="1" indent="-1023938">
              <a:spcBef>
                <a:spcPct val="0"/>
              </a:spcBef>
              <a:buFont typeface="Wingdings" pitchFamily="2" charset="2"/>
              <a:buNone/>
              <a:tabLst>
                <a:tab pos="2062163" algn="l"/>
              </a:tabLst>
            </a:pPr>
            <a:r>
              <a:rPr lang="en-US" sz="2000" dirty="0" smtClean="0"/>
              <a:t>Where: 	</a:t>
            </a:r>
            <a:r>
              <a:rPr lang="en-US" sz="2000" b="1" dirty="0" smtClean="0"/>
              <a:t>a </a:t>
            </a:r>
            <a:r>
              <a:rPr lang="en-US" sz="2000" dirty="0" smtClean="0"/>
              <a:t>is a number greater than </a:t>
            </a:r>
            <a:r>
              <a:rPr lang="en-US" sz="2000" dirty="0" smtClean="0"/>
              <a:t>0 </a:t>
            </a:r>
            <a:r>
              <a:rPr lang="en-US" sz="2000" dirty="0" smtClean="0"/>
              <a:t>and less than 999</a:t>
            </a:r>
          </a:p>
          <a:p>
            <a:pPr marL="1597025" lvl="2" indent="-1023938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tabLst>
                <a:tab pos="20621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b</a:t>
            </a:r>
            <a:r>
              <a:rPr lang="en-US" sz="2000" dirty="0" smtClean="0"/>
              <a:t> is an integer multiple of three</a:t>
            </a:r>
          </a:p>
          <a:p>
            <a:pPr marL="1597025" lvl="2" indent="-1023938">
              <a:lnSpc>
                <a:spcPct val="90000"/>
              </a:lnSpc>
              <a:buFont typeface="Wingdings" pitchFamily="2" charset="2"/>
              <a:buNone/>
              <a:tabLst>
                <a:tab pos="2062163" algn="l"/>
              </a:tabLst>
            </a:pPr>
            <a:r>
              <a:rPr lang="en-US" sz="2000" dirty="0" smtClean="0"/>
              <a:t>Examples:</a:t>
            </a:r>
          </a:p>
          <a:p>
            <a:pPr marL="1597025" lvl="2" indent="-1023938">
              <a:spcBef>
                <a:spcPct val="0"/>
              </a:spcBef>
              <a:buFontTx/>
              <a:buNone/>
              <a:tabLst>
                <a:tab pos="2062163" algn="l"/>
              </a:tabLst>
            </a:pPr>
            <a:r>
              <a:rPr lang="en-US" sz="2000" dirty="0" smtClean="0"/>
              <a:t>	71.24 × 10</a:t>
            </a:r>
            <a:r>
              <a:rPr lang="en-US" sz="2000" baseline="30000" dirty="0" smtClean="0"/>
              <a:t>3</a:t>
            </a:r>
          </a:p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2000" dirty="0" smtClean="0"/>
              <a:t>	4.32 × 10</a:t>
            </a:r>
            <a:r>
              <a:rPr lang="en-US" sz="2000" baseline="30000" dirty="0" smtClean="0"/>
              <a:t>-6</a:t>
            </a:r>
          </a:p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2000" dirty="0" smtClean="0"/>
              <a:t>	</a:t>
            </a:r>
            <a:r>
              <a:rPr lang="en-US" sz="2000" dirty="0" smtClean="0"/>
              <a:t>320.49 ×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9</a:t>
            </a:r>
          </a:p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2000" dirty="0" smtClean="0"/>
              <a:t>	123.452 × 10</a:t>
            </a:r>
            <a:r>
              <a:rPr lang="en-US" sz="2000" baseline="30000" dirty="0" smtClean="0"/>
              <a:t>−12</a:t>
            </a:r>
          </a:p>
          <a:p>
            <a:pPr marL="1597025" lvl="2" indent="-1023938">
              <a:spcBef>
                <a:spcPct val="0"/>
              </a:spcBef>
              <a:tabLst>
                <a:tab pos="2062163" algn="l"/>
              </a:tabLst>
            </a:pPr>
            <a:endParaRPr lang="en-US" sz="2000" dirty="0" smtClean="0"/>
          </a:p>
          <a:p>
            <a:pPr marL="344488" indent="-344488">
              <a:tabLst>
                <a:tab pos="2062163" algn="l"/>
              </a:tabLst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0FE33-4A6F-4731-97F5-A339DD50568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Shift the decimal point in “groups of three” until the number </a:t>
            </a:r>
            <a:r>
              <a:rPr lang="en-US" sz="2800" b="1" dirty="0" smtClean="0"/>
              <a:t>before</a:t>
            </a:r>
            <a:r>
              <a:rPr lang="en-US" sz="2800" dirty="0" smtClean="0"/>
              <a:t> the decimal point is between </a:t>
            </a:r>
            <a:r>
              <a:rPr lang="en-US" sz="2800" dirty="0" smtClean="0"/>
              <a:t>0 </a:t>
            </a:r>
            <a:r>
              <a:rPr lang="en-US" sz="2800" dirty="0" smtClean="0"/>
              <a:t>and 999.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Multiply by a power of 10 that is equal to the number of places the decimal point has been moved.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The power of 10 is </a:t>
            </a:r>
            <a:r>
              <a:rPr lang="en-US" sz="2800" b="1" dirty="0" smtClean="0"/>
              <a:t>positive </a:t>
            </a:r>
            <a:r>
              <a:rPr lang="en-US" sz="2800" dirty="0" smtClean="0"/>
              <a:t>if the decimal point is moved to the </a:t>
            </a:r>
            <a:r>
              <a:rPr lang="en-US" sz="2800" b="1" dirty="0" smtClean="0"/>
              <a:t>left </a:t>
            </a:r>
            <a:r>
              <a:rPr lang="en-US" sz="2800" dirty="0" smtClean="0"/>
              <a:t>and </a:t>
            </a:r>
            <a:r>
              <a:rPr lang="en-US" sz="2800" b="1" dirty="0" smtClean="0"/>
              <a:t>negative </a:t>
            </a:r>
            <a:r>
              <a:rPr lang="en-US" sz="2800" dirty="0" smtClean="0"/>
              <a:t>if the decimal point is moved to the </a:t>
            </a:r>
            <a:r>
              <a:rPr lang="en-US" sz="2800" b="1" dirty="0" smtClean="0"/>
              <a:t>right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B7A76-AD3B-451C-BB63-815D72F571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4013"/>
            <a:ext cx="9144000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Writing A Number in Engineering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Engineering Notation: Example #1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3BC28-D74C-4A3D-A80E-3786ACEC26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3556" name="Content Placeholder 36"/>
          <p:cNvSpPr txBox="1">
            <a:spLocks/>
          </p:cNvSpPr>
          <p:nvPr/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dirty="0"/>
              <a:t>Example:</a:t>
            </a:r>
          </a:p>
          <a:p>
            <a:pPr lvl="1">
              <a:spcBef>
                <a:spcPct val="20000"/>
              </a:spcBef>
            </a:pPr>
            <a:r>
              <a:rPr lang="en-US" sz="2400" dirty="0"/>
              <a:t>Express 16346000000</a:t>
            </a:r>
            <a:r>
              <a:rPr lang="en-US" sz="2400" b="1" dirty="0"/>
              <a:t> </a:t>
            </a:r>
            <a:r>
              <a:rPr lang="en-US" sz="2400" dirty="0"/>
              <a:t>in engineering notation.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057ACE3-F2AD-44C0-BDE5-F9D3B047AA18}" type="slidenum">
              <a:rPr lang="en-US" sz="1400">
                <a:cs typeface="+mn-cs"/>
              </a:rPr>
              <a:pPr algn="r">
                <a:defRPr/>
              </a:pPr>
              <a:t>9</a:t>
            </a:fld>
            <a:endParaRPr lang="en-US" sz="1400" dirty="0"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5562" y="2844224"/>
            <a:ext cx="41934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97025" lvl="1" indent="-1023938">
              <a:buFontTx/>
              <a:buNone/>
              <a:tabLst>
                <a:tab pos="2062163" algn="l"/>
              </a:tabLst>
            </a:pPr>
            <a:r>
              <a:rPr lang="en-US" sz="4400" dirty="0" smtClean="0"/>
              <a:t>16.346 </a:t>
            </a:r>
            <a:r>
              <a:rPr lang="en-US" sz="4400" dirty="0"/>
              <a:t>× 10</a:t>
            </a:r>
            <a:r>
              <a:rPr lang="en-US" sz="4400" baseline="30000" dirty="0" smtClean="0"/>
              <a:t>−9</a:t>
            </a: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  <a:headEnd type="oval" w="sm" len="sm"/>
          <a:tailEnd type="oval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rgbClr val="FF0000"/>
          </a:solidFill>
          <a:head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2243</TotalTime>
  <Words>926</Words>
  <Application>Microsoft Office PowerPoint</Application>
  <PresentationFormat>On-screen Show (4:3)</PresentationFormat>
  <Paragraphs>235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PLTW - Master</vt:lpstr>
      <vt:lpstr>PLTW - Master - Theme</vt:lpstr>
      <vt:lpstr>PowerPoint Presentation</vt:lpstr>
      <vt:lpstr>Scientific &amp; Engineering Notation</vt:lpstr>
      <vt:lpstr>Scientific Notation</vt:lpstr>
      <vt:lpstr>Writing A Number in Scientific Notation</vt:lpstr>
      <vt:lpstr>Scientific Notation: Example #1</vt:lpstr>
      <vt:lpstr>Scientific Notation: Example #2</vt:lpstr>
      <vt:lpstr>Engineering Notation</vt:lpstr>
      <vt:lpstr>Writing A Number in Engineering Notation</vt:lpstr>
      <vt:lpstr>Engineering Notation: Example #1</vt:lpstr>
      <vt:lpstr>Engineering Notation: Example #2</vt:lpstr>
      <vt:lpstr>SI Prefixes</vt:lpstr>
      <vt:lpstr>Commonly Used SI Prefixes</vt:lpstr>
      <vt:lpstr>SI Notation: Example #1</vt:lpstr>
      <vt:lpstr>SI Notation: Example #2</vt:lpstr>
      <vt:lpstr>Common Electronic Symbol &amp; Units</vt:lpstr>
    </vt:vector>
  </TitlesOfParts>
  <Manager>Jason Rausch</Manager>
  <Company>Project Lead The Way,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&amp; Engineering Notation</dc:title>
  <dc:subject>Digital Electronics - PLTW</dc:subject>
  <dc:creator>DE Revision Team</dc:creator>
  <cp:keywords>APB</cp:keywords>
  <cp:lastModifiedBy>Jason Rausch</cp:lastModifiedBy>
  <cp:revision>63</cp:revision>
  <dcterms:created xsi:type="dcterms:W3CDTF">2008-03-24T14:30:01Z</dcterms:created>
  <dcterms:modified xsi:type="dcterms:W3CDTF">2014-02-18T21:08:16Z</dcterms:modified>
</cp:coreProperties>
</file>